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0" r:id="rId1"/>
    <p:sldMasterId id="2147483663" r:id="rId2"/>
  </p:sldMasterIdLst>
  <p:notesMasterIdLst>
    <p:notesMasterId r:id="rId35"/>
  </p:notesMasterIdLst>
  <p:handoutMasterIdLst>
    <p:handoutMasterId r:id="rId36"/>
  </p:handoutMasterIdLst>
  <p:sldIdLst>
    <p:sldId id="322" r:id="rId3"/>
    <p:sldId id="450" r:id="rId4"/>
    <p:sldId id="451" r:id="rId5"/>
    <p:sldId id="470" r:id="rId6"/>
    <p:sldId id="453" r:id="rId7"/>
    <p:sldId id="467" r:id="rId8"/>
    <p:sldId id="361" r:id="rId9"/>
    <p:sldId id="419" r:id="rId10"/>
    <p:sldId id="422" r:id="rId11"/>
    <p:sldId id="460" r:id="rId12"/>
    <p:sldId id="448" r:id="rId13"/>
    <p:sldId id="449" r:id="rId14"/>
    <p:sldId id="802" r:id="rId15"/>
    <p:sldId id="452" r:id="rId16"/>
    <p:sldId id="461" r:id="rId17"/>
    <p:sldId id="463" r:id="rId18"/>
    <p:sldId id="597" r:id="rId19"/>
    <p:sldId id="454" r:id="rId20"/>
    <p:sldId id="629" r:id="rId21"/>
    <p:sldId id="610" r:id="rId22"/>
    <p:sldId id="576" r:id="rId23"/>
    <p:sldId id="642" r:id="rId24"/>
    <p:sldId id="528" r:id="rId25"/>
    <p:sldId id="648" r:id="rId26"/>
    <p:sldId id="536" r:id="rId27"/>
    <p:sldId id="577" r:id="rId28"/>
    <p:sldId id="515" r:id="rId29"/>
    <p:sldId id="600" r:id="rId30"/>
    <p:sldId id="579" r:id="rId31"/>
    <p:sldId id="601" r:id="rId32"/>
    <p:sldId id="602" r:id="rId33"/>
    <p:sldId id="517" r:id="rId34"/>
  </p:sldIdLst>
  <p:sldSz cx="9144000" cy="5143500" type="screen16x9"/>
  <p:notesSz cx="6858000" cy="9144000"/>
  <p:embeddedFontLst>
    <p:embeddedFont>
      <p:font typeface="ＭＳ Ｐゴシック" panose="020B0600070205080204" pitchFamily="34" charset="-128"/>
      <p:regular r:id="rId37"/>
    </p:embeddedFont>
    <p:embeddedFont>
      <p:font typeface="Arial Black" panose="020B0604020202020204" pitchFamily="34" charset="0"/>
      <p:bold r:id="rId38"/>
    </p:embeddedFont>
    <p:embeddedFont>
      <p:font typeface="Calibri" panose="020F0502020204030204" pitchFamily="34" charset="0"/>
      <p:regular r:id="rId39"/>
      <p:bold r:id="rId40"/>
      <p:italic r:id="rId41"/>
      <p:boldItalic r:id="rId42"/>
    </p:embeddedFont>
    <p:embeddedFont>
      <p:font typeface="Calibri Light" panose="020F0302020204030204" pitchFamily="34" charset="0"/>
      <p:regular r:id="rId43"/>
      <p:italic r:id="rId44"/>
    </p:embeddedFont>
    <p:embeddedFont>
      <p:font typeface="Gill Sans MT" panose="020B0502020104020203" pitchFamily="34" charset="77"/>
      <p:regular r:id="rId45"/>
      <p:bold r:id="rId46"/>
      <p:italic r:id="rId47"/>
      <p:boldItalic r:id="rId48"/>
    </p:embeddedFont>
    <p:embeddedFont>
      <p:font typeface="Glypha LT Std Black" panose="020F0502020204030204" pitchFamily="34" charset="0"/>
      <p:regular r:id="rId49"/>
      <p:bold r:id="rId50"/>
      <p:italic r:id="rId51"/>
      <p:boldItalic r:id="rId52"/>
    </p:embeddedFont>
    <p:embeddedFont>
      <p:font typeface="Wingdings 3" pitchFamily="2" charset="2"/>
      <p:regular r:id="rId53"/>
    </p:embeddedFont>
  </p:embeddedFontLst>
  <p:defaultTex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3C9792D1-5A74-4775-A597-9BE00F701938}">
          <p14:sldIdLst>
            <p14:sldId id="322"/>
            <p14:sldId id="450"/>
            <p14:sldId id="451"/>
            <p14:sldId id="470"/>
            <p14:sldId id="453"/>
            <p14:sldId id="467"/>
            <p14:sldId id="361"/>
            <p14:sldId id="419"/>
            <p14:sldId id="422"/>
            <p14:sldId id="460"/>
            <p14:sldId id="448"/>
            <p14:sldId id="449"/>
            <p14:sldId id="802"/>
            <p14:sldId id="452"/>
            <p14:sldId id="461"/>
            <p14:sldId id="463"/>
            <p14:sldId id="597"/>
            <p14:sldId id="454"/>
            <p14:sldId id="629"/>
            <p14:sldId id="610"/>
            <p14:sldId id="576"/>
            <p14:sldId id="642"/>
            <p14:sldId id="528"/>
            <p14:sldId id="648"/>
            <p14:sldId id="536"/>
            <p14:sldId id="577"/>
            <p14:sldId id="515"/>
            <p14:sldId id="600"/>
            <p14:sldId id="579"/>
            <p14:sldId id="601"/>
            <p14:sldId id="602"/>
            <p14:sldId id="51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9122A"/>
    <a:srgbClr val="BA122B"/>
    <a:srgbClr val="0E185C"/>
    <a:srgbClr val="E6E6E6"/>
    <a:srgbClr val="55788E"/>
    <a:srgbClr val="660A17"/>
    <a:srgbClr val="344C58"/>
    <a:srgbClr val="354C59"/>
    <a:srgbClr val="54788D"/>
    <a:srgbClr val="DB7B0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64" autoAdjust="0"/>
    <p:restoredTop sz="86330" autoAdjust="0"/>
  </p:normalViewPr>
  <p:slideViewPr>
    <p:cSldViewPr snapToGrid="0" snapToObjects="1" showGuides="1">
      <p:cViewPr varScale="1">
        <p:scale>
          <a:sx n="124" d="100"/>
          <a:sy n="124" d="100"/>
        </p:scale>
        <p:origin x="192" y="296"/>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16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3.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font" Target="fonts/font15.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8.xml"/><Relationship Id="rId41" Type="http://schemas.openxmlformats.org/officeDocument/2006/relationships/font" Target="fonts/font5.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handoutMaster" Target="handoutMasters/handoutMaster1.xml"/><Relationship Id="rId49" Type="http://schemas.openxmlformats.org/officeDocument/2006/relationships/font" Target="fonts/font13.fntdata"/><Relationship Id="rId57"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8.fntdata"/><Relationship Id="rId52" Type="http://schemas.openxmlformats.org/officeDocument/2006/relationships/font" Target="fonts/font16.fntdata"/></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Arbeitsblat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lang="nl-BE" sz="1600" b="1" i="0" u="none" strike="noStrike" kern="1200" baseline="0" dirty="0" err="1" smtClean="0">
                <a:solidFill>
                  <a:schemeClr val="tx1"/>
                </a:solidFill>
                <a:latin typeface="+mn-lt"/>
                <a:ea typeface="+mn-ea"/>
                <a:cs typeface="+mn-cs"/>
              </a:defRPr>
            </a:pPr>
            <a:r>
              <a:rPr lang="nl-BE" sz="1600" b="1" kern="1200" dirty="0" err="1">
                <a:solidFill>
                  <a:schemeClr val="tx1"/>
                </a:solidFill>
                <a:latin typeface="+mn-lt"/>
                <a:ea typeface="+mn-ea"/>
                <a:cs typeface="+mn-cs"/>
              </a:rPr>
              <a:t>Maritime Traffic (mio T)</a:t>
            </a:r>
          </a:p>
        </c:rich>
      </c:tx>
      <c:overlay val="0"/>
      <c:spPr>
        <a:noFill/>
        <a:ln>
          <a:noFill/>
        </a:ln>
        <a:effectLst/>
      </c:spPr>
      <c:txPr>
        <a:bodyPr rot="0" spcFirstLastPara="1" vertOverflow="ellipsis" vert="horz" wrap="square" anchor="ctr" anchorCtr="1"/>
        <a:lstStyle/>
        <a:p>
          <a:pPr>
            <a:defRPr lang="nl-BE" sz="1600" b="1" i="0" u="none" strike="noStrike" kern="1200" baseline="0" dirty="0" err="1" smtClean="0">
              <a:solidFill>
                <a:schemeClr val="tx1"/>
              </a:solidFill>
              <a:latin typeface="+mn-lt"/>
              <a:ea typeface="+mn-ea"/>
              <a:cs typeface="+mn-cs"/>
            </a:defRPr>
          </a:pPr>
          <a:endParaRPr lang="de-DE"/>
        </a:p>
      </c:txPr>
    </c:title>
    <c:autoTitleDeleted val="0"/>
    <c:plotArea>
      <c:layout/>
      <c:barChart>
        <c:barDir val="col"/>
        <c:grouping val="stacked"/>
        <c:varyColors val="0"/>
        <c:ser>
          <c:idx val="0"/>
          <c:order val="0"/>
          <c:tx>
            <c:strRef>
              <c:f>Blad1!$C$1</c:f>
              <c:strCache>
                <c:ptCount val="1"/>
                <c:pt idx="0">
                  <c:v>Discharged</c:v>
                </c:pt>
              </c:strCache>
            </c:strRef>
          </c:tx>
          <c:spPr>
            <a:solidFill>
              <a:sysClr val="window" lastClr="FFFFFF">
                <a:lumMod val="50000"/>
              </a:sysClr>
            </a:solidFill>
            <a:ln>
              <a:noFill/>
            </a:ln>
            <a:effectLst/>
          </c:spPr>
          <c:invertIfNegative val="0"/>
          <c:cat>
            <c:numRef>
              <c:f>Blad1!$A$3:$A$20</c:f>
              <c:numCache>
                <c:formatCode>General</c:formatCode>
                <c:ptCount val="18"/>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numCache>
            </c:numRef>
          </c:cat>
          <c:val>
            <c:numRef>
              <c:f>Blad1!$C$3:$C$20</c:f>
              <c:numCache>
                <c:formatCode>General</c:formatCode>
                <c:ptCount val="18"/>
                <c:pt idx="0">
                  <c:v>75</c:v>
                </c:pt>
                <c:pt idx="1">
                  <c:v>74</c:v>
                </c:pt>
                <c:pt idx="2">
                  <c:v>73</c:v>
                </c:pt>
                <c:pt idx="3">
                  <c:v>78</c:v>
                </c:pt>
                <c:pt idx="4">
                  <c:v>83</c:v>
                </c:pt>
                <c:pt idx="5">
                  <c:v>87</c:v>
                </c:pt>
                <c:pt idx="6">
                  <c:v>92</c:v>
                </c:pt>
                <c:pt idx="7">
                  <c:v>100</c:v>
                </c:pt>
                <c:pt idx="8">
                  <c:v>105</c:v>
                </c:pt>
                <c:pt idx="9">
                  <c:v>82</c:v>
                </c:pt>
                <c:pt idx="10">
                  <c:v>92.9</c:v>
                </c:pt>
                <c:pt idx="11">
                  <c:v>98.1</c:v>
                </c:pt>
                <c:pt idx="12">
                  <c:v>94.6</c:v>
                </c:pt>
                <c:pt idx="13">
                  <c:v>97.9</c:v>
                </c:pt>
                <c:pt idx="14">
                  <c:v>98.8</c:v>
                </c:pt>
                <c:pt idx="15">
                  <c:v>106</c:v>
                </c:pt>
                <c:pt idx="16">
                  <c:v>110.3</c:v>
                </c:pt>
                <c:pt idx="17">
                  <c:v>114.2</c:v>
                </c:pt>
              </c:numCache>
            </c:numRef>
          </c:val>
          <c:extLst>
            <c:ext xmlns:c16="http://schemas.microsoft.com/office/drawing/2014/chart" uri="{C3380CC4-5D6E-409C-BE32-E72D297353CC}">
              <c16:uniqueId val="{00000000-B02F-4141-84D6-D295A9A4D3FC}"/>
            </c:ext>
          </c:extLst>
        </c:ser>
        <c:ser>
          <c:idx val="1"/>
          <c:order val="1"/>
          <c:tx>
            <c:strRef>
              <c:f>Blad1!$D$1</c:f>
              <c:strCache>
                <c:ptCount val="1"/>
                <c:pt idx="0">
                  <c:v>Loaded</c:v>
                </c:pt>
              </c:strCache>
            </c:strRef>
          </c:tx>
          <c:spPr>
            <a:solidFill>
              <a:srgbClr val="B9122A"/>
            </a:solidFill>
            <a:ln>
              <a:noFill/>
            </a:ln>
            <a:effectLst/>
          </c:spPr>
          <c:invertIfNegative val="0"/>
          <c:cat>
            <c:numRef>
              <c:f>Blad1!$A$3:$A$20</c:f>
              <c:numCache>
                <c:formatCode>General</c:formatCode>
                <c:ptCount val="18"/>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numCache>
            </c:numRef>
          </c:cat>
          <c:val>
            <c:numRef>
              <c:f>Blad1!$D$3:$D$20</c:f>
              <c:numCache>
                <c:formatCode>General</c:formatCode>
                <c:ptCount val="18"/>
                <c:pt idx="0">
                  <c:v>55</c:v>
                </c:pt>
                <c:pt idx="1">
                  <c:v>56</c:v>
                </c:pt>
                <c:pt idx="2">
                  <c:v>59</c:v>
                </c:pt>
                <c:pt idx="3">
                  <c:v>65</c:v>
                </c:pt>
                <c:pt idx="4">
                  <c:v>69</c:v>
                </c:pt>
                <c:pt idx="5">
                  <c:v>73</c:v>
                </c:pt>
                <c:pt idx="6">
                  <c:v>75</c:v>
                </c:pt>
                <c:pt idx="7">
                  <c:v>83</c:v>
                </c:pt>
                <c:pt idx="8">
                  <c:v>84</c:v>
                </c:pt>
                <c:pt idx="9">
                  <c:v>76</c:v>
                </c:pt>
                <c:pt idx="10">
                  <c:v>85.3</c:v>
                </c:pt>
                <c:pt idx="11">
                  <c:v>89.1</c:v>
                </c:pt>
                <c:pt idx="12">
                  <c:v>89.4</c:v>
                </c:pt>
                <c:pt idx="13">
                  <c:v>92.7</c:v>
                </c:pt>
                <c:pt idx="14">
                  <c:v>100.2</c:v>
                </c:pt>
                <c:pt idx="15">
                  <c:v>102.4</c:v>
                </c:pt>
                <c:pt idx="16">
                  <c:v>103.7</c:v>
                </c:pt>
                <c:pt idx="17">
                  <c:v>109.4</c:v>
                </c:pt>
              </c:numCache>
            </c:numRef>
          </c:val>
          <c:extLst>
            <c:ext xmlns:c16="http://schemas.microsoft.com/office/drawing/2014/chart" uri="{C3380CC4-5D6E-409C-BE32-E72D297353CC}">
              <c16:uniqueId val="{00000001-B02F-4141-84D6-D295A9A4D3FC}"/>
            </c:ext>
          </c:extLst>
        </c:ser>
        <c:dLbls>
          <c:showLegendKey val="0"/>
          <c:showVal val="0"/>
          <c:showCatName val="0"/>
          <c:showSerName val="0"/>
          <c:showPercent val="0"/>
          <c:showBubbleSize val="0"/>
        </c:dLbls>
        <c:gapWidth val="300"/>
        <c:overlap val="100"/>
        <c:serLines>
          <c:spPr>
            <a:ln w="9525" cap="flat" cmpd="sng" algn="ctr">
              <a:solidFill>
                <a:schemeClr val="tx1">
                  <a:shade val="95000"/>
                  <a:satMod val="105000"/>
                </a:schemeClr>
              </a:solidFill>
              <a:prstDash val="solid"/>
              <a:round/>
            </a:ln>
            <a:effectLst/>
          </c:spPr>
        </c:serLines>
        <c:axId val="568745936"/>
        <c:axId val="568740448"/>
      </c:barChart>
      <c:catAx>
        <c:axId val="568745936"/>
        <c:scaling>
          <c:orientation val="minMax"/>
        </c:scaling>
        <c:delete val="0"/>
        <c:axPos val="b"/>
        <c:numFmt formatCode="General" sourceLinked="0"/>
        <c:majorTickMark val="none"/>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de-DE"/>
          </a:p>
        </c:txPr>
        <c:crossAx val="568740448"/>
        <c:crosses val="autoZero"/>
        <c:auto val="1"/>
        <c:lblAlgn val="ctr"/>
        <c:lblOffset val="100"/>
        <c:tickLblSkip val="4"/>
        <c:noMultiLvlLbl val="0"/>
      </c:catAx>
      <c:valAx>
        <c:axId val="568740448"/>
        <c:scaling>
          <c:orientation val="minMax"/>
        </c:scaling>
        <c:delete val="0"/>
        <c:axPos val="r"/>
        <c:majorGridlines>
          <c:spPr>
            <a:ln w="9525" cap="flat" cmpd="sng" algn="ctr">
              <a:solidFill>
                <a:schemeClr val="tx1">
                  <a:tint val="75000"/>
                  <a:shade val="95000"/>
                  <a:satMod val="105000"/>
                </a:schemeClr>
              </a:solidFill>
              <a:prstDash val="solid"/>
              <a:round/>
            </a:ln>
            <a:effectLst/>
          </c:spPr>
        </c:majorGridlines>
        <c:numFmt formatCode="General"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de-DE"/>
          </a:p>
        </c:txPr>
        <c:crossAx val="568745936"/>
        <c:crosses val="max"/>
        <c:crossBetween val="between"/>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de-DE"/>
          </a:p>
        </c:txPr>
      </c:legendEntry>
      <c:legendEntry>
        <c:idx val="1"/>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de-DE"/>
          </a:p>
        </c:txPr>
      </c:legendEntry>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de-DE"/>
        </a:p>
      </c:txPr>
    </c:legend>
    <c:plotVisOnly val="1"/>
    <c:dispBlanksAs val="gap"/>
    <c:showDLblsOverMax val="0"/>
  </c:chart>
  <c:spPr>
    <a:solidFill>
      <a:sysClr val="window" lastClr="FFFFFF">
        <a:alpha val="75000"/>
      </a:sysClr>
    </a:solidFill>
    <a:ln w="9525" cap="flat" cmpd="sng" algn="ctr">
      <a:noFill/>
      <a:prstDash val="solid"/>
    </a:ln>
    <a:effectLst/>
  </c:spPr>
  <c:txPr>
    <a:bodyPr/>
    <a:lstStyle/>
    <a:p>
      <a:pPr>
        <a:defRPr sz="1800"/>
      </a:pPr>
      <a:endParaRPr lang="de-DE"/>
    </a:p>
  </c:txPr>
  <c:externalData r:id="rId4">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503F495-4BA7-ED42-A1D2-67D6F42F50EF}" type="datetimeFigureOut">
              <a:rPr lang="en-US" smtClean="0"/>
              <a:t>11/8/18</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6DCFEE2-6900-9C4C-A82E-FCFD375A0DB8}" type="slidenum">
              <a:rPr lang="en-US" smtClean="0"/>
              <a:t>‹Nr.›</a:t>
            </a:fld>
            <a:endParaRPr lang="en-US" dirty="0"/>
          </a:p>
        </p:txBody>
      </p:sp>
    </p:spTree>
    <p:extLst>
      <p:ext uri="{BB962C8B-B14F-4D97-AF65-F5344CB8AC3E}">
        <p14:creationId xmlns:p14="http://schemas.microsoft.com/office/powerpoint/2010/main" val="14603350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0828E1-091E-441B-9A1B-86A79711BC7A}" type="datetimeFigureOut">
              <a:rPr lang="nl-BE" smtClean="0"/>
              <a:t>8/11/18</a:t>
            </a:fld>
            <a:endParaRPr lang="nl-B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36747E-68E6-406F-AA80-C0B8A059E954}" type="slidenum">
              <a:rPr lang="nl-BE" smtClean="0"/>
              <a:t>‹Nr.›</a:t>
            </a:fld>
            <a:endParaRPr lang="nl-BE"/>
          </a:p>
        </p:txBody>
      </p:sp>
    </p:spTree>
    <p:extLst>
      <p:ext uri="{BB962C8B-B14F-4D97-AF65-F5344CB8AC3E}">
        <p14:creationId xmlns:p14="http://schemas.microsoft.com/office/powerpoint/2010/main" val="3019109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0F36747E-68E6-406F-AA80-C0B8A059E954}" type="slidenum">
              <a:rPr lang="nl-BE" smtClean="0"/>
              <a:t>1</a:t>
            </a:fld>
            <a:endParaRPr lang="nl-BE"/>
          </a:p>
        </p:txBody>
      </p:sp>
    </p:spTree>
    <p:extLst>
      <p:ext uri="{BB962C8B-B14F-4D97-AF65-F5344CB8AC3E}">
        <p14:creationId xmlns:p14="http://schemas.microsoft.com/office/powerpoint/2010/main" val="7939911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b="0" i="0" u="none" strike="noStrike" kern="1200" baseline="0" dirty="0">
              <a:solidFill>
                <a:schemeClr val="tx1"/>
              </a:solidFill>
              <a:latin typeface="+mn-lt"/>
              <a:ea typeface="+mn-ea"/>
              <a:cs typeface="+mn-cs"/>
            </a:endParaRPr>
          </a:p>
          <a:p>
            <a:r>
              <a:rPr lang="en-GB" sz="900" b="0" kern="1200" dirty="0">
                <a:solidFill>
                  <a:schemeClr val="tx1"/>
                </a:solidFill>
                <a:effectLst/>
                <a:latin typeface="+mn-lt"/>
                <a:ea typeface="+mn-ea"/>
                <a:cs typeface="+mn-cs"/>
              </a:rPr>
              <a:t>Antwerp = Europe’s largest integrated petrochemical cluster</a:t>
            </a:r>
            <a:endParaRPr lang="nl-BE" sz="900" b="0" kern="1200" dirty="0">
              <a:solidFill>
                <a:schemeClr val="tx1"/>
              </a:solidFill>
              <a:effectLst/>
              <a:latin typeface="+mn-lt"/>
              <a:ea typeface="+mn-ea"/>
              <a:cs typeface="+mn-cs"/>
            </a:endParaRPr>
          </a:p>
          <a:p>
            <a:r>
              <a:rPr lang="en-GB" sz="900" b="0" kern="1200" dirty="0">
                <a:solidFill>
                  <a:schemeClr val="tx1"/>
                </a:solidFill>
                <a:effectLst/>
                <a:latin typeface="+mn-lt"/>
                <a:ea typeface="+mn-ea"/>
                <a:cs typeface="+mn-cs"/>
              </a:rPr>
              <a:t>All top international players have production plants in Antwerp (Total, ExxonMobil, BASF, </a:t>
            </a:r>
            <a:r>
              <a:rPr lang="en-GB" sz="900" b="0" kern="1200" dirty="0" err="1">
                <a:solidFill>
                  <a:schemeClr val="tx1"/>
                </a:solidFill>
                <a:effectLst/>
                <a:latin typeface="+mn-lt"/>
                <a:ea typeface="+mn-ea"/>
                <a:cs typeface="+mn-cs"/>
              </a:rPr>
              <a:t>Lanxess</a:t>
            </a:r>
            <a:r>
              <a:rPr lang="en-GB" sz="900" b="0" kern="1200" dirty="0">
                <a:solidFill>
                  <a:schemeClr val="tx1"/>
                </a:solidFill>
                <a:effectLst/>
                <a:latin typeface="+mn-lt"/>
                <a:ea typeface="+mn-ea"/>
                <a:cs typeface="+mn-cs"/>
              </a:rPr>
              <a:t>, …)</a:t>
            </a:r>
          </a:p>
          <a:p>
            <a:r>
              <a:rPr lang="en-US" sz="900" b="0" kern="1200" dirty="0">
                <a:solidFill>
                  <a:schemeClr val="tx1"/>
                </a:solidFill>
                <a:effectLst/>
                <a:latin typeface="+mn-lt"/>
                <a:ea typeface="+mn-ea"/>
                <a:cs typeface="+mn-cs"/>
              </a:rPr>
              <a:t>Its production facilities are connected by an intra-pipeline network of 1,000 km. As a result, more than 60% of the liquid bulk volumes are transported for industry and tank farms in Antwerp. The network consists of more than 48 different product pipelines and is connected to the European pipelines network. </a:t>
            </a:r>
          </a:p>
          <a:p>
            <a:r>
              <a:rPr lang="en-GB" sz="900" b="0" kern="1200" dirty="0">
                <a:solidFill>
                  <a:schemeClr val="tx1"/>
                </a:solidFill>
                <a:effectLst/>
                <a:latin typeface="+mn-lt"/>
                <a:ea typeface="+mn-ea"/>
                <a:cs typeface="+mn-cs"/>
              </a:rPr>
              <a:t>Key: safety &amp; sustainability</a:t>
            </a:r>
            <a:endParaRPr lang="nl-BE" sz="900" b="0" kern="1200" dirty="0">
              <a:solidFill>
                <a:schemeClr val="tx1"/>
              </a:solidFill>
              <a:effectLst/>
              <a:latin typeface="+mn-lt"/>
              <a:ea typeface="+mn-ea"/>
              <a:cs typeface="+mn-cs"/>
            </a:endParaRPr>
          </a:p>
          <a:p>
            <a:endParaRPr lang="nl-BE" b="0" dirty="0"/>
          </a:p>
          <a:p>
            <a:r>
              <a:rPr lang="en-US" b="0" dirty="0"/>
              <a:t>Together with the logistics know-how and highly productive handling facilities, the massive industrial presence in the port area is the triple advantage of the Antwerp port. I mean the presence of the largest integrated petrochemical cluster in Europe.</a:t>
            </a:r>
          </a:p>
          <a:p>
            <a:r>
              <a:rPr lang="en-US" b="0" dirty="0"/>
              <a:t>All international top players in the petrochemical industry are represented in Antwerp.</a:t>
            </a:r>
          </a:p>
          <a:p>
            <a:r>
              <a:rPr lang="en-US" b="0" dirty="0"/>
              <a:t>Their production facilities are connected by an intra-pipeline network of 1,000 km. </a:t>
            </a:r>
          </a:p>
          <a:p>
            <a:r>
              <a:rPr lang="en-US" b="0" dirty="0"/>
              <a:t>The network consists of more than 48 different product pipelines and is connected to the European pipeline network.</a:t>
            </a:r>
          </a:p>
          <a:p>
            <a:r>
              <a:rPr lang="en-US" b="0" dirty="0"/>
              <a:t>Let’s have a look at the following movie.</a:t>
            </a:r>
            <a:endParaRPr lang="nl-BE" b="0"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F36747E-68E6-406F-AA80-C0B8A059E954}"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10</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50783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b="0" dirty="0"/>
              <a:t>Antwerp as a </a:t>
            </a:r>
            <a:r>
              <a:rPr lang="nl-BE" b="0" dirty="0" err="1"/>
              <a:t>global</a:t>
            </a:r>
            <a:r>
              <a:rPr lang="nl-BE" b="0" dirty="0"/>
              <a:t> </a:t>
            </a:r>
            <a:r>
              <a:rPr lang="nl-BE" b="0" dirty="0" err="1"/>
              <a:t>player</a:t>
            </a:r>
            <a:r>
              <a:rPr lang="nl-BE" b="0" dirty="0"/>
              <a:t> in </a:t>
            </a:r>
            <a:r>
              <a:rPr lang="nl-BE" b="0" dirty="0" err="1"/>
              <a:t>global</a:t>
            </a:r>
            <a:r>
              <a:rPr lang="nl-BE" b="0" dirty="0"/>
              <a:t> </a:t>
            </a:r>
            <a:r>
              <a:rPr lang="nl-BE" b="0" dirty="0" err="1"/>
              <a:t>logistics</a:t>
            </a:r>
            <a:endParaRPr lang="nl-BE" b="0" dirty="0"/>
          </a:p>
          <a:p>
            <a:r>
              <a:rPr lang="nl-BE" b="0" dirty="0"/>
              <a:t>Worldwide </a:t>
            </a:r>
            <a:r>
              <a:rPr lang="nl-BE" b="0" dirty="0" err="1"/>
              <a:t>network</a:t>
            </a:r>
            <a:endParaRPr lang="nl-BE" b="0" dirty="0"/>
          </a:p>
          <a:p>
            <a:endParaRPr lang="nl-BE" sz="1200" kern="1200" dirty="0">
              <a:solidFill>
                <a:schemeClr val="tx1"/>
              </a:solidFill>
              <a:effectLst/>
              <a:latin typeface="+mn-lt"/>
              <a:ea typeface="+mn-ea"/>
              <a:cs typeface="+mn-cs"/>
            </a:endParaRPr>
          </a:p>
          <a:p>
            <a:r>
              <a:rPr lang="nl-BE" sz="1200" kern="1200" dirty="0">
                <a:solidFill>
                  <a:schemeClr val="tx1"/>
                </a:solidFill>
                <a:effectLst/>
                <a:latin typeface="+mn-lt"/>
                <a:ea typeface="+mn-ea"/>
                <a:cs typeface="+mn-cs"/>
              </a:rPr>
              <a:t>Top 5 </a:t>
            </a:r>
            <a:r>
              <a:rPr lang="nl-BE" sz="1200" kern="1200" dirty="0" err="1">
                <a:solidFill>
                  <a:schemeClr val="tx1"/>
                </a:solidFill>
                <a:effectLst/>
                <a:latin typeface="+mn-lt"/>
                <a:ea typeface="+mn-ea"/>
                <a:cs typeface="+mn-cs"/>
              </a:rPr>
              <a:t>main</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trade</a:t>
            </a:r>
            <a:r>
              <a:rPr lang="nl-BE" sz="1200" kern="1200" dirty="0">
                <a:solidFill>
                  <a:schemeClr val="tx1"/>
                </a:solidFill>
                <a:effectLst/>
                <a:latin typeface="+mn-lt"/>
                <a:ea typeface="+mn-ea"/>
                <a:cs typeface="+mn-cs"/>
              </a:rPr>
              <a:t> partners of </a:t>
            </a:r>
            <a:r>
              <a:rPr lang="nl-BE" sz="1200" kern="1200" dirty="0" err="1">
                <a:solidFill>
                  <a:schemeClr val="tx1"/>
                </a:solidFill>
                <a:effectLst/>
                <a:latin typeface="+mn-lt"/>
                <a:ea typeface="+mn-ea"/>
                <a:cs typeface="+mn-cs"/>
              </a:rPr>
              <a:t>the</a:t>
            </a:r>
            <a:r>
              <a:rPr lang="nl-BE" sz="1200" kern="1200" dirty="0">
                <a:solidFill>
                  <a:schemeClr val="tx1"/>
                </a:solidFill>
                <a:effectLst/>
                <a:latin typeface="+mn-lt"/>
                <a:ea typeface="+mn-ea"/>
                <a:cs typeface="+mn-cs"/>
              </a:rPr>
              <a:t> Port of Antwerp (</a:t>
            </a:r>
            <a:r>
              <a:rPr lang="nl-BE" sz="1200" kern="1200" dirty="0" err="1">
                <a:solidFill>
                  <a:schemeClr val="tx1"/>
                </a:solidFill>
                <a:effectLst/>
                <a:latin typeface="+mn-lt"/>
                <a:ea typeface="+mn-ea"/>
                <a:cs typeface="+mn-cs"/>
              </a:rPr>
              <a:t>total</a:t>
            </a:r>
            <a:r>
              <a:rPr lang="nl-BE" sz="1200" kern="1200" dirty="0">
                <a:solidFill>
                  <a:schemeClr val="tx1"/>
                </a:solidFill>
                <a:effectLst/>
                <a:latin typeface="+mn-lt"/>
                <a:ea typeface="+mn-ea"/>
                <a:cs typeface="+mn-cs"/>
              </a:rPr>
              <a:t> volumes)</a:t>
            </a:r>
          </a:p>
          <a:p>
            <a:pPr lvl="0"/>
            <a:r>
              <a:rPr lang="nl-BE" sz="1200" kern="1200" dirty="0">
                <a:solidFill>
                  <a:schemeClr val="tx1"/>
                </a:solidFill>
                <a:effectLst/>
                <a:latin typeface="+mn-lt"/>
                <a:ea typeface="+mn-ea"/>
                <a:cs typeface="+mn-cs"/>
              </a:rPr>
              <a:t>1) USA</a:t>
            </a:r>
          </a:p>
          <a:p>
            <a:pPr lvl="0"/>
            <a:r>
              <a:rPr lang="nl-BE" sz="1200" kern="1200" dirty="0">
                <a:solidFill>
                  <a:schemeClr val="tx1"/>
                </a:solidFill>
                <a:effectLst/>
                <a:latin typeface="+mn-lt"/>
                <a:ea typeface="+mn-ea"/>
                <a:cs typeface="+mn-cs"/>
              </a:rPr>
              <a:t>2) Rusland</a:t>
            </a:r>
          </a:p>
          <a:p>
            <a:pPr lvl="0"/>
            <a:r>
              <a:rPr lang="nl-BE" sz="1200" kern="1200" dirty="0">
                <a:solidFill>
                  <a:schemeClr val="tx1"/>
                </a:solidFill>
                <a:effectLst/>
                <a:latin typeface="+mn-lt"/>
                <a:ea typeface="+mn-ea"/>
                <a:cs typeface="+mn-cs"/>
              </a:rPr>
              <a:t>3) UK</a:t>
            </a:r>
          </a:p>
          <a:p>
            <a:pPr lvl="0"/>
            <a:r>
              <a:rPr lang="nl-BE" sz="1200" kern="1200" dirty="0">
                <a:solidFill>
                  <a:schemeClr val="tx1"/>
                </a:solidFill>
                <a:effectLst/>
                <a:latin typeface="+mn-lt"/>
                <a:ea typeface="+mn-ea"/>
                <a:cs typeface="+mn-cs"/>
              </a:rPr>
              <a:t>4) China</a:t>
            </a:r>
          </a:p>
          <a:p>
            <a:pPr lvl="0"/>
            <a:r>
              <a:rPr lang="nl-BE" sz="1200" kern="1200" dirty="0">
                <a:solidFill>
                  <a:schemeClr val="tx1"/>
                </a:solidFill>
                <a:effectLst/>
                <a:latin typeface="+mn-lt"/>
                <a:ea typeface="+mn-ea"/>
                <a:cs typeface="+mn-cs"/>
              </a:rPr>
              <a:t>5) Turkije</a:t>
            </a:r>
          </a:p>
          <a:p>
            <a:endParaRPr lang="nl-BE" b="0" dirty="0"/>
          </a:p>
          <a:p>
            <a:r>
              <a:rPr lang="nl-BE" b="0" dirty="0"/>
              <a:t>Strong on export </a:t>
            </a:r>
            <a:r>
              <a:rPr lang="nl-BE" b="0" dirty="0" err="1"/>
              <a:t>position</a:t>
            </a:r>
            <a:r>
              <a:rPr lang="nl-BE" b="0" dirty="0"/>
              <a:t> but </a:t>
            </a:r>
            <a:r>
              <a:rPr lang="nl-BE" b="0" dirty="0" err="1"/>
              <a:t>developing</a:t>
            </a:r>
            <a:r>
              <a:rPr lang="nl-BE" b="0" dirty="0"/>
              <a:t> </a:t>
            </a:r>
            <a:r>
              <a:rPr lang="nl-BE" b="0" dirty="0" err="1"/>
              <a:t>strongly</a:t>
            </a:r>
            <a:r>
              <a:rPr lang="nl-BE" b="0" dirty="0"/>
              <a:t> on import loops:</a:t>
            </a:r>
          </a:p>
          <a:p>
            <a:r>
              <a:rPr lang="nl-BE" b="0" dirty="0" err="1"/>
              <a:t>Give</a:t>
            </a:r>
            <a:r>
              <a:rPr lang="nl-BE" b="0" dirty="0"/>
              <a:t> </a:t>
            </a:r>
            <a:r>
              <a:rPr lang="nl-BE" b="0" dirty="0" err="1"/>
              <a:t>some</a:t>
            </a:r>
            <a:r>
              <a:rPr lang="nl-BE" b="0" dirty="0"/>
              <a:t> </a:t>
            </a:r>
            <a:r>
              <a:rPr lang="nl-BE" b="0" dirty="0" err="1"/>
              <a:t>examples</a:t>
            </a:r>
            <a:r>
              <a:rPr lang="nl-BE" b="0" dirty="0"/>
              <a:t> (</a:t>
            </a:r>
            <a:r>
              <a:rPr lang="nl-BE" b="0" dirty="0" err="1"/>
              <a:t>cfr</a:t>
            </a:r>
            <a:r>
              <a:rPr lang="nl-BE" b="0" dirty="0"/>
              <a:t> mail DP World, Michiel V.)</a:t>
            </a:r>
          </a:p>
          <a:p>
            <a:endParaRPr lang="nl-BE" b="0" dirty="0"/>
          </a:p>
          <a:p>
            <a:pPr marL="0" indent="0">
              <a:buFontTx/>
              <a:buNone/>
            </a:pPr>
            <a:r>
              <a:rPr lang="en-US" sz="1200" b="0" kern="1200" dirty="0">
                <a:solidFill>
                  <a:schemeClr val="tx1"/>
                </a:solidFill>
                <a:effectLst/>
                <a:latin typeface="+mn-lt"/>
                <a:ea typeface="+mn-ea"/>
                <a:cs typeface="+mn-cs"/>
              </a:rPr>
              <a:t>A high-frequency and dense network of maritime transport links is crucial for a seaport. </a:t>
            </a:r>
          </a:p>
          <a:p>
            <a:pPr marL="0" indent="0">
              <a:buFontTx/>
              <a:buNone/>
            </a:pPr>
            <a:r>
              <a:rPr lang="en-US" sz="1200" b="0" kern="1200" dirty="0">
                <a:solidFill>
                  <a:schemeClr val="tx1"/>
                </a:solidFill>
                <a:effectLst/>
                <a:latin typeface="+mn-lt"/>
                <a:ea typeface="+mn-ea"/>
                <a:cs typeface="+mn-cs"/>
              </a:rPr>
              <a:t>Today Antwerp offers direct maritime connections to 1,300 ports worldwide. </a:t>
            </a:r>
          </a:p>
          <a:p>
            <a:pPr marL="0" indent="0">
              <a:buFontTx/>
              <a:buNone/>
            </a:pPr>
            <a:r>
              <a:rPr lang="en-US" sz="1200" b="0" kern="1200" dirty="0">
                <a:solidFill>
                  <a:schemeClr val="tx1"/>
                </a:solidFill>
                <a:effectLst/>
                <a:latin typeface="+mn-lt"/>
                <a:ea typeface="+mn-ea"/>
                <a:cs typeface="+mn-cs"/>
              </a:rPr>
              <a:t>All major container shipping companies with European services call at our port on a weekly basis. And Antwerp, the European market leader in container traffic with the Middle East, North and Latin America, India and Africa, ranks 14th among the TOP 20 container ports from all over the world.</a:t>
            </a:r>
          </a:p>
          <a:p>
            <a:endParaRPr lang="nl-BE" b="0"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F36747E-68E6-406F-AA80-C0B8A059E954}"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11</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29671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sz="1200" b="0" kern="1200" dirty="0">
                <a:solidFill>
                  <a:schemeClr val="tx1"/>
                </a:solidFill>
                <a:effectLst/>
                <a:latin typeface="+mn-lt"/>
                <a:ea typeface="+mn-ea"/>
                <a:cs typeface="+mn-cs"/>
              </a:rPr>
              <a:t>- Regular and well-developed waterway and rail connections in hinterland traffic: to 70 destinations in 19 European countries</a:t>
            </a:r>
          </a:p>
          <a:p>
            <a:pPr marL="0" indent="0">
              <a:buFontTx/>
              <a:buNone/>
            </a:pPr>
            <a:r>
              <a:rPr lang="en-US" sz="1200" b="0" kern="1200" dirty="0">
                <a:solidFill>
                  <a:schemeClr val="tx1"/>
                </a:solidFill>
                <a:effectLst/>
                <a:latin typeface="+mn-lt"/>
                <a:ea typeface="+mn-ea"/>
                <a:cs typeface="+mn-cs"/>
              </a:rPr>
              <a:t>- High-frequency connections with Germany, France, the Netherlands, Switzerland, Austria and Italy.</a:t>
            </a:r>
            <a:endParaRPr lang="nl-BE"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Arial" panose="020B0604020202020204" pitchFamily="34" charset="0"/>
                <a:cs typeface="Arial" panose="020B0604020202020204" pitchFamily="34" charset="0"/>
              </a:rPr>
              <a:t>In order to optimize mobility in our port, the modal shift in </a:t>
            </a:r>
            <a:r>
              <a:rPr lang="en-US" sz="1200" b="1" dirty="0" err="1">
                <a:latin typeface="Arial" panose="020B0604020202020204" pitchFamily="34" charset="0"/>
                <a:cs typeface="Arial" panose="020B0604020202020204" pitchFamily="34" charset="0"/>
              </a:rPr>
              <a:t>favour</a:t>
            </a:r>
            <a:r>
              <a:rPr lang="en-US" sz="1200" b="1" dirty="0">
                <a:latin typeface="Arial" panose="020B0604020202020204" pitchFamily="34" charset="0"/>
                <a:cs typeface="Arial" panose="020B0604020202020204" pitchFamily="34" charset="0"/>
              </a:rPr>
              <a:t> of rail transport and inland navigation is the highest priority of our port.</a:t>
            </a:r>
            <a:endParaRPr lang="nl-BE" sz="1200"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F36747E-68E6-406F-AA80-C0B8A059E954}"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12</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31923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86109F7D-B0EE-4166-9B01-FE18661E0146}" type="slidenum">
              <a:rPr lang="nl-BE" smtClean="0"/>
              <a:t>13</a:t>
            </a:fld>
            <a:endParaRPr lang="nl-BE"/>
          </a:p>
        </p:txBody>
      </p:sp>
    </p:spTree>
    <p:extLst>
      <p:ext uri="{BB962C8B-B14F-4D97-AF65-F5344CB8AC3E}">
        <p14:creationId xmlns:p14="http://schemas.microsoft.com/office/powerpoint/2010/main" val="25905203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b="0" i="0" u="none" strike="noStrike" kern="1200" baseline="0" dirty="0">
              <a:solidFill>
                <a:schemeClr val="tx1"/>
              </a:solidFill>
              <a:latin typeface="+mn-lt"/>
              <a:ea typeface="+mn-ea"/>
              <a:cs typeface="+mn-cs"/>
            </a:endParaRPr>
          </a:p>
          <a:p>
            <a:r>
              <a:rPr lang="en-US" sz="900" b="1" kern="1200" dirty="0">
                <a:solidFill>
                  <a:schemeClr val="tx1"/>
                </a:solidFill>
                <a:effectLst/>
                <a:latin typeface="+mn-lt"/>
                <a:ea typeface="+mn-ea"/>
                <a:cs typeface="+mn-cs"/>
              </a:rPr>
              <a:t>It is important to us that the port is accessible, accessible and that the last mile can run as efficiently as possible. Our strategy in this respect is based on: Infrastructure, efficiency and Intermodal Solutions projects (e.g. network moments to modal shift).</a:t>
            </a:r>
          </a:p>
          <a:p>
            <a:endParaRPr lang="en-GB" sz="900" b="1" kern="1200" dirty="0">
              <a:solidFill>
                <a:schemeClr val="tx1"/>
              </a:solidFill>
              <a:effectLst/>
              <a:latin typeface="+mn-lt"/>
              <a:ea typeface="+mn-ea"/>
              <a:cs typeface="+mn-cs"/>
            </a:endParaRPr>
          </a:p>
          <a:p>
            <a:r>
              <a:rPr lang="de-AT" sz="1200" kern="1200" dirty="0">
                <a:solidFill>
                  <a:schemeClr val="tx1"/>
                </a:solidFill>
                <a:effectLst/>
                <a:latin typeface="+mn-lt"/>
                <a:ea typeface="+mn-ea"/>
                <a:cs typeface="+mn-cs"/>
              </a:rPr>
              <a:t>Es ist uns wichtig dass der Hafen zugänglich, erreichbar ist und die letzte Meile wie effizient möglich verlaufen kann. Unsere Strategie in diesem Hinsicht basiert auf: Infrastruktur, Effizienz und Intermodal Solutions Projekten (u.a. Netzwerkmomenten zum </a:t>
            </a:r>
            <a:r>
              <a:rPr lang="de-AT" sz="1200" kern="1200" dirty="0" err="1">
                <a:solidFill>
                  <a:schemeClr val="tx1"/>
                </a:solidFill>
                <a:effectLst/>
                <a:latin typeface="+mn-lt"/>
                <a:ea typeface="+mn-ea"/>
                <a:cs typeface="+mn-cs"/>
              </a:rPr>
              <a:t>Modalshift</a:t>
            </a:r>
            <a:r>
              <a:rPr lang="de-AT" sz="1200" kern="1200" dirty="0">
                <a:solidFill>
                  <a:schemeClr val="tx1"/>
                </a:solidFill>
                <a:effectLst/>
                <a:latin typeface="+mn-lt"/>
                <a:ea typeface="+mn-ea"/>
                <a:cs typeface="+mn-cs"/>
              </a:rPr>
              <a:t>).</a:t>
            </a:r>
            <a:endParaRPr lang="nl-BE" sz="1200" kern="1200" dirty="0">
              <a:solidFill>
                <a:schemeClr val="tx1"/>
              </a:solidFill>
              <a:effectLst/>
              <a:latin typeface="+mn-lt"/>
              <a:ea typeface="+mn-ea"/>
              <a:cs typeface="+mn-cs"/>
            </a:endParaRPr>
          </a:p>
          <a:p>
            <a:r>
              <a:rPr lang="de-AT" sz="1200" kern="1200" dirty="0">
                <a:solidFill>
                  <a:schemeClr val="tx1"/>
                </a:solidFill>
                <a:effectLst/>
                <a:latin typeface="+mn-lt"/>
                <a:ea typeface="+mn-ea"/>
                <a:cs typeface="+mn-cs"/>
              </a:rPr>
              <a:t> </a:t>
            </a:r>
            <a:endParaRPr lang="nl-BE" sz="1200" kern="1200" dirty="0">
              <a:solidFill>
                <a:schemeClr val="tx1"/>
              </a:solidFill>
              <a:effectLst/>
              <a:latin typeface="+mn-lt"/>
              <a:ea typeface="+mn-ea"/>
              <a:cs typeface="+mn-cs"/>
            </a:endParaRPr>
          </a:p>
          <a:p>
            <a:endParaRPr lang="nl-BE" b="0"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F36747E-68E6-406F-AA80-C0B8A059E954}"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14</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31784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For the Port of Antwerp, shifting transport to rail is a top priority. The aim is to double rail transport. </a:t>
            </a:r>
          </a:p>
          <a:p>
            <a:endParaRPr lang="en-US" b="0" dirty="0"/>
          </a:p>
          <a:p>
            <a:r>
              <a:rPr lang="en-US" b="0" dirty="0"/>
              <a:t>For this purpose we have established the company </a:t>
            </a:r>
            <a:r>
              <a:rPr lang="en-US" b="0" dirty="0" err="1"/>
              <a:t>Railport</a:t>
            </a:r>
            <a:r>
              <a:rPr lang="en-US" b="0" dirty="0"/>
              <a:t>: </a:t>
            </a:r>
            <a:r>
              <a:rPr lang="en-US" b="0" dirty="0" err="1"/>
              <a:t>Railport's</a:t>
            </a:r>
            <a:r>
              <a:rPr lang="en-US" b="0" dirty="0"/>
              <a:t> main task is to coordinate the various railway activities in the port of Antwerp and to act as a link between the railway companies, the railway infrastructure manager, the port companies and the terminals. </a:t>
            </a:r>
          </a:p>
          <a:p>
            <a:r>
              <a:rPr lang="en-US" b="0" dirty="0" err="1"/>
              <a:t>Railport</a:t>
            </a:r>
            <a:r>
              <a:rPr lang="en-US" b="0" dirty="0"/>
              <a:t> is working together with the Belgian infrastructure company </a:t>
            </a:r>
            <a:r>
              <a:rPr lang="en-US" b="0" dirty="0" err="1"/>
              <a:t>Infrabel</a:t>
            </a:r>
            <a:r>
              <a:rPr lang="en-US" b="0" dirty="0"/>
              <a:t>. Together with them, we want to develop a new operating model for the rail infrastructure in the port to make rail transport and the last mile in Antwerp more flexible and efficient. We are also working intensively on a new digital platform that will enable transparent communication between railway companies and container terminals in the port, thus improving planning and transit times in the port. </a:t>
            </a:r>
          </a:p>
          <a:p>
            <a:r>
              <a:rPr lang="en-US" b="0" dirty="0"/>
              <a:t>Together with the Flemish government, we will start a new support </a:t>
            </a:r>
            <a:r>
              <a:rPr lang="en-US" b="0" dirty="0" err="1"/>
              <a:t>programme</a:t>
            </a:r>
            <a:r>
              <a:rPr lang="en-US" b="0" dirty="0"/>
              <a:t> in autumn, which will also financially support the start-up phase of a new train connection and the consolidation in the port. </a:t>
            </a:r>
            <a:endParaRPr lang="nl-BE" b="0"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F36747E-68E6-406F-AA80-C0B8A059E954}"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15</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05781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3"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BE" sz="1200" kern="1200" dirty="0">
                <a:solidFill>
                  <a:schemeClr val="tx1"/>
                </a:solidFill>
                <a:effectLst/>
                <a:latin typeface="+mn-lt"/>
                <a:ea typeface="+mn-ea"/>
                <a:cs typeface="+mn-cs"/>
              </a:rPr>
              <a:t>- </a:t>
            </a:r>
            <a:r>
              <a:rPr lang="nl-BE" sz="1200" b="1" kern="1200" dirty="0">
                <a:solidFill>
                  <a:schemeClr val="tx1"/>
                </a:solidFill>
                <a:effectLst/>
                <a:latin typeface="+mn-lt"/>
                <a:ea typeface="+mn-ea"/>
                <a:cs typeface="+mn-cs"/>
              </a:rPr>
              <a:t>perfect </a:t>
            </a:r>
            <a:r>
              <a:rPr lang="nl-BE" sz="1200" b="1" kern="1200" dirty="0" err="1">
                <a:solidFill>
                  <a:schemeClr val="tx1"/>
                </a:solidFill>
                <a:effectLst/>
                <a:latin typeface="+mn-lt"/>
                <a:ea typeface="+mn-ea"/>
                <a:cs typeface="+mn-cs"/>
              </a:rPr>
              <a:t>connection</a:t>
            </a:r>
            <a:r>
              <a:rPr lang="nl-BE" sz="1200" b="1" kern="1200" dirty="0">
                <a:solidFill>
                  <a:schemeClr val="tx1"/>
                </a:solidFill>
                <a:effectLst/>
                <a:latin typeface="+mn-lt"/>
                <a:ea typeface="+mn-ea"/>
                <a:cs typeface="+mn-cs"/>
              </a:rPr>
              <a:t> via </a:t>
            </a:r>
            <a:r>
              <a:rPr lang="nl-BE" sz="1200" b="1" kern="1200" dirty="0" err="1">
                <a:solidFill>
                  <a:schemeClr val="tx1"/>
                </a:solidFill>
                <a:effectLst/>
                <a:latin typeface="+mn-lt"/>
                <a:ea typeface="+mn-ea"/>
                <a:cs typeface="+mn-cs"/>
              </a:rPr>
              <a:t>Rhein</a:t>
            </a:r>
            <a:r>
              <a:rPr lang="nl-BE" sz="1200" b="1" kern="1200" dirty="0">
                <a:solidFill>
                  <a:schemeClr val="tx1"/>
                </a:solidFill>
                <a:effectLst/>
                <a:latin typeface="+mn-lt"/>
                <a:ea typeface="+mn-ea"/>
                <a:cs typeface="+mn-cs"/>
              </a:rPr>
              <a:t>/</a:t>
            </a:r>
            <a:r>
              <a:rPr lang="nl-BE" sz="1200" b="1" kern="1200" dirty="0" err="1">
                <a:solidFill>
                  <a:schemeClr val="tx1"/>
                </a:solidFill>
                <a:effectLst/>
                <a:latin typeface="+mn-lt"/>
                <a:ea typeface="+mn-ea"/>
                <a:cs typeface="+mn-cs"/>
              </a:rPr>
              <a:t>Main</a:t>
            </a:r>
            <a:r>
              <a:rPr lang="nl-BE" sz="1200" b="1" kern="1200" dirty="0">
                <a:solidFill>
                  <a:schemeClr val="tx1"/>
                </a:solidFill>
                <a:effectLst/>
                <a:latin typeface="+mn-lt"/>
                <a:ea typeface="+mn-ea"/>
                <a:cs typeface="+mn-cs"/>
              </a:rPr>
              <a:t>/</a:t>
            </a:r>
            <a:r>
              <a:rPr lang="nl-BE" sz="1200" b="1" kern="1200" dirty="0" err="1">
                <a:solidFill>
                  <a:schemeClr val="tx1"/>
                </a:solidFill>
                <a:effectLst/>
                <a:latin typeface="+mn-lt"/>
                <a:ea typeface="+mn-ea"/>
                <a:cs typeface="+mn-cs"/>
              </a:rPr>
              <a:t>Danube</a:t>
            </a:r>
            <a:r>
              <a:rPr lang="nl-BE" sz="1200" b="1" kern="1200" dirty="0">
                <a:solidFill>
                  <a:schemeClr val="tx1"/>
                </a:solidFill>
                <a:effectLst/>
                <a:latin typeface="+mn-lt"/>
                <a:ea typeface="+mn-ea"/>
                <a:cs typeface="+mn-cs"/>
              </a:rPr>
              <a:t> </a:t>
            </a:r>
            <a:r>
              <a:rPr lang="nl-BE" sz="1200" b="1" kern="1200" dirty="0" err="1">
                <a:solidFill>
                  <a:schemeClr val="tx1"/>
                </a:solidFill>
                <a:effectLst/>
                <a:latin typeface="+mn-lt"/>
                <a:ea typeface="+mn-ea"/>
                <a:cs typeface="+mn-cs"/>
              </a:rPr>
              <a:t>Canal</a:t>
            </a:r>
            <a:endParaRPr lang="nl-BE" sz="1200" kern="1200" dirty="0">
              <a:solidFill>
                <a:schemeClr val="tx1"/>
              </a:solidFill>
              <a:effectLst/>
              <a:latin typeface="+mn-lt"/>
              <a:ea typeface="+mn-ea"/>
              <a:cs typeface="+mn-cs"/>
            </a:endParaRPr>
          </a:p>
          <a:p>
            <a:pPr marL="0" lvl="3" indent="0" eaLnBrk="1" hangingPunct="1">
              <a:buFont typeface="Arial" panose="020B0604020202020204" pitchFamily="34" charset="0"/>
              <a:buNone/>
            </a:pPr>
            <a:endParaRPr lang="en-US" sz="1400" dirty="0">
              <a:solidFill>
                <a:srgbClr val="000000"/>
              </a:solidFill>
            </a:endParaRPr>
          </a:p>
          <a:p>
            <a:pPr marL="0" lvl="3" indent="0" eaLnBrk="1" hangingPunct="1">
              <a:buFont typeface="Arial" panose="020B0604020202020204" pitchFamily="34" charset="0"/>
              <a:buNone/>
            </a:pPr>
            <a:r>
              <a:rPr lang="en-US" sz="1400" dirty="0">
                <a:solidFill>
                  <a:srgbClr val="000000"/>
                </a:solidFill>
              </a:rPr>
              <a:t>Innovative projects to raise the efficiency of inland navigation &amp; promote the use of this mode </a:t>
            </a:r>
          </a:p>
          <a:p>
            <a:pPr marL="0" lvl="3" indent="0" eaLnBrk="1" hangingPunct="1">
              <a:buFont typeface="Arial" panose="020B0604020202020204" pitchFamily="34" charset="0"/>
              <a:buNone/>
            </a:pPr>
            <a:r>
              <a:rPr lang="en-US" sz="1400" dirty="0">
                <a:solidFill>
                  <a:srgbClr val="000000"/>
                </a:solidFill>
              </a:rPr>
              <a:t>In close cooperation with the different stakeholders</a:t>
            </a:r>
          </a:p>
          <a:p>
            <a:pPr marL="0" marR="0" lvl="0" indent="0" algn="l" defTabSz="457200" rtl="0" eaLnBrk="1" fontAlgn="base" latinLnBrk="0" hangingPunct="1">
              <a:lnSpc>
                <a:spcPct val="100000"/>
              </a:lnSpc>
              <a:spcBef>
                <a:spcPts val="369"/>
              </a:spcBef>
              <a:spcAft>
                <a:spcPts val="369"/>
              </a:spcAft>
              <a:buClr>
                <a:srgbClr val="55788E"/>
              </a:buClr>
              <a:buSzPct val="95000"/>
              <a:buFont typeface="Arial" panose="020B0604020202020204" pitchFamily="34" charset="0"/>
              <a:buNone/>
              <a:tabLst/>
              <a:defRPr/>
            </a:pPr>
            <a:r>
              <a:rPr kumimoji="0" lang="nl-NL" sz="1200" b="1" i="0" u="none" strike="noStrike" kern="1200" cap="none" spc="0" normalizeH="0" baseline="0" noProof="0" dirty="0" err="1">
                <a:ln>
                  <a:noFill/>
                </a:ln>
                <a:solidFill>
                  <a:srgbClr val="000000"/>
                </a:solidFill>
                <a:effectLst/>
                <a:uLnTx/>
                <a:uFillTx/>
                <a:latin typeface="Arial" pitchFamily="34" charset="0"/>
                <a:ea typeface="ＭＳ Ｐゴシック" pitchFamily="34" charset="-128"/>
                <a:cs typeface="+mn-cs"/>
              </a:rPr>
              <a:t>Decrease</a:t>
            </a:r>
            <a:r>
              <a:rPr kumimoji="0" lang="nl-NL" sz="12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 </a:t>
            </a:r>
            <a:r>
              <a:rPr kumimoji="0" lang="nl-NL" sz="1200" b="1" i="0" u="none" strike="noStrike" kern="1200" cap="none" spc="0" normalizeH="0" baseline="0" noProof="0" dirty="0" err="1">
                <a:ln>
                  <a:noFill/>
                </a:ln>
                <a:solidFill>
                  <a:srgbClr val="000000"/>
                </a:solidFill>
                <a:effectLst/>
                <a:uLnTx/>
                <a:uFillTx/>
                <a:latin typeface="Arial" pitchFamily="34" charset="0"/>
                <a:ea typeface="ＭＳ Ｐゴシック" pitchFamily="34" charset="-128"/>
                <a:cs typeface="+mn-cs"/>
              </a:rPr>
              <a:t>losses</a:t>
            </a:r>
            <a:r>
              <a:rPr kumimoji="0" lang="nl-NL" sz="12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 &amp; </a:t>
            </a:r>
            <a:r>
              <a:rPr kumimoji="0" lang="nl-NL" sz="1200" b="1" i="0" u="none" strike="noStrike" kern="1200" cap="none" spc="0" normalizeH="0" baseline="0" noProof="0" dirty="0" err="1">
                <a:ln>
                  <a:noFill/>
                </a:ln>
                <a:solidFill>
                  <a:srgbClr val="000000"/>
                </a:solidFill>
                <a:effectLst/>
                <a:uLnTx/>
                <a:uFillTx/>
                <a:latin typeface="Arial" pitchFamily="34" charset="0"/>
                <a:ea typeface="ＭＳ Ｐゴシック" pitchFamily="34" charset="-128"/>
                <a:cs typeface="+mn-cs"/>
              </a:rPr>
              <a:t>increase</a:t>
            </a:r>
            <a:r>
              <a:rPr kumimoji="0" lang="nl-NL" sz="12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 </a:t>
            </a:r>
            <a:r>
              <a:rPr kumimoji="0" lang="nl-NL" sz="1200" b="1" i="0" u="none" strike="noStrike" kern="1200" cap="none" spc="0" normalizeH="0" baseline="0" noProof="0" dirty="0" err="1">
                <a:ln>
                  <a:noFill/>
                </a:ln>
                <a:solidFill>
                  <a:srgbClr val="000000"/>
                </a:solidFill>
                <a:effectLst/>
                <a:uLnTx/>
                <a:uFillTx/>
                <a:latin typeface="Arial" pitchFamily="34" charset="0"/>
                <a:ea typeface="ＭＳ Ｐゴシック" pitchFamily="34" charset="-128"/>
                <a:cs typeface="+mn-cs"/>
              </a:rPr>
              <a:t>capacity</a:t>
            </a:r>
            <a:r>
              <a:rPr kumimoji="0" lang="nl-NL" sz="12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 </a:t>
            </a:r>
            <a:r>
              <a:rPr kumimoji="0" lang="nl-NL" sz="1200" b="1" i="0" u="none" strike="noStrike" kern="1200" cap="none" spc="0" normalizeH="0" baseline="0" noProof="0" dirty="0" err="1">
                <a:ln>
                  <a:noFill/>
                </a:ln>
                <a:solidFill>
                  <a:srgbClr val="000000"/>
                </a:solidFill>
                <a:effectLst/>
                <a:uLnTx/>
                <a:uFillTx/>
                <a:latin typeface="Arial" pitchFamily="34" charset="0"/>
                <a:ea typeface="ＭＳ Ｐゴシック" pitchFamily="34" charset="-128"/>
                <a:cs typeface="+mn-cs"/>
              </a:rPr>
              <a:t>for</a:t>
            </a:r>
            <a:r>
              <a:rPr kumimoji="0" lang="nl-NL" sz="12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 container </a:t>
            </a:r>
            <a:r>
              <a:rPr kumimoji="0" lang="nl-NL" sz="1200" b="1" i="0" u="none" strike="noStrike" kern="1200" cap="none" spc="0" normalizeH="0" baseline="0" noProof="0" dirty="0" err="1">
                <a:ln>
                  <a:noFill/>
                </a:ln>
                <a:solidFill>
                  <a:srgbClr val="000000"/>
                </a:solidFill>
                <a:effectLst/>
                <a:uLnTx/>
                <a:uFillTx/>
                <a:latin typeface="Arial" pitchFamily="34" charset="0"/>
                <a:ea typeface="ＭＳ Ｐゴシック" pitchFamily="34" charset="-128"/>
                <a:cs typeface="+mn-cs"/>
              </a:rPr>
              <a:t>barges</a:t>
            </a:r>
            <a:endParaRPr kumimoji="0" lang="nl-NL" sz="12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endParaRPr>
          </a:p>
          <a:p>
            <a:pPr marL="0" marR="0" lvl="0" indent="0" algn="l" defTabSz="457200" rtl="0" eaLnBrk="1" fontAlgn="base" latinLnBrk="0" hangingPunct="1">
              <a:lnSpc>
                <a:spcPct val="100000"/>
              </a:lnSpc>
              <a:spcBef>
                <a:spcPts val="369"/>
              </a:spcBef>
              <a:spcAft>
                <a:spcPts val="369"/>
              </a:spcAft>
              <a:buClr>
                <a:srgbClr val="55788E"/>
              </a:buClr>
              <a:buSzPct val="95000"/>
              <a:buFont typeface="Arial" panose="020B0604020202020204" pitchFamily="34" charset="0"/>
              <a:buNone/>
              <a:tabLst/>
              <a:defRPr/>
            </a:pPr>
            <a:r>
              <a:rPr kumimoji="0" lang="nl-NL" sz="1200" b="1" i="0" u="none" strike="noStrike" kern="1200" cap="none" spc="0" normalizeH="0" baseline="0" noProof="0" dirty="0" err="1">
                <a:ln>
                  <a:noFill/>
                </a:ln>
                <a:solidFill>
                  <a:srgbClr val="000000"/>
                </a:solidFill>
                <a:effectLst/>
                <a:uLnTx/>
                <a:uFillTx/>
                <a:latin typeface="Arial" pitchFamily="34" charset="0"/>
                <a:ea typeface="ＭＳ Ｐゴシック" pitchFamily="34" charset="-128"/>
                <a:cs typeface="+mn-cs"/>
              </a:rPr>
              <a:t>Raise</a:t>
            </a:r>
            <a:r>
              <a:rPr kumimoji="0" lang="nl-NL" sz="12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 </a:t>
            </a:r>
            <a:r>
              <a:rPr kumimoji="0" lang="nl-NL" sz="1200" b="1" i="0" u="none" strike="noStrike" kern="1200" cap="none" spc="0" normalizeH="0" baseline="0" noProof="0" dirty="0" err="1">
                <a:ln>
                  <a:noFill/>
                </a:ln>
                <a:solidFill>
                  <a:srgbClr val="000000"/>
                </a:solidFill>
                <a:effectLst/>
                <a:uLnTx/>
                <a:uFillTx/>
                <a:latin typeface="Arial" pitchFamily="34" charset="0"/>
                <a:ea typeface="ＭＳ Ｐゴシック" pitchFamily="34" charset="-128"/>
                <a:cs typeface="+mn-cs"/>
              </a:rPr>
              <a:t>reliability</a:t>
            </a:r>
            <a:r>
              <a:rPr kumimoji="0" lang="nl-NL" sz="12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 of </a:t>
            </a:r>
            <a:r>
              <a:rPr kumimoji="0" lang="nl-NL" sz="1200" b="1" i="0" u="none" strike="noStrike" kern="1200" cap="none" spc="0" normalizeH="0" baseline="0" noProof="0" dirty="0" err="1">
                <a:ln>
                  <a:noFill/>
                </a:ln>
                <a:solidFill>
                  <a:srgbClr val="000000"/>
                </a:solidFill>
                <a:effectLst/>
                <a:uLnTx/>
                <a:uFillTx/>
                <a:latin typeface="Arial" pitchFamily="34" charset="0"/>
                <a:ea typeface="ＭＳ Ｐゴシック" pitchFamily="34" charset="-128"/>
                <a:cs typeface="+mn-cs"/>
              </a:rPr>
              <a:t>the</a:t>
            </a:r>
            <a:r>
              <a:rPr kumimoji="0" lang="nl-NL" sz="12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 planning</a:t>
            </a:r>
          </a:p>
          <a:p>
            <a:pPr marL="0" marR="0" lvl="0" indent="0" algn="l" defTabSz="457200" rtl="0" eaLnBrk="1" fontAlgn="base" latinLnBrk="0" hangingPunct="1">
              <a:lnSpc>
                <a:spcPct val="100000"/>
              </a:lnSpc>
              <a:spcBef>
                <a:spcPts val="369"/>
              </a:spcBef>
              <a:spcAft>
                <a:spcPts val="369"/>
              </a:spcAft>
              <a:buClr>
                <a:srgbClr val="55788E"/>
              </a:buClr>
              <a:buSzPct val="95000"/>
              <a:buFont typeface="Arial" panose="020B0604020202020204" pitchFamily="34" charset="0"/>
              <a:buNone/>
              <a:tabLst/>
              <a:defRPr/>
            </a:pPr>
            <a:r>
              <a:rPr kumimoji="0" lang="nl-NL" sz="1200" b="1" i="0" u="none" strike="noStrike" kern="1200" cap="none" spc="0" normalizeH="0" baseline="0" noProof="0" dirty="0" err="1">
                <a:ln>
                  <a:noFill/>
                </a:ln>
                <a:solidFill>
                  <a:srgbClr val="000000"/>
                </a:solidFill>
                <a:effectLst/>
                <a:uLnTx/>
                <a:uFillTx/>
                <a:latin typeface="Arial" pitchFamily="34" charset="0"/>
                <a:ea typeface="ＭＳ Ｐゴシック" pitchFamily="34" charset="-128"/>
                <a:cs typeface="+mn-cs"/>
              </a:rPr>
              <a:t>Increase</a:t>
            </a:r>
            <a:r>
              <a:rPr kumimoji="0" lang="nl-NL" sz="12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 efficiency </a:t>
            </a:r>
            <a:r>
              <a:rPr kumimoji="0" lang="nl-NL" sz="1200" b="1" i="0" u="none" strike="noStrike" kern="1200" cap="none" spc="0" normalizeH="0" baseline="0" noProof="0" dirty="0" err="1">
                <a:ln>
                  <a:noFill/>
                </a:ln>
                <a:solidFill>
                  <a:srgbClr val="000000"/>
                </a:solidFill>
                <a:effectLst/>
                <a:uLnTx/>
                <a:uFillTx/>
                <a:latin typeface="Arial" pitchFamily="34" charset="0"/>
                <a:ea typeface="ＭＳ Ｐゴシック" pitchFamily="34" charset="-128"/>
                <a:cs typeface="+mn-cs"/>
              </a:rPr>
              <a:t>for</a:t>
            </a:r>
            <a:r>
              <a:rPr kumimoji="0" lang="nl-NL" sz="12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 </a:t>
            </a:r>
            <a:r>
              <a:rPr kumimoji="0" lang="nl-NL" sz="1200" b="1" i="0" u="none" strike="noStrike" kern="1200" cap="none" spc="0" normalizeH="0" baseline="0" noProof="0" dirty="0" err="1">
                <a:ln>
                  <a:noFill/>
                </a:ln>
                <a:solidFill>
                  <a:srgbClr val="000000"/>
                </a:solidFill>
                <a:effectLst/>
                <a:uLnTx/>
                <a:uFillTx/>
                <a:latin typeface="Arial" pitchFamily="34" charset="0"/>
                <a:ea typeface="ＭＳ Ｐゴシック" pitchFamily="34" charset="-128"/>
                <a:cs typeface="+mn-cs"/>
              </a:rPr>
              <a:t>all</a:t>
            </a:r>
            <a:r>
              <a:rPr kumimoji="0" lang="nl-NL" sz="12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 stakeholders</a:t>
            </a: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Mid 2017 up to now:</a:t>
            </a:r>
          </a:p>
          <a:p>
            <a:pPr marL="285750" marR="0" lvl="0" indent="-285750" algn="l" defTabSz="914400" rtl="0" eaLnBrk="1" fontAlgn="base" latinLnBrk="0" hangingPunct="1">
              <a:lnSpc>
                <a:spcPct val="100000"/>
              </a:lnSpc>
              <a:spcBef>
                <a:spcPct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July 2017</a:t>
            </a:r>
            <a:r>
              <a:rPr kumimoji="0" lang="en-US" sz="12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 A declaration of intent signed by different representatives e.g. shippers, shipping lines, terminals, barge operators </a:t>
            </a:r>
          </a:p>
          <a:p>
            <a:pPr marL="285750" marR="0" lvl="0" indent="-285750" algn="l" defTabSz="914400" rtl="0" eaLnBrk="1" fontAlgn="base" latinLnBrk="0" hangingPunct="1">
              <a:lnSpc>
                <a:spcPct val="100000"/>
              </a:lnSpc>
              <a:spcBef>
                <a:spcPct val="0"/>
              </a:spcBef>
              <a:spcAft>
                <a:spcPts val="0"/>
              </a:spcAft>
              <a:buClrTx/>
              <a:buSzTx/>
              <a:buFont typeface="Arial" panose="020B0604020202020204" pitchFamily="34" charset="0"/>
              <a:buChar char="•"/>
              <a:tabLst/>
              <a:defRPr/>
            </a:pPr>
            <a:r>
              <a:rPr lang="en-US" sz="1200" b="1" dirty="0">
                <a:solidFill>
                  <a:srgbClr val="000000"/>
                </a:solidFill>
              </a:rPr>
              <a:t>October 2017</a:t>
            </a:r>
            <a:r>
              <a:rPr lang="en-US" sz="1200" dirty="0">
                <a:solidFill>
                  <a:srgbClr val="000000"/>
                </a:solidFill>
              </a:rPr>
              <a:t>: 4 working groups in action</a:t>
            </a:r>
          </a:p>
          <a:p>
            <a:pPr marL="285750" marR="0" lvl="0" indent="-285750" algn="l" defTabSz="914400" rtl="0" eaLnBrk="1" fontAlgn="base" latinLnBrk="0" hangingPunct="1">
              <a:lnSpc>
                <a:spcPct val="100000"/>
              </a:lnSpc>
              <a:spcBef>
                <a:spcPct val="0"/>
              </a:spcBef>
              <a:spcAft>
                <a:spcPts val="0"/>
              </a:spcAft>
              <a:buClrTx/>
              <a:buSzTx/>
              <a:buFont typeface="Arial" panose="020B0604020202020204" pitchFamily="34" charset="0"/>
              <a:buChar char="•"/>
              <a:tabLst/>
              <a:defRPr/>
            </a:pPr>
            <a:r>
              <a:rPr lang="en-US" sz="1200" b="1" dirty="0">
                <a:solidFill>
                  <a:srgbClr val="000000"/>
                </a:solidFill>
              </a:rPr>
              <a:t>17 </a:t>
            </a:r>
            <a:r>
              <a:rPr lang="en-US" sz="1200" b="1" dirty="0" err="1">
                <a:solidFill>
                  <a:srgbClr val="000000"/>
                </a:solidFill>
              </a:rPr>
              <a:t>april</a:t>
            </a:r>
            <a:r>
              <a:rPr lang="en-US" sz="1200" b="1" dirty="0">
                <a:solidFill>
                  <a:srgbClr val="000000"/>
                </a:solidFill>
              </a:rPr>
              <a:t> 2018</a:t>
            </a:r>
            <a:r>
              <a:rPr lang="en-US" sz="1200" dirty="0">
                <a:solidFill>
                  <a:srgbClr val="000000"/>
                </a:solidFill>
              </a:rPr>
              <a:t>: handshake </a:t>
            </a:r>
            <a:r>
              <a:rPr lang="en-US" sz="1200" b="1" dirty="0">
                <a:solidFill>
                  <a:srgbClr val="000000"/>
                </a:solidFill>
              </a:rPr>
              <a:t>‘action plan inland navigation’ </a:t>
            </a:r>
            <a:r>
              <a:rPr lang="en-US" sz="1200" dirty="0">
                <a:solidFill>
                  <a:srgbClr val="000000"/>
                </a:solidFill>
              </a:rPr>
              <a:t>and preparing implementation</a:t>
            </a:r>
          </a:p>
          <a:p>
            <a:pPr marR="0" lvl="0" algn="l" defTabSz="914400" rtl="0" eaLnBrk="1" fontAlgn="base" latinLnBrk="0" hangingPunct="1">
              <a:lnSpc>
                <a:spcPct val="100000"/>
              </a:lnSpc>
              <a:spcBef>
                <a:spcPct val="0"/>
              </a:spcBef>
              <a:spcAft>
                <a:spcPts val="0"/>
              </a:spcAft>
              <a:buClrTx/>
              <a:buSzTx/>
              <a:tabLst/>
              <a:defRPr/>
            </a:pPr>
            <a:endParaRPr kumimoji="0" lang="en-US" sz="12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endParaRPr>
          </a:p>
          <a:p>
            <a:pPr marL="285750" marR="0" lvl="0" indent="-285750" algn="l" defTabSz="914400" rtl="0" eaLnBrk="1" fontAlgn="base" latinLnBrk="0" hangingPunct="1">
              <a:lnSpc>
                <a:spcPct val="100000"/>
              </a:lnSpc>
              <a:spcBef>
                <a:spcPct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WHY? </a:t>
            </a:r>
            <a:r>
              <a:rPr kumimoji="0" lang="en-US" sz="12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to make the handling process and throughput of container barges faster and more reliable in the port of Antwerp</a:t>
            </a:r>
          </a:p>
          <a:p>
            <a:pPr marL="285750" marR="0" lvl="0" indent="-285750" algn="l" defTabSz="914400" rtl="0" eaLnBrk="1" fontAlgn="base" latinLnBrk="0" hangingPunct="1">
              <a:lnSpc>
                <a:spcPct val="100000"/>
              </a:lnSpc>
              <a:spcBef>
                <a:spcPct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HOW? </a:t>
            </a:r>
            <a:r>
              <a:rPr kumimoji="0" lang="en-US" sz="12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a set of initiatives aimed at making structural improvements to the process such as communication, dedicated berths, consolidation of small volumes etc. </a:t>
            </a:r>
          </a:p>
          <a:p>
            <a:pPr marL="0" marR="0" lvl="0" indent="0" algn="l" defTabSz="457200" rtl="0" eaLnBrk="1" fontAlgn="base" latinLnBrk="0" hangingPunct="1">
              <a:lnSpc>
                <a:spcPct val="100000"/>
              </a:lnSpc>
              <a:spcBef>
                <a:spcPts val="369"/>
              </a:spcBef>
              <a:spcAft>
                <a:spcPts val="369"/>
              </a:spcAft>
              <a:buClr>
                <a:srgbClr val="55788E"/>
              </a:buClr>
              <a:buSzPct val="95000"/>
              <a:buFont typeface="Arial" panose="020B0604020202020204" pitchFamily="34" charset="0"/>
              <a:buNone/>
              <a:tabLst/>
              <a:defRPr/>
            </a:pPr>
            <a:endParaRPr kumimoji="0" lang="nl-NL" sz="12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endParaRPr>
          </a:p>
          <a:p>
            <a:r>
              <a:rPr lang="en-US" sz="1200" b="1" kern="1200" dirty="0">
                <a:solidFill>
                  <a:schemeClr val="tx1"/>
                </a:solidFill>
                <a:effectLst/>
                <a:latin typeface="+mn-lt"/>
                <a:ea typeface="+mn-ea"/>
                <a:cs typeface="+mn-cs"/>
              </a:rPr>
              <a:t>Container barge transport</a:t>
            </a:r>
            <a:endParaRPr lang="nl-B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Summer, all stakeholders involved in the port of Antwerp signed a </a:t>
            </a:r>
            <a:r>
              <a:rPr lang="en-US" sz="1200" b="1" kern="1200" dirty="0">
                <a:solidFill>
                  <a:schemeClr val="tx1"/>
                </a:solidFill>
                <a:effectLst/>
                <a:latin typeface="+mn-lt"/>
                <a:ea typeface="+mn-ea"/>
                <a:cs typeface="+mn-cs"/>
              </a:rPr>
              <a:t>roadmap of structural measures </a:t>
            </a:r>
            <a:r>
              <a:rPr lang="en-US" sz="1200" kern="1200" dirty="0">
                <a:solidFill>
                  <a:schemeClr val="tx1"/>
                </a:solidFill>
                <a:effectLst/>
                <a:latin typeface="+mn-lt"/>
                <a:ea typeface="+mn-ea"/>
                <a:cs typeface="+mn-cs"/>
              </a:rPr>
              <a:t>to make container barge transport more efficient and further develop it. Concrete initiatives have been defined for this purpose and drawn up in an implementation plan. With this agreement the parties have not only confirmed their previous commitments but have also worked out </a:t>
            </a:r>
            <a:r>
              <a:rPr lang="en-US" sz="1200" b="1" kern="1200" dirty="0">
                <a:solidFill>
                  <a:schemeClr val="tx1"/>
                </a:solidFill>
                <a:effectLst/>
                <a:latin typeface="+mn-lt"/>
                <a:ea typeface="+mn-ea"/>
                <a:cs typeface="+mn-cs"/>
              </a:rPr>
              <a:t>structural and feasible solutions</a:t>
            </a:r>
            <a:r>
              <a:rPr lang="en-US" sz="1200" kern="1200" dirty="0">
                <a:solidFill>
                  <a:schemeClr val="tx1"/>
                </a:solidFill>
                <a:effectLst/>
                <a:latin typeface="+mn-lt"/>
                <a:ea typeface="+mn-ea"/>
                <a:cs typeface="+mn-cs"/>
              </a:rPr>
              <a:t> to permit sustainable growth of container barge transport and of the port of Antwerp itself.</a:t>
            </a:r>
            <a:endParaRPr lang="nl-BE"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Background: </a:t>
            </a:r>
            <a:r>
              <a:rPr lang="en-US" sz="1200" kern="1200" dirty="0">
                <a:solidFill>
                  <a:schemeClr val="tx1"/>
                </a:solidFill>
                <a:effectLst/>
                <a:latin typeface="+mn-lt"/>
                <a:ea typeface="+mn-ea"/>
                <a:cs typeface="+mn-cs"/>
              </a:rPr>
              <a:t>rapidly growing freight volumes + larger sizes of seagoing ships calling at the port led to peak load on the terminals, with longer waiting times for container barges as a result. </a:t>
            </a:r>
            <a:endParaRPr lang="nl-B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Shipping terminals, barge operators, shipping companies, shippers, forwarders, </a:t>
            </a:r>
            <a:r>
              <a:rPr lang="en-US" sz="1200" kern="1200" dirty="0" err="1">
                <a:solidFill>
                  <a:schemeClr val="tx1"/>
                </a:solidFill>
                <a:effectLst/>
                <a:latin typeface="+mn-lt"/>
                <a:ea typeface="+mn-ea"/>
                <a:cs typeface="+mn-cs"/>
              </a:rPr>
              <a:t>NxtPort</a:t>
            </a:r>
            <a:r>
              <a:rPr lang="en-US" sz="1200" kern="1200" dirty="0">
                <a:solidFill>
                  <a:schemeClr val="tx1"/>
                </a:solidFill>
                <a:effectLst/>
                <a:latin typeface="+mn-lt"/>
                <a:ea typeface="+mn-ea"/>
                <a:cs typeface="+mn-cs"/>
              </a:rPr>
              <a:t>, CEPA, the Flemish Government, Flemish Waterways, </a:t>
            </a:r>
            <a:r>
              <a:rPr lang="en-US" sz="1200" kern="1200" dirty="0" err="1">
                <a:solidFill>
                  <a:schemeClr val="tx1"/>
                </a:solidFill>
                <a:effectLst/>
                <a:latin typeface="+mn-lt"/>
                <a:ea typeface="+mn-ea"/>
                <a:cs typeface="+mn-cs"/>
              </a:rPr>
              <a:t>Alfaport-Voka</a:t>
            </a:r>
            <a:r>
              <a:rPr lang="en-US" sz="1200" kern="1200" dirty="0">
                <a:solidFill>
                  <a:schemeClr val="tx1"/>
                </a:solidFill>
                <a:effectLst/>
                <a:latin typeface="+mn-lt"/>
                <a:ea typeface="+mn-ea"/>
                <a:cs typeface="+mn-cs"/>
              </a:rPr>
              <a:t> and Antwerp Port Authority have supported and committed to a </a:t>
            </a:r>
            <a:r>
              <a:rPr lang="en-US" sz="1200" b="1" kern="1200" dirty="0">
                <a:solidFill>
                  <a:schemeClr val="tx1"/>
                </a:solidFill>
                <a:effectLst/>
                <a:latin typeface="+mn-lt"/>
                <a:ea typeface="+mn-ea"/>
                <a:cs typeface="+mn-cs"/>
              </a:rPr>
              <a:t>concrete plan of action</a:t>
            </a:r>
            <a:r>
              <a:rPr lang="en-US" sz="1200" kern="1200" dirty="0">
                <a:solidFill>
                  <a:schemeClr val="tx1"/>
                </a:solidFill>
                <a:effectLst/>
                <a:latin typeface="+mn-lt"/>
                <a:ea typeface="+mn-ea"/>
                <a:cs typeface="+mn-cs"/>
              </a:rPr>
              <a:t>. The agreements concentrate on 3 main areas: </a:t>
            </a:r>
            <a:endParaRPr lang="nl-BE"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1. Planning &amp; collaboration (more structured, transparent planning process resulting in greater reliability for barge handling)</a:t>
            </a:r>
            <a:endParaRPr lang="nl-BE"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2. Consolidation of freight volumes will make it possible to have larger call sizes for the barges handled on the terminals; this is important to make the growth of the port more sustainable. As of October (trial period), the minimum call size has been set at 30 containers per call. The Flemish government and Antwerp Port Authority have introduced a temporary package of operational and financial subsidies which will gradually taper off.</a:t>
            </a:r>
            <a:endParaRPr lang="nl-BE"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3. </a:t>
            </a:r>
            <a:r>
              <a:rPr lang="en-US" sz="1200" kern="1200" dirty="0" err="1">
                <a:solidFill>
                  <a:schemeClr val="tx1"/>
                </a:solidFill>
                <a:effectLst/>
                <a:latin typeface="+mn-lt"/>
                <a:ea typeface="+mn-ea"/>
                <a:cs typeface="+mn-cs"/>
              </a:rPr>
              <a:t>Digitisation</a:t>
            </a:r>
            <a:r>
              <a:rPr lang="en-US" sz="1200" kern="1200" dirty="0">
                <a:solidFill>
                  <a:schemeClr val="tx1"/>
                </a:solidFill>
                <a:effectLst/>
                <a:latin typeface="+mn-lt"/>
                <a:ea typeface="+mn-ea"/>
                <a:cs typeface="+mn-cs"/>
              </a:rPr>
              <a:t>. Focus on sharing of info, </a:t>
            </a:r>
            <a:r>
              <a:rPr lang="en-US" sz="1200" kern="1200" dirty="0" err="1">
                <a:solidFill>
                  <a:schemeClr val="tx1"/>
                </a:solidFill>
                <a:effectLst/>
                <a:latin typeface="+mn-lt"/>
                <a:ea typeface="+mn-ea"/>
                <a:cs typeface="+mn-cs"/>
              </a:rPr>
              <a:t>NxPort</a:t>
            </a:r>
            <a:r>
              <a:rPr lang="en-US" sz="1200" kern="1200" dirty="0">
                <a:solidFill>
                  <a:schemeClr val="tx1"/>
                </a:solidFill>
                <a:effectLst/>
                <a:latin typeface="+mn-lt"/>
                <a:ea typeface="+mn-ea"/>
                <a:cs typeface="+mn-cs"/>
              </a:rPr>
              <a:t> initiatives. Elmar</a:t>
            </a:r>
            <a:endParaRPr lang="nl-B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combination of all these measures should result in the desired gains in efficiency for all partners in the supply chain. </a:t>
            </a:r>
            <a:endParaRPr lang="nl-BE" sz="1200" kern="1200" dirty="0">
              <a:solidFill>
                <a:schemeClr val="tx1"/>
              </a:solidFill>
              <a:effectLst/>
              <a:latin typeface="+mn-lt"/>
              <a:ea typeface="+mn-ea"/>
              <a:cs typeface="+mn-cs"/>
            </a:endParaRPr>
          </a:p>
          <a:p>
            <a:pPr marL="0" marR="0" lvl="0" indent="0" algn="l" defTabSz="457200" rtl="0" eaLnBrk="1" fontAlgn="base" latinLnBrk="0" hangingPunct="1">
              <a:lnSpc>
                <a:spcPct val="100000"/>
              </a:lnSpc>
              <a:spcBef>
                <a:spcPts val="369"/>
              </a:spcBef>
              <a:spcAft>
                <a:spcPts val="369"/>
              </a:spcAft>
              <a:buClr>
                <a:srgbClr val="55788E"/>
              </a:buClr>
              <a:buSzPct val="95000"/>
              <a:buFont typeface="Arial" panose="020B0604020202020204" pitchFamily="34" charset="0"/>
              <a:buNone/>
              <a:tabLst/>
              <a:defRPr/>
            </a:pPr>
            <a:endParaRPr kumimoji="0" lang="nl-NL" sz="12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endParaRPr>
          </a:p>
          <a:p>
            <a:r>
              <a:rPr lang="de-AT" sz="1200" kern="1200" dirty="0">
                <a:solidFill>
                  <a:schemeClr val="tx1"/>
                </a:solidFill>
                <a:effectLst/>
                <a:latin typeface="+mn-lt"/>
                <a:ea typeface="+mn-ea"/>
                <a:cs typeface="+mn-cs"/>
              </a:rPr>
              <a:t>Auf Deutsch</a:t>
            </a:r>
          </a:p>
          <a:p>
            <a:r>
              <a:rPr lang="de-AT" sz="1200" kern="1200" dirty="0">
                <a:solidFill>
                  <a:schemeClr val="tx1"/>
                </a:solidFill>
                <a:effectLst/>
                <a:latin typeface="+mn-lt"/>
                <a:ea typeface="+mn-ea"/>
                <a:cs typeface="+mn-cs"/>
              </a:rPr>
              <a:t>Das Ziel ist die Effizienzsteigerung und die Erniedrigung der Wartezeiten in dem Hafen. Zu diesem Zweck hat die Antwerpener Hafengemeinschaft den Aktionsplan Containerbinnenschifffahrt unterzeichnet, der die Effizienzsteigerung bei allen Parteien in der Lieferkette auf eine nachhaltige Weise fördern soll. Die Vereinbarungen beziehen sich konkret auf vier große Säulen: Planung, Zusammenarbeit, Bündelung, Digitalisierung. Pilotprojekte zur Frachtbündelung an Konsolidierungshubs im Hinterland und im Hafen werden in diesem Herbst starten und werden dazu beitragen dass man mit einem ‘</a:t>
            </a:r>
            <a:r>
              <a:rPr lang="de-AT" sz="1200" kern="1200" dirty="0" err="1">
                <a:solidFill>
                  <a:schemeClr val="tx1"/>
                </a:solidFill>
                <a:effectLst/>
                <a:latin typeface="+mn-lt"/>
                <a:ea typeface="+mn-ea"/>
                <a:cs typeface="+mn-cs"/>
              </a:rPr>
              <a:t>mimum</a:t>
            </a:r>
            <a:r>
              <a:rPr lang="de-AT" sz="1200" kern="1200" dirty="0">
                <a:solidFill>
                  <a:schemeClr val="tx1"/>
                </a:solidFill>
                <a:effectLst/>
                <a:latin typeface="+mn-lt"/>
                <a:ea typeface="+mn-ea"/>
                <a:cs typeface="+mn-cs"/>
              </a:rPr>
              <a:t> </a:t>
            </a:r>
            <a:r>
              <a:rPr lang="de-AT" sz="1200" kern="1200" dirty="0" err="1">
                <a:solidFill>
                  <a:schemeClr val="tx1"/>
                </a:solidFill>
                <a:effectLst/>
                <a:latin typeface="+mn-lt"/>
                <a:ea typeface="+mn-ea"/>
                <a:cs typeface="+mn-cs"/>
              </a:rPr>
              <a:t>call</a:t>
            </a:r>
            <a:r>
              <a:rPr lang="de-AT" sz="1200" kern="1200" dirty="0">
                <a:solidFill>
                  <a:schemeClr val="tx1"/>
                </a:solidFill>
                <a:effectLst/>
                <a:latin typeface="+mn-lt"/>
                <a:ea typeface="+mn-ea"/>
                <a:cs typeface="+mn-cs"/>
              </a:rPr>
              <a:t> </a:t>
            </a:r>
            <a:r>
              <a:rPr lang="de-AT" sz="1200" kern="1200" dirty="0" err="1">
                <a:solidFill>
                  <a:schemeClr val="tx1"/>
                </a:solidFill>
                <a:effectLst/>
                <a:latin typeface="+mn-lt"/>
                <a:ea typeface="+mn-ea"/>
                <a:cs typeface="+mn-cs"/>
              </a:rPr>
              <a:t>size</a:t>
            </a:r>
            <a:r>
              <a:rPr lang="de-AT" sz="1200" kern="1200" dirty="0">
                <a:solidFill>
                  <a:schemeClr val="tx1"/>
                </a:solidFill>
                <a:effectLst/>
                <a:latin typeface="+mn-lt"/>
                <a:ea typeface="+mn-ea"/>
                <a:cs typeface="+mn-cs"/>
              </a:rPr>
              <a:t>‘ von 30 Containers auf einem Schiff effizienter transportieren kann. Die zentrale Planung (PSA Terminal) wird seit diesem Herbst dafür sorgen die Planung zwischen den Operateuren besser abgestimmt wird und die Wartezeiten eliminiert werden.</a:t>
            </a:r>
            <a:endParaRPr lang="nl-BE" sz="1200" kern="1200" dirty="0">
              <a:solidFill>
                <a:schemeClr val="tx1"/>
              </a:solidFill>
              <a:effectLst/>
              <a:latin typeface="+mn-lt"/>
              <a:ea typeface="+mn-ea"/>
              <a:cs typeface="+mn-cs"/>
            </a:endParaRPr>
          </a:p>
          <a:p>
            <a:pPr marL="0" marR="0" lvl="0" indent="0" algn="l" defTabSz="457200" rtl="0" eaLnBrk="1" fontAlgn="base" latinLnBrk="0" hangingPunct="1">
              <a:lnSpc>
                <a:spcPct val="100000"/>
              </a:lnSpc>
              <a:spcBef>
                <a:spcPts val="369"/>
              </a:spcBef>
              <a:spcAft>
                <a:spcPts val="369"/>
              </a:spcAft>
              <a:buClr>
                <a:srgbClr val="55788E"/>
              </a:buClr>
              <a:buSzPct val="95000"/>
              <a:buFont typeface="Arial" panose="020B0604020202020204" pitchFamily="34" charset="0"/>
              <a:buNone/>
              <a:tabLst/>
              <a:defRPr/>
            </a:pPr>
            <a:endParaRPr kumimoji="0" lang="nl-NL" sz="12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endParaRPr>
          </a:p>
        </p:txBody>
      </p:sp>
      <p:sp>
        <p:nvSpPr>
          <p:cNvPr id="4" name="Slide Number Placeholder 3"/>
          <p:cNvSpPr>
            <a:spLocks noGrp="1"/>
          </p:cNvSpPr>
          <p:nvPr>
            <p:ph type="sldNum" sz="quarter" idx="10"/>
          </p:nvPr>
        </p:nvSpPr>
        <p:spPr/>
        <p:txBody>
          <a:bodyPr/>
          <a:lstStyle/>
          <a:p>
            <a:fld id="{0F36747E-68E6-406F-AA80-C0B8A059E954}" type="slidenum">
              <a:rPr lang="nl-BE" smtClean="0"/>
              <a:t>16</a:t>
            </a:fld>
            <a:endParaRPr lang="nl-BE"/>
          </a:p>
        </p:txBody>
      </p:sp>
    </p:spTree>
    <p:extLst>
      <p:ext uri="{BB962C8B-B14F-4D97-AF65-F5344CB8AC3E}">
        <p14:creationId xmlns:p14="http://schemas.microsoft.com/office/powerpoint/2010/main" val="27757499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nl-BE" dirty="0"/>
          </a:p>
        </p:txBody>
      </p:sp>
      <p:sp>
        <p:nvSpPr>
          <p:cNvPr id="4" name="Slide Number Placeholder 3"/>
          <p:cNvSpPr>
            <a:spLocks noGrp="1"/>
          </p:cNvSpPr>
          <p:nvPr>
            <p:ph type="sldNum" sz="quarter" idx="10"/>
          </p:nvPr>
        </p:nvSpPr>
        <p:spPr/>
        <p:txBody>
          <a:bodyPr/>
          <a:lstStyle/>
          <a:p>
            <a:fld id="{0F36747E-68E6-406F-AA80-C0B8A059E954}" type="slidenum">
              <a:rPr lang="nl-BE" smtClean="0">
                <a:solidFill>
                  <a:prstClr val="black"/>
                </a:solidFill>
              </a:rPr>
              <a:pPr/>
              <a:t>17</a:t>
            </a:fld>
            <a:endParaRPr lang="nl-BE">
              <a:solidFill>
                <a:prstClr val="black"/>
              </a:solidFill>
            </a:endParaRPr>
          </a:p>
        </p:txBody>
      </p:sp>
    </p:spTree>
    <p:extLst>
      <p:ext uri="{BB962C8B-B14F-4D97-AF65-F5344CB8AC3E}">
        <p14:creationId xmlns:p14="http://schemas.microsoft.com/office/powerpoint/2010/main" val="12428722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200" b="1" kern="1200" dirty="0" err="1">
                <a:solidFill>
                  <a:schemeClr val="tx1"/>
                </a:solidFill>
                <a:effectLst/>
                <a:latin typeface="+mn-lt"/>
                <a:ea typeface="+mn-ea"/>
                <a:cs typeface="+mn-cs"/>
              </a:rPr>
              <a:t>Digitization</a:t>
            </a:r>
            <a:r>
              <a:rPr lang="nl-BE" sz="1200" b="1" kern="1200" dirty="0">
                <a:solidFill>
                  <a:schemeClr val="tx1"/>
                </a:solidFill>
                <a:effectLst/>
                <a:latin typeface="+mn-lt"/>
                <a:ea typeface="+mn-ea"/>
                <a:cs typeface="+mn-cs"/>
              </a:rPr>
              <a:t> / Smart Port of </a:t>
            </a:r>
            <a:r>
              <a:rPr lang="nl-BE" sz="1200" b="1" kern="1200" dirty="0" err="1">
                <a:solidFill>
                  <a:schemeClr val="tx1"/>
                </a:solidFill>
                <a:effectLst/>
                <a:latin typeface="+mn-lt"/>
                <a:ea typeface="+mn-ea"/>
                <a:cs typeface="+mn-cs"/>
              </a:rPr>
              <a:t>the</a:t>
            </a:r>
            <a:r>
              <a:rPr lang="nl-BE" sz="1200" b="1" kern="1200" dirty="0">
                <a:solidFill>
                  <a:schemeClr val="tx1"/>
                </a:solidFill>
                <a:effectLst/>
                <a:latin typeface="+mn-lt"/>
                <a:ea typeface="+mn-ea"/>
                <a:cs typeface="+mn-cs"/>
              </a:rPr>
              <a:t> </a:t>
            </a:r>
            <a:r>
              <a:rPr lang="nl-BE" sz="1200" b="1" kern="1200" dirty="0" err="1">
                <a:solidFill>
                  <a:schemeClr val="tx1"/>
                </a:solidFill>
                <a:effectLst/>
                <a:latin typeface="+mn-lt"/>
                <a:ea typeface="+mn-ea"/>
                <a:cs typeface="+mn-cs"/>
              </a:rPr>
              <a:t>Future</a:t>
            </a:r>
            <a:r>
              <a:rPr lang="nl-BE" sz="1200" b="1" kern="1200" dirty="0">
                <a:solidFill>
                  <a:schemeClr val="tx1"/>
                </a:solidFill>
                <a:effectLst/>
                <a:latin typeface="+mn-lt"/>
                <a:ea typeface="+mn-ea"/>
                <a:cs typeface="+mn-cs"/>
              </a:rPr>
              <a:t> / </a:t>
            </a:r>
            <a:r>
              <a:rPr lang="nl-BE" sz="1200" b="1" kern="1200" dirty="0" err="1">
                <a:solidFill>
                  <a:schemeClr val="tx1"/>
                </a:solidFill>
                <a:effectLst/>
                <a:latin typeface="+mn-lt"/>
                <a:ea typeface="+mn-ea"/>
                <a:cs typeface="+mn-cs"/>
              </a:rPr>
              <a:t>Our</a:t>
            </a:r>
            <a:r>
              <a:rPr lang="nl-BE" sz="1200" b="1" kern="1200" dirty="0">
                <a:solidFill>
                  <a:schemeClr val="tx1"/>
                </a:solidFill>
                <a:effectLst/>
                <a:latin typeface="+mn-lt"/>
                <a:ea typeface="+mn-ea"/>
                <a:cs typeface="+mn-cs"/>
              </a:rPr>
              <a:t> </a:t>
            </a:r>
            <a:r>
              <a:rPr lang="nl-BE" sz="1200" b="1" kern="1200" dirty="0" err="1">
                <a:solidFill>
                  <a:schemeClr val="tx1"/>
                </a:solidFill>
                <a:effectLst/>
                <a:latin typeface="+mn-lt"/>
                <a:ea typeface="+mn-ea"/>
                <a:cs typeface="+mn-cs"/>
              </a:rPr>
              <a:t>role</a:t>
            </a:r>
            <a:r>
              <a:rPr lang="nl-BE" sz="1200" b="1" kern="1200" dirty="0">
                <a:solidFill>
                  <a:schemeClr val="tx1"/>
                </a:solidFill>
                <a:effectLst/>
                <a:latin typeface="+mn-lt"/>
                <a:ea typeface="+mn-ea"/>
                <a:cs typeface="+mn-cs"/>
              </a:rPr>
              <a:t> in </a:t>
            </a:r>
            <a:r>
              <a:rPr lang="nl-BE" sz="1200" b="1" kern="1200" dirty="0" err="1">
                <a:solidFill>
                  <a:schemeClr val="tx1"/>
                </a:solidFill>
                <a:effectLst/>
                <a:latin typeface="+mn-lt"/>
                <a:ea typeface="+mn-ea"/>
                <a:cs typeface="+mn-cs"/>
              </a:rPr>
              <a:t>creating</a:t>
            </a:r>
            <a:r>
              <a:rPr lang="nl-BE" sz="1200" b="1" kern="1200" dirty="0">
                <a:solidFill>
                  <a:schemeClr val="tx1"/>
                </a:solidFill>
                <a:effectLst/>
                <a:latin typeface="+mn-lt"/>
                <a:ea typeface="+mn-ea"/>
                <a:cs typeface="+mn-cs"/>
              </a:rPr>
              <a:t> </a:t>
            </a:r>
            <a:r>
              <a:rPr lang="nl-BE" sz="1200" b="1" kern="1200" dirty="0" err="1">
                <a:solidFill>
                  <a:schemeClr val="tx1"/>
                </a:solidFill>
                <a:effectLst/>
                <a:latin typeface="+mn-lt"/>
                <a:ea typeface="+mn-ea"/>
                <a:cs typeface="+mn-cs"/>
              </a:rPr>
              <a:t>the</a:t>
            </a:r>
            <a:r>
              <a:rPr lang="nl-BE" sz="1200" b="1" kern="1200" dirty="0">
                <a:solidFill>
                  <a:schemeClr val="tx1"/>
                </a:solidFill>
                <a:effectLst/>
                <a:latin typeface="+mn-lt"/>
                <a:ea typeface="+mn-ea"/>
                <a:cs typeface="+mn-cs"/>
              </a:rPr>
              <a:t> </a:t>
            </a:r>
            <a:r>
              <a:rPr lang="nl-BE" sz="1200" b="1" kern="1200" dirty="0" err="1">
                <a:solidFill>
                  <a:schemeClr val="tx1"/>
                </a:solidFill>
                <a:effectLst/>
                <a:latin typeface="+mn-lt"/>
                <a:ea typeface="+mn-ea"/>
                <a:cs typeface="+mn-cs"/>
              </a:rPr>
              <a:t>history</a:t>
            </a:r>
            <a:r>
              <a:rPr lang="nl-BE" sz="1200" b="1" kern="1200" dirty="0">
                <a:solidFill>
                  <a:schemeClr val="tx1"/>
                </a:solidFill>
                <a:effectLst/>
                <a:latin typeface="+mn-lt"/>
                <a:ea typeface="+mn-ea"/>
                <a:cs typeface="+mn-cs"/>
              </a:rPr>
              <a:t> of </a:t>
            </a:r>
            <a:r>
              <a:rPr lang="nl-BE" sz="1200" b="1" kern="1200" dirty="0" err="1">
                <a:solidFill>
                  <a:schemeClr val="tx1"/>
                </a:solidFill>
                <a:effectLst/>
                <a:latin typeface="+mn-lt"/>
                <a:ea typeface="+mn-ea"/>
                <a:cs typeface="+mn-cs"/>
              </a:rPr>
              <a:t>Logistics</a:t>
            </a:r>
            <a:r>
              <a:rPr lang="nl-BE" sz="1200" b="1" kern="1200" dirty="0">
                <a:solidFill>
                  <a:schemeClr val="tx1"/>
                </a:solidFill>
                <a:effectLst/>
                <a:latin typeface="+mn-lt"/>
                <a:ea typeface="+mn-ea"/>
                <a:cs typeface="+mn-cs"/>
              </a:rPr>
              <a:t> / </a:t>
            </a:r>
            <a:r>
              <a:rPr lang="nl-BE" sz="1200" b="1" kern="1200" dirty="0" err="1">
                <a:solidFill>
                  <a:schemeClr val="tx1"/>
                </a:solidFill>
                <a:effectLst/>
                <a:latin typeface="+mn-lt"/>
                <a:ea typeface="+mn-ea"/>
                <a:cs typeface="+mn-cs"/>
              </a:rPr>
              <a:t>Nxtport</a:t>
            </a:r>
            <a:endParaRPr lang="nl-B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0" kern="1200" dirty="0">
                <a:solidFill>
                  <a:schemeClr val="tx1"/>
                </a:solidFill>
                <a:effectLst/>
                <a:latin typeface="Gill Sans MT"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0" kern="1200" dirty="0">
              <a:solidFill>
                <a:schemeClr val="tx1"/>
              </a:solidFill>
              <a:effectLst/>
              <a:latin typeface="Gill Sans MT"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0" kern="1200" dirty="0">
                <a:solidFill>
                  <a:schemeClr val="tx1"/>
                </a:solidFill>
                <a:effectLst/>
                <a:latin typeface="Gill Sans MT" charset="0"/>
                <a:ea typeface="+mn-ea"/>
                <a:cs typeface="+mn-cs"/>
              </a:rPr>
              <a:t>Goal: a smooth logistic flow - ensuring a safe and secure port =&gt; reliability &amp; predictability are top priority </a:t>
            </a:r>
            <a:r>
              <a:rPr lang="en-GB" sz="1200" i="0" kern="1200" dirty="0" err="1">
                <a:solidFill>
                  <a:schemeClr val="tx1"/>
                </a:solidFill>
                <a:effectLst/>
                <a:latin typeface="Gill Sans MT" charset="0"/>
                <a:ea typeface="+mn-ea"/>
                <a:cs typeface="+mn-cs"/>
              </a:rPr>
              <a:t>PoA</a:t>
            </a:r>
            <a:r>
              <a:rPr lang="en-GB" sz="1200" i="0" kern="1200" dirty="0">
                <a:solidFill>
                  <a:schemeClr val="tx1"/>
                </a:solidFill>
                <a:effectLst/>
                <a:latin typeface="Gill Sans MT" charset="0"/>
                <a:ea typeface="+mn-ea"/>
                <a:cs typeface="+mn-cs"/>
              </a:rPr>
              <a:t> + transparency for customers</a:t>
            </a:r>
            <a:endParaRPr lang="nl-BE" sz="1200" i="0" kern="1200" dirty="0">
              <a:solidFill>
                <a:schemeClr val="tx1"/>
              </a:solidFill>
              <a:effectLst/>
              <a:latin typeface="Gill Sans MT"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BE" sz="1200" i="0" kern="1200" dirty="0">
              <a:solidFill>
                <a:schemeClr val="tx1"/>
              </a:solidFill>
              <a:effectLst/>
              <a:latin typeface="Gill Sans MT" charset="0"/>
              <a:ea typeface="Gill Sans MT" charset="0"/>
              <a:cs typeface="Gill Sans MT" charset="0"/>
            </a:endParaRPr>
          </a:p>
          <a:p>
            <a:pPr lvl="0"/>
            <a:r>
              <a:rPr lang="en-GB" sz="1200" i="0" kern="1200" dirty="0">
                <a:solidFill>
                  <a:schemeClr val="tx1"/>
                </a:solidFill>
                <a:effectLst/>
                <a:latin typeface="Gill Sans MT" charset="0"/>
                <a:ea typeface="Gill Sans MT" charset="0"/>
                <a:cs typeface="Gill Sans MT" charset="0"/>
              </a:rPr>
              <a:t>This digital change is happening today, but does not come automatically nor without hick-ups. In order to realize full digital flows, you need real collaboration between all stakeholders of the supply chain. Without collaboration, the supply chain process will be fragmented with an associated fragmented dataflow. </a:t>
            </a:r>
          </a:p>
          <a:p>
            <a:pPr marL="0" lvl="0" indent="0">
              <a:buNone/>
            </a:pPr>
            <a:endParaRPr lang="nl-BE" sz="1200" i="0" kern="1200" dirty="0">
              <a:solidFill>
                <a:schemeClr val="tx1"/>
              </a:solidFill>
              <a:effectLst/>
              <a:latin typeface="Gill Sans MT" charset="0"/>
              <a:ea typeface="Gill Sans MT" charset="0"/>
              <a:cs typeface="Gill Sans MT" charset="0"/>
            </a:endParaRPr>
          </a:p>
          <a:p>
            <a:pPr lvl="0"/>
            <a:r>
              <a:rPr lang="en-GB" sz="1200" i="0" kern="1200" dirty="0">
                <a:solidFill>
                  <a:schemeClr val="tx1"/>
                </a:solidFill>
                <a:effectLst/>
                <a:latin typeface="Gill Sans MT" charset="0"/>
                <a:ea typeface="Gill Sans MT" charset="0"/>
                <a:cs typeface="Gill Sans MT" charset="0"/>
              </a:rPr>
              <a:t>Therefore, in Antwerp, the port community took the initiative to set up </a:t>
            </a:r>
            <a:r>
              <a:rPr lang="en-GB" sz="1200" b="1" i="0" u="sng" kern="1200" dirty="0" err="1">
                <a:solidFill>
                  <a:schemeClr val="tx1"/>
                </a:solidFill>
                <a:effectLst/>
                <a:latin typeface="Gill Sans MT" charset="0"/>
                <a:ea typeface="Gill Sans MT" charset="0"/>
                <a:cs typeface="Gill Sans MT" charset="0"/>
              </a:rPr>
              <a:t>NxtPort</a:t>
            </a:r>
            <a:r>
              <a:rPr lang="en-GB" sz="1200" i="0" kern="1200" dirty="0">
                <a:solidFill>
                  <a:schemeClr val="tx1"/>
                </a:solidFill>
                <a:effectLst/>
                <a:latin typeface="Gill Sans MT" charset="0"/>
                <a:ea typeface="Gill Sans MT" charset="0"/>
                <a:cs typeface="Gill Sans MT" charset="0"/>
              </a:rPr>
              <a:t>, a data platform for exchanging operationally important data in the supply chain. Different partners are encouraged to trust their data anonymously to the platform and with these data, developers are to build targeted supply chain solutions covering all transport modes and supply chain processes. </a:t>
            </a:r>
          </a:p>
          <a:p>
            <a:pPr lvl="0"/>
            <a:endParaRPr lang="en-GB" sz="1200" i="0" kern="1200" dirty="0">
              <a:solidFill>
                <a:schemeClr val="tx1"/>
              </a:solidFill>
              <a:effectLst/>
              <a:latin typeface="Gill Sans MT" charset="0"/>
              <a:ea typeface="Gill Sans MT" charset="0"/>
              <a:cs typeface="Gill Sans MT" charset="0"/>
            </a:endParaRPr>
          </a:p>
          <a:p>
            <a:pPr lvl="0"/>
            <a:r>
              <a:rPr lang="en-GB" sz="1200" i="0" kern="1200" dirty="0">
                <a:solidFill>
                  <a:schemeClr val="tx1"/>
                </a:solidFill>
                <a:effectLst/>
                <a:latin typeface="Gill Sans MT" charset="0"/>
                <a:ea typeface="Gill Sans MT" charset="0"/>
                <a:cs typeface="Gill Sans MT" charset="0"/>
              </a:rPr>
              <a:t>The beauty of data platforms like </a:t>
            </a:r>
            <a:r>
              <a:rPr lang="en-GB" sz="1200" i="0" kern="1200" dirty="0" err="1">
                <a:solidFill>
                  <a:schemeClr val="tx1"/>
                </a:solidFill>
                <a:effectLst/>
                <a:latin typeface="Gill Sans MT" charset="0"/>
                <a:ea typeface="Gill Sans MT" charset="0"/>
                <a:cs typeface="Gill Sans MT" charset="0"/>
              </a:rPr>
              <a:t>Nxtport</a:t>
            </a:r>
            <a:r>
              <a:rPr lang="en-GB" sz="1200" i="0" kern="1200" dirty="0">
                <a:solidFill>
                  <a:schemeClr val="tx1"/>
                </a:solidFill>
                <a:effectLst/>
                <a:latin typeface="Gill Sans MT" charset="0"/>
                <a:ea typeface="Gill Sans MT" charset="0"/>
                <a:cs typeface="Gill Sans MT" charset="0"/>
              </a:rPr>
              <a:t> is the fact that the more companies share data, the more valuable the platform becomes for everyone. Call it a perfect example of a </a:t>
            </a:r>
            <a:r>
              <a:rPr lang="en-GB" sz="1200" b="1" i="0" kern="1200" dirty="0">
                <a:solidFill>
                  <a:schemeClr val="tx1"/>
                </a:solidFill>
                <a:effectLst/>
                <a:latin typeface="Gill Sans MT" charset="0"/>
                <a:ea typeface="Gill Sans MT" charset="0"/>
                <a:cs typeface="Gill Sans MT" charset="0"/>
              </a:rPr>
              <a:t>win-win approach </a:t>
            </a:r>
            <a:r>
              <a:rPr lang="en-GB" sz="1200" i="0" kern="1200" dirty="0">
                <a:solidFill>
                  <a:schemeClr val="tx1"/>
                </a:solidFill>
                <a:effectLst/>
                <a:latin typeface="Gill Sans MT" charset="0"/>
                <a:ea typeface="Gill Sans MT" charset="0"/>
                <a:cs typeface="Gill Sans MT" charset="0"/>
              </a:rPr>
              <a:t>! You will understand that </a:t>
            </a:r>
            <a:r>
              <a:rPr lang="en-GB" sz="1200" b="1" i="0" kern="1200" dirty="0">
                <a:solidFill>
                  <a:schemeClr val="tx1"/>
                </a:solidFill>
                <a:effectLst/>
                <a:latin typeface="Gill Sans MT" charset="0"/>
                <a:ea typeface="Gill Sans MT" charset="0"/>
                <a:cs typeface="Gill Sans MT" charset="0"/>
              </a:rPr>
              <a:t>collaboration</a:t>
            </a:r>
            <a:r>
              <a:rPr lang="en-GB" sz="1200" i="0" kern="1200" dirty="0">
                <a:solidFill>
                  <a:schemeClr val="tx1"/>
                </a:solidFill>
                <a:effectLst/>
                <a:latin typeface="Gill Sans MT" charset="0"/>
                <a:ea typeface="Gill Sans MT" charset="0"/>
                <a:cs typeface="Gill Sans MT" charset="0"/>
              </a:rPr>
              <a:t> is crucial.</a:t>
            </a:r>
            <a:endParaRPr lang="nl-BE" sz="1200" i="0" kern="1200" dirty="0">
              <a:solidFill>
                <a:schemeClr val="tx1"/>
              </a:solidFill>
              <a:effectLst/>
              <a:latin typeface="Gill Sans MT" charset="0"/>
              <a:ea typeface="Gill Sans MT" charset="0"/>
              <a:cs typeface="Gill Sans MT" charset="0"/>
            </a:endParaRPr>
          </a:p>
          <a:p>
            <a:pPr lvl="0"/>
            <a:r>
              <a:rPr lang="en-GB" sz="1200" i="0" kern="1200" dirty="0">
                <a:solidFill>
                  <a:schemeClr val="tx1"/>
                </a:solidFill>
                <a:effectLst/>
                <a:latin typeface="Gill Sans MT" charset="0"/>
                <a:ea typeface="Gill Sans MT" charset="0"/>
                <a:cs typeface="Gill Sans MT" charset="0"/>
              </a:rPr>
              <a:t>The </a:t>
            </a:r>
            <a:r>
              <a:rPr lang="en-GB" sz="1200" b="1" i="0" kern="1200" dirty="0">
                <a:solidFill>
                  <a:schemeClr val="tx1"/>
                </a:solidFill>
                <a:effectLst/>
                <a:latin typeface="Gill Sans MT" charset="0"/>
                <a:ea typeface="Gill Sans MT" charset="0"/>
                <a:cs typeface="Gill Sans MT" charset="0"/>
              </a:rPr>
              <a:t>Antwerp Port Authority </a:t>
            </a:r>
            <a:r>
              <a:rPr lang="en-GB" sz="1200" i="0" kern="1200" dirty="0">
                <a:solidFill>
                  <a:schemeClr val="tx1"/>
                </a:solidFill>
                <a:effectLst/>
                <a:latin typeface="Gill Sans MT" charset="0"/>
                <a:ea typeface="Gill Sans MT" charset="0"/>
                <a:cs typeface="Gill Sans MT" charset="0"/>
              </a:rPr>
              <a:t>is committed to be an </a:t>
            </a:r>
            <a:r>
              <a:rPr lang="en-GB" sz="1200" b="1" i="0" kern="1200" dirty="0">
                <a:solidFill>
                  <a:schemeClr val="tx1"/>
                </a:solidFill>
                <a:effectLst/>
                <a:latin typeface="Gill Sans MT" charset="0"/>
                <a:ea typeface="Gill Sans MT" charset="0"/>
                <a:cs typeface="Gill Sans MT" charset="0"/>
              </a:rPr>
              <a:t>active partner</a:t>
            </a:r>
            <a:r>
              <a:rPr lang="en-GB" sz="1200" i="0" kern="1200" dirty="0">
                <a:solidFill>
                  <a:schemeClr val="tx1"/>
                </a:solidFill>
                <a:effectLst/>
                <a:latin typeface="Gill Sans MT" charset="0"/>
                <a:ea typeface="Gill Sans MT" charset="0"/>
                <a:cs typeface="Gill Sans MT" charset="0"/>
              </a:rPr>
              <a:t>. We participate in the working capital of </a:t>
            </a:r>
            <a:r>
              <a:rPr lang="en-GB" sz="1200" i="0" kern="1200" dirty="0" err="1">
                <a:solidFill>
                  <a:schemeClr val="tx1"/>
                </a:solidFill>
                <a:effectLst/>
                <a:latin typeface="Gill Sans MT" charset="0"/>
                <a:ea typeface="Gill Sans MT" charset="0"/>
                <a:cs typeface="Gill Sans MT" charset="0"/>
              </a:rPr>
              <a:t>NxtPort</a:t>
            </a:r>
            <a:r>
              <a:rPr lang="en-GB" sz="1200" i="0" kern="1200" dirty="0">
                <a:solidFill>
                  <a:schemeClr val="tx1"/>
                </a:solidFill>
                <a:effectLst/>
                <a:latin typeface="Gill Sans MT" charset="0"/>
                <a:ea typeface="Gill Sans MT" charset="0"/>
                <a:cs typeface="Gill Sans MT" charset="0"/>
              </a:rPr>
              <a:t>, and will use this platform to share data with the community and to connect our port community applications. Our participation is a strong signal of our commitment to facilitate the efficiency of supply chains.</a:t>
            </a:r>
            <a:endParaRPr lang="en-GB" sz="1200" b="1" i="0" kern="1200" dirty="0">
              <a:solidFill>
                <a:schemeClr val="tx1"/>
              </a:solidFill>
              <a:effectLst/>
              <a:latin typeface="+mn-lt"/>
              <a:ea typeface="+mn-ea"/>
              <a:cs typeface="+mn-cs"/>
            </a:endParaRPr>
          </a:p>
          <a:p>
            <a:endParaRPr lang="en-GB" sz="1200" b="1" i="0" kern="1200" dirty="0">
              <a:solidFill>
                <a:schemeClr val="tx1"/>
              </a:solidFill>
              <a:effectLst/>
              <a:latin typeface="+mn-lt"/>
              <a:ea typeface="+mn-ea"/>
              <a:cs typeface="+mn-cs"/>
            </a:endParaRPr>
          </a:p>
          <a:p>
            <a:endParaRPr lang="nl-BE" b="1" i="0" baseline="0"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F36747E-68E6-406F-AA80-C0B8A059E954}"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18</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04360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0"/>
            <a:r>
              <a:rPr lang="nl-BE" sz="1000" b="0" i="1" kern="1200" dirty="0">
                <a:solidFill>
                  <a:schemeClr val="tx1"/>
                </a:solidFill>
                <a:effectLst/>
                <a:latin typeface="Gill Sans MT" charset="0"/>
                <a:ea typeface="Gill Sans MT" charset="0"/>
                <a:cs typeface="Gill Sans MT" charset="0"/>
              </a:rPr>
              <a:t>Technology : </a:t>
            </a:r>
            <a:r>
              <a:rPr lang="nl-BE" sz="1000" b="0" i="1" kern="1200" dirty="0" err="1">
                <a:solidFill>
                  <a:schemeClr val="tx1"/>
                </a:solidFill>
                <a:effectLst/>
                <a:latin typeface="Gill Sans MT" charset="0"/>
                <a:ea typeface="Gill Sans MT" charset="0"/>
                <a:cs typeface="Gill Sans MT" charset="0"/>
              </a:rPr>
              <a:t>from</a:t>
            </a:r>
            <a:r>
              <a:rPr lang="nl-BE" sz="1000" b="0" i="1" kern="1200" dirty="0">
                <a:solidFill>
                  <a:schemeClr val="tx1"/>
                </a:solidFill>
                <a:effectLst/>
                <a:latin typeface="Gill Sans MT" charset="0"/>
                <a:ea typeface="Gill Sans MT" charset="0"/>
                <a:cs typeface="Gill Sans MT" charset="0"/>
              </a:rPr>
              <a:t> </a:t>
            </a:r>
            <a:r>
              <a:rPr lang="nl-BE" sz="1000" b="0" i="1" kern="1200" dirty="0" err="1">
                <a:solidFill>
                  <a:schemeClr val="tx1"/>
                </a:solidFill>
                <a:effectLst/>
                <a:latin typeface="Gill Sans MT" charset="0"/>
                <a:ea typeface="Gill Sans MT" charset="0"/>
                <a:cs typeface="Gill Sans MT" charset="0"/>
              </a:rPr>
              <a:t>barrier</a:t>
            </a:r>
            <a:r>
              <a:rPr lang="nl-BE" sz="1000" b="0" i="1" kern="1200" dirty="0">
                <a:solidFill>
                  <a:schemeClr val="tx1"/>
                </a:solidFill>
                <a:effectLst/>
                <a:latin typeface="Gill Sans MT" charset="0"/>
                <a:ea typeface="Gill Sans MT" charset="0"/>
                <a:cs typeface="Gill Sans MT" charset="0"/>
              </a:rPr>
              <a:t> </a:t>
            </a:r>
            <a:r>
              <a:rPr lang="nl-BE" sz="1000" b="0" i="1" kern="1200" dirty="0" err="1">
                <a:solidFill>
                  <a:schemeClr val="tx1"/>
                </a:solidFill>
                <a:effectLst/>
                <a:latin typeface="Gill Sans MT" charset="0"/>
                <a:ea typeface="Gill Sans MT" charset="0"/>
                <a:cs typeface="Gill Sans MT" charset="0"/>
              </a:rPr>
              <a:t>to</a:t>
            </a:r>
            <a:r>
              <a:rPr lang="nl-BE" sz="1000" b="0" i="1" kern="1200" dirty="0">
                <a:solidFill>
                  <a:schemeClr val="tx1"/>
                </a:solidFill>
                <a:effectLst/>
                <a:latin typeface="Gill Sans MT" charset="0"/>
                <a:ea typeface="Gill Sans MT" charset="0"/>
                <a:cs typeface="Gill Sans MT" charset="0"/>
              </a:rPr>
              <a:t> </a:t>
            </a:r>
            <a:r>
              <a:rPr lang="nl-BE" sz="1000" b="0" i="1" kern="1200" dirty="0" err="1">
                <a:solidFill>
                  <a:schemeClr val="tx1"/>
                </a:solidFill>
                <a:effectLst/>
                <a:latin typeface="Gill Sans MT" charset="0"/>
                <a:ea typeface="Gill Sans MT" charset="0"/>
                <a:cs typeface="Gill Sans MT" charset="0"/>
              </a:rPr>
              <a:t>enabler</a:t>
            </a:r>
            <a:endParaRPr lang="nl-BE" sz="1000" b="0" i="1" kern="1200" dirty="0">
              <a:solidFill>
                <a:schemeClr val="tx1"/>
              </a:solidFill>
              <a:effectLst/>
              <a:latin typeface="Gill Sans MT" charset="0"/>
              <a:ea typeface="Gill Sans MT" charset="0"/>
              <a:cs typeface="Gill Sans MT" charset="0"/>
            </a:endParaRPr>
          </a:p>
          <a:p>
            <a:pPr lvl="0"/>
            <a:r>
              <a:rPr lang="en-GB" sz="1000" b="0" i="1" kern="1200" dirty="0">
                <a:solidFill>
                  <a:schemeClr val="tx1"/>
                </a:solidFill>
                <a:effectLst/>
                <a:latin typeface="Gill Sans MT" charset="0"/>
                <a:ea typeface="Gill Sans MT" charset="0"/>
                <a:cs typeface="Gill Sans MT" charset="0"/>
              </a:rPr>
              <a:t>Mental renaissance for collaboration / Mental shift towards maturity of the mind</a:t>
            </a:r>
            <a:endParaRPr lang="nl-BE" sz="1000" b="0" i="1" kern="1200" dirty="0">
              <a:solidFill>
                <a:schemeClr val="tx1"/>
              </a:solidFill>
              <a:effectLst/>
              <a:latin typeface="Gill Sans MT" charset="0"/>
              <a:ea typeface="Gill Sans MT" charset="0"/>
              <a:cs typeface="Gill Sans MT" charset="0"/>
            </a:endParaRPr>
          </a:p>
          <a:p>
            <a:pPr lvl="0"/>
            <a:r>
              <a:rPr lang="en-GB" sz="1000" b="0" i="1" kern="1200" dirty="0">
                <a:solidFill>
                  <a:schemeClr val="tx1"/>
                </a:solidFill>
                <a:effectLst/>
                <a:latin typeface="Gill Sans MT" charset="0"/>
                <a:ea typeface="Gill Sans MT" charset="0"/>
                <a:cs typeface="Gill Sans MT" charset="0"/>
              </a:rPr>
              <a:t>Business requirements in the globalized world: A digital core is needed</a:t>
            </a:r>
            <a:endParaRPr lang="nl-BE" sz="1000" b="0" i="1" kern="1200" dirty="0">
              <a:solidFill>
                <a:schemeClr val="tx1"/>
              </a:solidFill>
              <a:effectLst/>
              <a:latin typeface="Gill Sans MT" charset="0"/>
              <a:ea typeface="Gill Sans MT" charset="0"/>
              <a:cs typeface="Gill Sans MT" charset="0"/>
            </a:endParaRPr>
          </a:p>
          <a:p>
            <a:pPr lvl="0"/>
            <a:r>
              <a:rPr lang="en-GB" sz="1000" b="0" i="1" kern="1200" dirty="0">
                <a:solidFill>
                  <a:schemeClr val="tx1"/>
                </a:solidFill>
                <a:effectLst/>
                <a:latin typeface="Gill Sans MT" charset="0"/>
                <a:ea typeface="Gill Sans MT" charset="0"/>
                <a:cs typeface="Gill Sans MT" charset="0"/>
              </a:rPr>
              <a:t>Market forces have increased the need for efficiency and cost reduction: need for speed</a:t>
            </a:r>
            <a:endParaRPr lang="nl-BE" sz="1000" b="0" i="1" kern="1200" dirty="0">
              <a:solidFill>
                <a:schemeClr val="tx1"/>
              </a:solidFill>
              <a:effectLst/>
              <a:latin typeface="Gill Sans MT" charset="0"/>
              <a:ea typeface="Gill Sans MT" charset="0"/>
              <a:cs typeface="Gill Sans MT" charset="0"/>
            </a:endParaRPr>
          </a:p>
          <a:p>
            <a:pPr lvl="0"/>
            <a:endParaRPr lang="en-GB" sz="1000" kern="1200" dirty="0">
              <a:solidFill>
                <a:schemeClr val="tx1"/>
              </a:solidFill>
              <a:effectLst/>
              <a:latin typeface="Gill Sans MT" charset="0"/>
              <a:ea typeface="Gill Sans MT" charset="0"/>
              <a:cs typeface="Gill Sans MT" charset="0"/>
            </a:endParaRPr>
          </a:p>
          <a:p>
            <a:pPr lvl="0"/>
            <a:r>
              <a:rPr lang="en-GB" sz="1000" kern="1200" dirty="0">
                <a:solidFill>
                  <a:schemeClr val="tx1"/>
                </a:solidFill>
                <a:effectLst/>
                <a:latin typeface="Gill Sans MT" charset="0"/>
                <a:ea typeface="Gill Sans MT" charset="0"/>
                <a:cs typeface="Gill Sans MT" charset="0"/>
              </a:rPr>
              <a:t>Connecting different partners in the supply chain </a:t>
            </a:r>
            <a:r>
              <a:rPr lang="en-GB" sz="1000" u="sng" kern="1200" dirty="0">
                <a:solidFill>
                  <a:schemeClr val="tx1"/>
                </a:solidFill>
                <a:effectLst/>
                <a:latin typeface="Gill Sans MT" charset="0"/>
                <a:ea typeface="Gill Sans MT" charset="0"/>
                <a:cs typeface="Gill Sans MT" charset="0"/>
              </a:rPr>
              <a:t>physically</a:t>
            </a:r>
            <a:r>
              <a:rPr lang="en-GB" sz="1000" kern="1200" dirty="0">
                <a:solidFill>
                  <a:schemeClr val="tx1"/>
                </a:solidFill>
                <a:effectLst/>
                <a:latin typeface="Gill Sans MT" charset="0"/>
                <a:ea typeface="Gill Sans MT" charset="0"/>
                <a:cs typeface="Gill Sans MT" charset="0"/>
              </a:rPr>
              <a:t> is a first step, but it should go hand in hand with </a:t>
            </a:r>
            <a:r>
              <a:rPr lang="en-GB" sz="1000" u="sng" kern="1200" dirty="0">
                <a:solidFill>
                  <a:schemeClr val="tx1"/>
                </a:solidFill>
                <a:effectLst/>
                <a:latin typeface="Gill Sans MT" charset="0"/>
                <a:ea typeface="Gill Sans MT" charset="0"/>
                <a:cs typeface="Gill Sans MT" charset="0"/>
              </a:rPr>
              <a:t>digital flows </a:t>
            </a:r>
            <a:r>
              <a:rPr lang="en-GB" sz="1000" kern="1200" dirty="0">
                <a:solidFill>
                  <a:schemeClr val="tx1"/>
                </a:solidFill>
                <a:effectLst/>
                <a:latin typeface="Gill Sans MT" charset="0"/>
                <a:ea typeface="Gill Sans MT" charset="0"/>
                <a:cs typeface="Gill Sans MT" charset="0"/>
              </a:rPr>
              <a:t>to fulfil the obligatory administration easily and create transparency in every phase of the logistical flow. Copying data manually from one system into another should be history soon. Intelligent digital networks should support our daily business and make it more flexible.</a:t>
            </a:r>
            <a:endParaRPr lang="nl-BE" sz="1000" kern="1200" dirty="0">
              <a:solidFill>
                <a:schemeClr val="tx1"/>
              </a:solidFill>
              <a:effectLst/>
              <a:latin typeface="Gill Sans MT" charset="0"/>
              <a:ea typeface="Gill Sans MT" charset="0"/>
              <a:cs typeface="Gill Sans MT" charset="0"/>
            </a:endParaRPr>
          </a:p>
          <a:p>
            <a:pPr marL="0" indent="0">
              <a:buNone/>
            </a:pPr>
            <a:endParaRPr lang="nl-BE" sz="1000" kern="1200" dirty="0">
              <a:solidFill>
                <a:schemeClr val="tx1"/>
              </a:solidFill>
              <a:effectLst/>
              <a:latin typeface="Gill Sans MT" charset="0"/>
              <a:ea typeface="Gill Sans MT" charset="0"/>
              <a:cs typeface="Gill Sans MT" charset="0"/>
            </a:endParaRPr>
          </a:p>
          <a:p>
            <a:pPr lvl="0"/>
            <a:r>
              <a:rPr lang="en-GB" sz="1000" kern="1200" dirty="0">
                <a:solidFill>
                  <a:schemeClr val="tx1"/>
                </a:solidFill>
                <a:effectLst/>
                <a:latin typeface="Gill Sans MT" charset="0"/>
                <a:ea typeface="Gill Sans MT" charset="0"/>
                <a:cs typeface="Gill Sans MT" charset="0"/>
              </a:rPr>
              <a:t>The existing uncertainty on the world markets, driven by economic and political challenges, creates an unprecedented Volatile, Uncertain, Complex and Ambiguous world. At the same time, digitalisation is disrupting business models. This cocktail of reinforcing dynamics is challenging us as Port Authority as well. What will our future role be ? Will it be the same or something totally different ? We believe that part of the answer lies in our ongoing ability to connect, to collaborate and to innovate. </a:t>
            </a:r>
            <a:endParaRPr lang="nl-BE" sz="1000" kern="1200" dirty="0">
              <a:solidFill>
                <a:schemeClr val="tx1"/>
              </a:solidFill>
              <a:effectLst/>
              <a:latin typeface="Gill Sans MT" charset="0"/>
              <a:ea typeface="Gill Sans MT" charset="0"/>
              <a:cs typeface="Gill Sans MT" charset="0"/>
            </a:endParaRPr>
          </a:p>
          <a:p>
            <a:pPr marL="0" indent="0">
              <a:buNone/>
            </a:pPr>
            <a:endParaRPr lang="nl-BE" dirty="0"/>
          </a:p>
        </p:txBody>
      </p:sp>
      <p:sp>
        <p:nvSpPr>
          <p:cNvPr id="4" name="Tijdelijke aanduiding voor dianummer 3"/>
          <p:cNvSpPr>
            <a:spLocks noGrp="1"/>
          </p:cNvSpPr>
          <p:nvPr>
            <p:ph type="sldNum" sz="quarter" idx="10"/>
          </p:nvPr>
        </p:nvSpPr>
        <p:spPr/>
        <p:txBody>
          <a:bodyPr/>
          <a:lstStyle/>
          <a:p>
            <a:fld id="{7B91B61D-47B7-A144-8E63-D9376A6761BB}" type="slidenum">
              <a:rPr lang="en-US" smtClean="0"/>
              <a:pPr/>
              <a:t>22</a:t>
            </a:fld>
            <a:endParaRPr lang="en-US"/>
          </a:p>
        </p:txBody>
      </p:sp>
    </p:spTree>
    <p:extLst>
      <p:ext uri="{BB962C8B-B14F-4D97-AF65-F5344CB8AC3E}">
        <p14:creationId xmlns:p14="http://schemas.microsoft.com/office/powerpoint/2010/main" val="5181073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b="0" kern="1200" dirty="0">
                <a:solidFill>
                  <a:schemeClr val="tx1"/>
                </a:solidFill>
                <a:effectLst/>
                <a:latin typeface="+mn-lt"/>
                <a:ea typeface="+mn-ea"/>
                <a:cs typeface="+mn-cs"/>
              </a:rPr>
              <a:t>In 2017, for the first time in its history, Antwerp Port handled almost 223 million </a:t>
            </a:r>
            <a:r>
              <a:rPr lang="en-US" sz="1200" b="0" kern="1200" dirty="0" err="1">
                <a:solidFill>
                  <a:schemeClr val="tx1"/>
                </a:solidFill>
                <a:effectLst/>
                <a:latin typeface="+mn-lt"/>
                <a:ea typeface="+mn-ea"/>
                <a:cs typeface="+mn-cs"/>
              </a:rPr>
              <a:t>tonnes</a:t>
            </a:r>
            <a:r>
              <a:rPr lang="en-US" sz="1200" b="0" kern="1200" dirty="0">
                <a:solidFill>
                  <a:schemeClr val="tx1"/>
                </a:solidFill>
                <a:effectLst/>
                <a:latin typeface="+mn-lt"/>
                <a:ea typeface="+mn-ea"/>
                <a:cs typeface="+mn-cs"/>
              </a:rPr>
              <a:t> of goods and over 10 million standard containers. Growth continued this year as well. During the first semester, the port knew an increase of 6,5% in total cargo handling. </a:t>
            </a:r>
            <a:r>
              <a:rPr lang="en-GB" sz="1200" b="0" kern="1200" dirty="0">
                <a:solidFill>
                  <a:schemeClr val="tx1"/>
                </a:solidFill>
                <a:effectLst/>
                <a:latin typeface="+mn-lt"/>
                <a:ea typeface="+mn-ea"/>
                <a:cs typeface="+mn-cs"/>
              </a:rPr>
              <a:t>The main driver continues to be container freight which experienced further rapid growth of 8.2%.</a:t>
            </a:r>
            <a:r>
              <a:rPr lang="en-US" sz="1200" b="0" kern="1200" dirty="0">
                <a:solidFill>
                  <a:schemeClr val="tx1"/>
                </a:solidFill>
                <a:effectLst/>
                <a:latin typeface="+mn-lt"/>
                <a:ea typeface="+mn-ea"/>
                <a:cs typeface="+mn-cs"/>
              </a:rPr>
              <a:t> </a:t>
            </a:r>
          </a:p>
          <a:p>
            <a:pPr marL="171450" indent="-171450">
              <a:buFontTx/>
              <a:buChar char="-"/>
            </a:pPr>
            <a:endParaRPr lang="en-US" sz="1200" b="0" kern="1200" dirty="0">
              <a:solidFill>
                <a:schemeClr val="tx1"/>
              </a:solidFill>
              <a:effectLst/>
              <a:latin typeface="+mn-lt"/>
              <a:ea typeface="+mn-ea"/>
              <a:cs typeface="+mn-cs"/>
            </a:endParaRPr>
          </a:p>
          <a:p>
            <a:pPr marL="171450" indent="-171450">
              <a:buFontTx/>
              <a:buChar char="-"/>
            </a:pPr>
            <a:r>
              <a:rPr lang="en-US" sz="1200" b="0" kern="1200" dirty="0">
                <a:solidFill>
                  <a:schemeClr val="tx1"/>
                </a:solidFill>
                <a:effectLst/>
                <a:latin typeface="+mn-lt"/>
                <a:ea typeface="+mn-ea"/>
                <a:cs typeface="+mn-cs"/>
              </a:rPr>
              <a:t>Antwerp has more port area than any of its competitors. The container capacity is 15 million TEU.  According to current growth forecasts, it will soon be fully </a:t>
            </a:r>
            <a:r>
              <a:rPr lang="en-US" sz="1200" b="0" kern="1200" dirty="0" err="1">
                <a:solidFill>
                  <a:schemeClr val="tx1"/>
                </a:solidFill>
                <a:effectLst/>
                <a:latin typeface="+mn-lt"/>
                <a:ea typeface="+mn-ea"/>
                <a:cs typeface="+mn-cs"/>
              </a:rPr>
              <a:t>utilised</a:t>
            </a:r>
            <a:r>
              <a:rPr lang="en-US" sz="1200" b="0" kern="1200" dirty="0">
                <a:solidFill>
                  <a:schemeClr val="tx1"/>
                </a:solidFill>
                <a:effectLst/>
                <a:latin typeface="+mn-lt"/>
                <a:ea typeface="+mn-ea"/>
                <a:cs typeface="+mn-cs"/>
              </a:rPr>
              <a:t>. We are therefore investigating which location in the Port of Antwerp is best suited to create additional capacity for container traffic. Our preference is for a second container dock on the left bank. This is in front of the locks because it best meets the needs of the market there. The Antwerp Port Authority intends to invest in these additional capacities in order to secure employment and to open up new opportunities for the 900 private companies operating in the port area. </a:t>
            </a:r>
          </a:p>
          <a:p>
            <a:pPr marL="171450" indent="-171450">
              <a:buFontTx/>
              <a:buChar char="-"/>
            </a:pPr>
            <a:endParaRPr lang="en-US" sz="1200" b="0" kern="1200" dirty="0">
              <a:solidFill>
                <a:schemeClr val="tx1"/>
              </a:solidFill>
              <a:effectLst/>
              <a:latin typeface="+mn-lt"/>
              <a:ea typeface="+mn-ea"/>
              <a:cs typeface="+mn-cs"/>
            </a:endParaRPr>
          </a:p>
          <a:p>
            <a:pPr marL="171450" indent="-171450">
              <a:buFontTx/>
              <a:buChar char="-"/>
            </a:pPr>
            <a:r>
              <a:rPr lang="en-US" sz="1200" b="0" kern="1200" dirty="0">
                <a:solidFill>
                  <a:schemeClr val="tx1"/>
                </a:solidFill>
                <a:effectLst/>
                <a:latin typeface="+mn-lt"/>
                <a:ea typeface="+mn-ea"/>
                <a:cs typeface="+mn-cs"/>
              </a:rPr>
              <a:t>In addition, I would also like to point out that the balance between incoming and outgoing goods flows in Antwerp is balanced. This contributes to good KPIs for our supply chains to and from North Rhine-Westphalia, e.g. in terms of reliability, quality, sustainability, flexibility, total costs and lead times.</a:t>
            </a:r>
            <a:endParaRPr lang="nl-BE"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F36747E-68E6-406F-AA80-C0B8A059E954}"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33832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endParaRPr lang="nl-BE" dirty="0"/>
          </a:p>
        </p:txBody>
      </p:sp>
      <p:sp>
        <p:nvSpPr>
          <p:cNvPr id="4" name="Tijdelijke aanduiding voor dianummer 3"/>
          <p:cNvSpPr>
            <a:spLocks noGrp="1"/>
          </p:cNvSpPr>
          <p:nvPr>
            <p:ph type="sldNum" sz="quarter" idx="10"/>
          </p:nvPr>
        </p:nvSpPr>
        <p:spPr/>
        <p:txBody>
          <a:bodyPr/>
          <a:lstStyle/>
          <a:p>
            <a:fld id="{7B91B61D-47B7-A144-8E63-D9376A6761BB}" type="slidenum">
              <a:rPr lang="en-US" smtClean="0"/>
              <a:pPr/>
              <a:t>23</a:t>
            </a:fld>
            <a:endParaRPr lang="en-US"/>
          </a:p>
        </p:txBody>
      </p:sp>
    </p:spTree>
    <p:extLst>
      <p:ext uri="{BB962C8B-B14F-4D97-AF65-F5344CB8AC3E}">
        <p14:creationId xmlns:p14="http://schemas.microsoft.com/office/powerpoint/2010/main" val="19386993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endParaRPr lang="nl-BE" dirty="0"/>
          </a:p>
        </p:txBody>
      </p:sp>
      <p:sp>
        <p:nvSpPr>
          <p:cNvPr id="4" name="Tijdelijke aanduiding voor dianummer 3"/>
          <p:cNvSpPr>
            <a:spLocks noGrp="1"/>
          </p:cNvSpPr>
          <p:nvPr>
            <p:ph type="sldNum" sz="quarter" idx="10"/>
          </p:nvPr>
        </p:nvSpPr>
        <p:spPr/>
        <p:txBody>
          <a:bodyPr/>
          <a:lstStyle/>
          <a:p>
            <a:fld id="{7B91B61D-47B7-A144-8E63-D9376A6761BB}" type="slidenum">
              <a:rPr lang="en-US" smtClean="0"/>
              <a:pPr/>
              <a:t>27</a:t>
            </a:fld>
            <a:endParaRPr lang="en-US"/>
          </a:p>
        </p:txBody>
      </p:sp>
    </p:spTree>
    <p:extLst>
      <p:ext uri="{BB962C8B-B14F-4D97-AF65-F5344CB8AC3E}">
        <p14:creationId xmlns:p14="http://schemas.microsoft.com/office/powerpoint/2010/main" val="15809033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fld id="{B6E9F5A8-3FD8-44CB-AC85-0DB5D8E349BD}"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2954540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dirty="0">
                <a:solidFill>
                  <a:schemeClr val="tx1"/>
                </a:solidFill>
                <a:effectLst/>
                <a:latin typeface="+mn-lt"/>
                <a:ea typeface="+mn-ea"/>
                <a:cs typeface="+mn-cs"/>
              </a:rPr>
              <a:t>last </a:t>
            </a:r>
            <a:r>
              <a:rPr lang="nl-BE" sz="1200" kern="1200" dirty="0" err="1">
                <a:solidFill>
                  <a:schemeClr val="tx1"/>
                </a:solidFill>
                <a:effectLst/>
                <a:latin typeface="+mn-lt"/>
                <a:ea typeface="+mn-ea"/>
                <a:cs typeface="+mn-cs"/>
              </a:rPr>
              <a:t>years</a:t>
            </a:r>
            <a:r>
              <a:rPr lang="nl-BE" sz="1200" kern="1200" dirty="0">
                <a:solidFill>
                  <a:schemeClr val="tx1"/>
                </a:solidFill>
                <a:effectLst/>
                <a:latin typeface="+mn-lt"/>
                <a:ea typeface="+mn-ea"/>
                <a:cs typeface="+mn-cs"/>
              </a:rPr>
              <a:t> </a:t>
            </a:r>
            <a:r>
              <a:rPr lang="nl-BE" sz="1200" b="1" kern="1200" dirty="0">
                <a:solidFill>
                  <a:schemeClr val="tx1"/>
                </a:solidFill>
                <a:effectLst/>
                <a:latin typeface="+mn-lt"/>
                <a:ea typeface="+mn-ea"/>
                <a:cs typeface="+mn-cs"/>
              </a:rPr>
              <a:t>development of </a:t>
            </a:r>
            <a:r>
              <a:rPr lang="nl-BE" sz="1200" b="1" kern="1200" dirty="0" err="1">
                <a:solidFill>
                  <a:schemeClr val="tx1"/>
                </a:solidFill>
                <a:effectLst/>
                <a:latin typeface="+mn-lt"/>
                <a:ea typeface="+mn-ea"/>
                <a:cs typeface="+mn-cs"/>
              </a:rPr>
              <a:t>the</a:t>
            </a:r>
            <a:r>
              <a:rPr lang="nl-BE" sz="1200" b="1" kern="1200" dirty="0">
                <a:solidFill>
                  <a:schemeClr val="tx1"/>
                </a:solidFill>
                <a:effectLst/>
                <a:latin typeface="+mn-lt"/>
                <a:ea typeface="+mn-ea"/>
                <a:cs typeface="+mn-cs"/>
              </a:rPr>
              <a:t> Port </a:t>
            </a:r>
            <a:r>
              <a:rPr lang="nl-BE" sz="1200" kern="1200" dirty="0">
                <a:solidFill>
                  <a:schemeClr val="tx1"/>
                </a:solidFill>
                <a:effectLst/>
                <a:latin typeface="+mn-lt"/>
                <a:ea typeface="+mn-ea"/>
                <a:cs typeface="+mn-cs"/>
              </a:rPr>
              <a:t>- 5 </a:t>
            </a:r>
            <a:r>
              <a:rPr lang="nl-BE" sz="1200" kern="1200" dirty="0" err="1">
                <a:solidFill>
                  <a:schemeClr val="tx1"/>
                </a:solidFill>
                <a:effectLst/>
                <a:latin typeface="+mn-lt"/>
                <a:ea typeface="+mn-ea"/>
                <a:cs typeface="+mn-cs"/>
              </a:rPr>
              <a:t>consecutive</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Years</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with</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increased</a:t>
            </a:r>
            <a:r>
              <a:rPr lang="nl-BE" sz="1200" kern="1200" dirty="0">
                <a:solidFill>
                  <a:schemeClr val="tx1"/>
                </a:solidFill>
                <a:effectLst/>
                <a:latin typeface="+mn-lt"/>
                <a:ea typeface="+mn-ea"/>
                <a:cs typeface="+mn-cs"/>
              </a:rPr>
              <a:t> Turnover. First Half of 2018 - </a:t>
            </a:r>
            <a:r>
              <a:rPr lang="nl-BE" sz="1200" kern="1200" dirty="0" err="1">
                <a:solidFill>
                  <a:schemeClr val="tx1"/>
                </a:solidFill>
                <a:effectLst/>
                <a:latin typeface="+mn-lt"/>
                <a:ea typeface="+mn-ea"/>
                <a:cs typeface="+mn-cs"/>
              </a:rPr>
              <a:t>again</a:t>
            </a:r>
            <a:r>
              <a:rPr lang="nl-BE" sz="1200" kern="1200" dirty="0">
                <a:solidFill>
                  <a:schemeClr val="tx1"/>
                </a:solidFill>
                <a:effectLst/>
                <a:latin typeface="+mn-lt"/>
                <a:ea typeface="+mn-ea"/>
                <a:cs typeface="+mn-cs"/>
              </a:rPr>
              <a:t> a record in </a:t>
            </a:r>
            <a:r>
              <a:rPr lang="nl-BE" sz="1200" kern="1200" dirty="0" err="1">
                <a:solidFill>
                  <a:schemeClr val="tx1"/>
                </a:solidFill>
                <a:effectLst/>
                <a:latin typeface="+mn-lt"/>
                <a:ea typeface="+mn-ea"/>
                <a:cs typeface="+mn-cs"/>
              </a:rPr>
              <a:t>numbers</a:t>
            </a:r>
            <a:r>
              <a:rPr lang="nl-BE" sz="1200" kern="1200" dirty="0">
                <a:solidFill>
                  <a:schemeClr val="tx1"/>
                </a:solidFill>
                <a:effectLst/>
                <a:latin typeface="+mn-lt"/>
                <a:ea typeface="+mn-ea"/>
                <a:cs typeface="+mn-cs"/>
              </a:rPr>
              <a:t>: …</a:t>
            </a:r>
          </a:p>
          <a:p>
            <a:r>
              <a:rPr lang="nl-BE" b="0" dirty="0"/>
              <a:t>-----------------------------------------------------------------------------------------------------------------------------------------</a:t>
            </a:r>
          </a:p>
          <a:p>
            <a:endParaRPr lang="nl-BE" b="0" dirty="0"/>
          </a:p>
          <a:p>
            <a:r>
              <a:rPr lang="nl-BE" b="0" dirty="0"/>
              <a:t>Strong </a:t>
            </a:r>
            <a:r>
              <a:rPr lang="nl-BE" b="0" dirty="0" err="1"/>
              <a:t>growth</a:t>
            </a:r>
            <a:r>
              <a:rPr lang="nl-BE" b="0" dirty="0"/>
              <a:t> </a:t>
            </a:r>
            <a:r>
              <a:rPr lang="nl-BE" b="0" dirty="0" err="1"/>
              <a:t>figures</a:t>
            </a:r>
            <a:r>
              <a:rPr lang="nl-BE" b="0" dirty="0"/>
              <a:t> in </a:t>
            </a:r>
            <a:r>
              <a:rPr lang="nl-BE" b="0" dirty="0" err="1"/>
              <a:t>the</a:t>
            </a:r>
            <a:r>
              <a:rPr lang="nl-BE" b="0" dirty="0"/>
              <a:t> last decade</a:t>
            </a:r>
          </a:p>
          <a:p>
            <a:r>
              <a:rPr lang="en-US" b="0" dirty="0"/>
              <a:t>Containers and liquid bulk are the growth drivers in Antwerp. </a:t>
            </a:r>
          </a:p>
          <a:p>
            <a:r>
              <a:rPr lang="en-US" b="0" dirty="0"/>
              <a:t> </a:t>
            </a:r>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F36747E-68E6-406F-AA80-C0B8A059E954}"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17294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a:solidFill>
                  <a:schemeClr val="tx1"/>
                </a:solidFill>
                <a:effectLst/>
                <a:latin typeface="+mn-lt"/>
                <a:ea typeface="+mn-ea"/>
                <a:cs typeface="+mn-cs"/>
              </a:rPr>
              <a:t>New business plan 2018-2020 with strategic priorities which should anchor the competitive position of the port Antwerp in the coming years. (SLIDE) We focus on:</a:t>
            </a:r>
            <a:endParaRPr lang="nl-BE" sz="1200" kern="1200" dirty="0">
              <a:solidFill>
                <a:schemeClr val="tx1"/>
              </a:solidFill>
              <a:effectLst/>
              <a:latin typeface="+mn-lt"/>
              <a:ea typeface="+mn-ea"/>
              <a:cs typeface="+mn-cs"/>
            </a:endParaRPr>
          </a:p>
          <a:p>
            <a:pPr lvl="1"/>
            <a:r>
              <a:rPr lang="en-GB" sz="1200" kern="1200" dirty="0">
                <a:solidFill>
                  <a:schemeClr val="tx1"/>
                </a:solidFill>
                <a:effectLst/>
                <a:latin typeface="+mn-lt"/>
                <a:ea typeface="+mn-ea"/>
                <a:cs typeface="+mn-cs"/>
              </a:rPr>
              <a:t>Sustainable growth: </a:t>
            </a:r>
            <a:endParaRPr lang="nl-BE" sz="1200" kern="1200" dirty="0">
              <a:solidFill>
                <a:schemeClr val="tx1"/>
              </a:solidFill>
              <a:effectLst/>
              <a:latin typeface="+mn-lt"/>
              <a:ea typeface="+mn-ea"/>
              <a:cs typeface="+mn-cs"/>
            </a:endParaRPr>
          </a:p>
          <a:p>
            <a:pPr lvl="2"/>
            <a:r>
              <a:rPr lang="en-GB" sz="1200" kern="1200" dirty="0">
                <a:solidFill>
                  <a:schemeClr val="tx1"/>
                </a:solidFill>
                <a:effectLst/>
                <a:latin typeface="+mn-lt"/>
                <a:ea typeface="+mn-ea"/>
                <a:cs typeface="+mn-cs"/>
              </a:rPr>
              <a:t>Managing and developing sites and infrastructure remains one of our core tasks. </a:t>
            </a:r>
            <a:endParaRPr lang="nl-BE" sz="1600" kern="1200" dirty="0">
              <a:solidFill>
                <a:schemeClr val="tx1"/>
              </a:solidFill>
              <a:effectLst/>
              <a:latin typeface="+mn-lt"/>
              <a:ea typeface="+mn-ea"/>
              <a:cs typeface="+mn-cs"/>
            </a:endParaRPr>
          </a:p>
          <a:p>
            <a:pPr lvl="2"/>
            <a:r>
              <a:rPr lang="en-GB" sz="1200" kern="1200" dirty="0">
                <a:solidFill>
                  <a:schemeClr val="tx1"/>
                </a:solidFill>
                <a:effectLst/>
                <a:latin typeface="+mn-lt"/>
                <a:ea typeface="+mn-ea"/>
                <a:cs typeface="+mn-cs"/>
              </a:rPr>
              <a:t>Combination of inland location and spare capacity (</a:t>
            </a:r>
            <a:r>
              <a:rPr lang="en-GB" sz="1200" kern="1200" dirty="0" err="1">
                <a:solidFill>
                  <a:schemeClr val="tx1"/>
                </a:solidFill>
                <a:effectLst/>
                <a:latin typeface="+mn-lt"/>
                <a:ea typeface="+mn-ea"/>
                <a:cs typeface="+mn-cs"/>
              </a:rPr>
              <a:t>Saeftighe</a:t>
            </a:r>
            <a:r>
              <a:rPr lang="en-GB" sz="1200" kern="1200" dirty="0">
                <a:solidFill>
                  <a:schemeClr val="tx1"/>
                </a:solidFill>
                <a:effectLst/>
                <a:latin typeface="+mn-lt"/>
                <a:ea typeface="+mn-ea"/>
                <a:cs typeface="+mn-cs"/>
              </a:rPr>
              <a:t> development area) is great asset for our hinterland customers</a:t>
            </a:r>
            <a:endParaRPr lang="nl-BE" sz="16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nl-BE" sz="1200" kern="1200" dirty="0">
              <a:solidFill>
                <a:schemeClr val="tx1"/>
              </a:solidFill>
              <a:effectLst/>
              <a:latin typeface="+mn-lt"/>
              <a:ea typeface="+mn-ea"/>
              <a:cs typeface="+mn-cs"/>
            </a:endParaRPr>
          </a:p>
          <a:p>
            <a:pPr lvl="1"/>
            <a:r>
              <a:rPr lang="en-GB" sz="1200" kern="1200" dirty="0">
                <a:solidFill>
                  <a:schemeClr val="tx1"/>
                </a:solidFill>
                <a:effectLst/>
                <a:latin typeface="+mn-lt"/>
                <a:ea typeface="+mn-ea"/>
                <a:cs typeface="+mn-cs"/>
              </a:rPr>
              <a:t>Mobility: </a:t>
            </a:r>
            <a:endParaRPr lang="nl-BE" sz="1200" kern="1200" dirty="0">
              <a:solidFill>
                <a:schemeClr val="tx1"/>
              </a:solidFill>
              <a:effectLst/>
              <a:latin typeface="+mn-lt"/>
              <a:ea typeface="+mn-ea"/>
              <a:cs typeface="+mn-cs"/>
            </a:endParaRPr>
          </a:p>
          <a:p>
            <a:pPr lvl="2"/>
            <a:r>
              <a:rPr lang="en-GB" sz="1200" kern="1200" dirty="0">
                <a:solidFill>
                  <a:schemeClr val="tx1"/>
                </a:solidFill>
                <a:effectLst/>
                <a:latin typeface="+mn-lt"/>
                <a:ea typeface="+mn-ea"/>
                <a:cs typeface="+mn-cs"/>
              </a:rPr>
              <a:t>The port must at all times remain accessible for goods and people. Only a far-reaching modal shift will be able to offer a sustainable solution. </a:t>
            </a:r>
            <a:endParaRPr lang="nl-BE" sz="1600" kern="1200" dirty="0">
              <a:solidFill>
                <a:schemeClr val="tx1"/>
              </a:solidFill>
              <a:effectLst/>
              <a:latin typeface="+mn-lt"/>
              <a:ea typeface="+mn-ea"/>
              <a:cs typeface="+mn-cs"/>
            </a:endParaRPr>
          </a:p>
          <a:p>
            <a:pPr lvl="2"/>
            <a:r>
              <a:rPr lang="en-GB" sz="1200" kern="1200" dirty="0">
                <a:solidFill>
                  <a:schemeClr val="tx1"/>
                </a:solidFill>
                <a:effectLst/>
                <a:latin typeface="+mn-lt"/>
                <a:ea typeface="+mn-ea"/>
                <a:cs typeface="+mn-cs"/>
              </a:rPr>
              <a:t>Great efforts have been taken to optimize cargo transport in the port. (refer to barge action plan and rail optimization)</a:t>
            </a:r>
            <a:endParaRPr lang="nl-BE" sz="16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nl-BE" sz="1200" kern="1200" dirty="0">
              <a:solidFill>
                <a:schemeClr val="tx1"/>
              </a:solidFill>
              <a:effectLst/>
              <a:latin typeface="+mn-lt"/>
              <a:ea typeface="+mn-ea"/>
              <a:cs typeface="+mn-cs"/>
            </a:endParaRPr>
          </a:p>
          <a:p>
            <a:pPr lvl="1"/>
            <a:r>
              <a:rPr lang="en-GB" sz="1200" kern="1200" dirty="0">
                <a:solidFill>
                  <a:schemeClr val="tx1"/>
                </a:solidFill>
                <a:effectLst/>
                <a:latin typeface="+mn-lt"/>
                <a:ea typeface="+mn-ea"/>
                <a:cs typeface="+mn-cs"/>
              </a:rPr>
              <a:t>Transition: </a:t>
            </a:r>
            <a:endParaRPr lang="nl-BE" sz="1200" kern="1200" dirty="0">
              <a:solidFill>
                <a:schemeClr val="tx1"/>
              </a:solidFill>
              <a:effectLst/>
              <a:latin typeface="+mn-lt"/>
              <a:ea typeface="+mn-ea"/>
              <a:cs typeface="+mn-cs"/>
            </a:endParaRPr>
          </a:p>
          <a:p>
            <a:pPr lvl="2"/>
            <a:r>
              <a:rPr lang="en-GB" sz="1200" kern="1200" dirty="0">
                <a:solidFill>
                  <a:schemeClr val="tx1"/>
                </a:solidFill>
                <a:effectLst/>
                <a:latin typeface="+mn-lt"/>
                <a:ea typeface="+mn-ea"/>
                <a:cs typeface="+mn-cs"/>
              </a:rPr>
              <a:t>innovative concepts as circular low-carbon economy and digital transition in the port platform</a:t>
            </a:r>
            <a:endParaRPr lang="nl-BE" sz="1600" kern="1200" dirty="0">
              <a:solidFill>
                <a:schemeClr val="tx1"/>
              </a:solidFill>
              <a:effectLst/>
              <a:latin typeface="+mn-lt"/>
              <a:ea typeface="+mn-ea"/>
              <a:cs typeface="+mn-cs"/>
            </a:endParaRPr>
          </a:p>
          <a:p>
            <a:pPr lvl="2"/>
            <a:r>
              <a:rPr lang="en-GB" sz="1200" kern="1200" dirty="0">
                <a:solidFill>
                  <a:schemeClr val="tx1"/>
                </a:solidFill>
                <a:effectLst/>
                <a:latin typeface="+mn-lt"/>
                <a:ea typeface="+mn-ea"/>
                <a:cs typeface="+mn-cs"/>
              </a:rPr>
              <a:t>refer to Supernova: </a:t>
            </a:r>
            <a:r>
              <a:rPr lang="en-GB" sz="1200" kern="1200" dirty="0" err="1">
                <a:solidFill>
                  <a:schemeClr val="tx1"/>
                </a:solidFill>
                <a:effectLst/>
                <a:latin typeface="+mn-lt"/>
                <a:ea typeface="+mn-ea"/>
                <a:cs typeface="+mn-cs"/>
              </a:rPr>
              <a:t>SuperNova</a:t>
            </a:r>
            <a:r>
              <a:rPr lang="en-GB" sz="1200" kern="1200" dirty="0">
                <a:solidFill>
                  <a:schemeClr val="tx1"/>
                </a:solidFill>
                <a:effectLst/>
                <a:latin typeface="+mn-lt"/>
                <a:ea typeface="+mn-ea"/>
                <a:cs typeface="+mn-cs"/>
              </a:rPr>
              <a:t> offers a two-day conference featuring today’s game changers - where thought leaders share their visions and insights on the technology, business concepts and creative ventures of tomorrow. (SLIDE)</a:t>
            </a:r>
            <a:endParaRPr lang="nl-BE" sz="1600" kern="1200" dirty="0">
              <a:solidFill>
                <a:schemeClr val="tx1"/>
              </a:solidFill>
              <a:effectLst/>
              <a:latin typeface="+mn-lt"/>
              <a:ea typeface="+mn-ea"/>
              <a:cs typeface="+mn-cs"/>
            </a:endParaRPr>
          </a:p>
          <a:p>
            <a:pPr lvl="1"/>
            <a:r>
              <a:rPr lang="en-GB" sz="1200" kern="1200" dirty="0">
                <a:solidFill>
                  <a:schemeClr val="tx1"/>
                </a:solidFill>
                <a:effectLst/>
                <a:latin typeface="+mn-lt"/>
                <a:ea typeface="+mn-ea"/>
                <a:cs typeface="+mn-cs"/>
              </a:rPr>
              <a:t>(Safety &amp; security and operational excellence are the two remaining strategic priorities)</a:t>
            </a:r>
            <a:endParaRPr lang="nl-BE" sz="1200" kern="1200" dirty="0">
              <a:solidFill>
                <a:schemeClr val="tx1"/>
              </a:solidFill>
              <a:effectLst/>
              <a:latin typeface="+mn-lt"/>
              <a:ea typeface="+mn-ea"/>
              <a:cs typeface="+mn-cs"/>
            </a:endParaRPr>
          </a:p>
          <a:p>
            <a:endParaRPr lang="nl-BE" b="1" dirty="0"/>
          </a:p>
        </p:txBody>
      </p:sp>
      <p:sp>
        <p:nvSpPr>
          <p:cNvPr id="4" name="Slide Number Placeholder 3"/>
          <p:cNvSpPr>
            <a:spLocks noGrp="1"/>
          </p:cNvSpPr>
          <p:nvPr>
            <p:ph type="sldNum" sz="quarter" idx="10"/>
          </p:nvPr>
        </p:nvSpPr>
        <p:spPr/>
        <p:txBody>
          <a:bodyPr/>
          <a:lstStyle/>
          <a:p>
            <a:fld id="{0F36747E-68E6-406F-AA80-C0B8A059E954}" type="slidenum">
              <a:rPr lang="nl-BE" smtClean="0"/>
              <a:t>4</a:t>
            </a:fld>
            <a:endParaRPr lang="nl-BE"/>
          </a:p>
        </p:txBody>
      </p:sp>
    </p:spTree>
    <p:extLst>
      <p:ext uri="{BB962C8B-B14F-4D97-AF65-F5344CB8AC3E}">
        <p14:creationId xmlns:p14="http://schemas.microsoft.com/office/powerpoint/2010/main" val="13169821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base" latinLnBrk="0" hangingPunct="1">
              <a:lnSpc>
                <a:spcPct val="105000"/>
              </a:lnSpc>
              <a:spcBef>
                <a:spcPts val="0"/>
              </a:spcBef>
              <a:spcAft>
                <a:spcPts val="0"/>
              </a:spcAft>
              <a:buClrTx/>
              <a:buSzTx/>
              <a:buFontTx/>
              <a:buNone/>
              <a:tabLst/>
              <a:defRPr/>
            </a:pPr>
            <a:r>
              <a:rPr lang="nl-BE" sz="900" b="0" dirty="0">
                <a:latin typeface="Arial" panose="020B0604020202020204" pitchFamily="34" charset="0"/>
                <a:cs typeface="Arial" panose="020B0604020202020204" pitchFamily="34" charset="0"/>
              </a:rPr>
              <a:t>(Austria is </a:t>
            </a:r>
            <a:r>
              <a:rPr lang="nl-BE" sz="900" b="0" dirty="0" err="1">
                <a:latin typeface="Arial" panose="020B0604020202020204" pitchFamily="34" charset="0"/>
                <a:cs typeface="Arial" panose="020B0604020202020204" pitchFamily="34" charset="0"/>
              </a:rPr>
              <a:t>very</a:t>
            </a:r>
            <a:r>
              <a:rPr lang="nl-BE" sz="900" b="0" dirty="0">
                <a:latin typeface="Arial" panose="020B0604020202020204" pitchFamily="34" charset="0"/>
                <a:cs typeface="Arial" panose="020B0604020202020204" pitchFamily="34" charset="0"/>
              </a:rPr>
              <a:t> </a:t>
            </a:r>
            <a:r>
              <a:rPr lang="nl-BE" sz="900" b="0" dirty="0" err="1">
                <a:latin typeface="Arial" panose="020B0604020202020204" pitchFamily="34" charset="0"/>
                <a:cs typeface="Arial" panose="020B0604020202020204" pitchFamily="34" charset="0"/>
              </a:rPr>
              <a:t>active</a:t>
            </a:r>
            <a:r>
              <a:rPr lang="nl-BE" sz="900" b="0" dirty="0">
                <a:latin typeface="Arial" panose="020B0604020202020204" pitchFamily="34" charset="0"/>
                <a:cs typeface="Arial" panose="020B0604020202020204" pitchFamily="34" charset="0"/>
              </a:rPr>
              <a:t> in </a:t>
            </a:r>
            <a:r>
              <a:rPr lang="nl-BE" sz="900" b="0" dirty="0" err="1">
                <a:latin typeface="Arial" panose="020B0604020202020204" pitchFamily="34" charset="0"/>
                <a:cs typeface="Arial" panose="020B0604020202020204" pitchFamily="34" charset="0"/>
              </a:rPr>
              <a:t>sustainable</a:t>
            </a:r>
            <a:r>
              <a:rPr lang="nl-BE" sz="900" b="0" dirty="0">
                <a:latin typeface="Arial" panose="020B0604020202020204" pitchFamily="34" charset="0"/>
                <a:cs typeface="Arial" panose="020B0604020202020204" pitchFamily="34" charset="0"/>
              </a:rPr>
              <a:t> energy </a:t>
            </a:r>
            <a:r>
              <a:rPr lang="nl-BE" sz="900" b="0" dirty="0" err="1">
                <a:latin typeface="Arial" panose="020B0604020202020204" pitchFamily="34" charset="0"/>
                <a:cs typeface="Arial" panose="020B0604020202020204" pitchFamily="34" charset="0"/>
              </a:rPr>
              <a:t>such</a:t>
            </a:r>
            <a:r>
              <a:rPr lang="nl-BE" sz="900" b="0" dirty="0">
                <a:latin typeface="Arial" panose="020B0604020202020204" pitchFamily="34" charset="0"/>
                <a:cs typeface="Arial" panose="020B0604020202020204" pitchFamily="34" charset="0"/>
              </a:rPr>
              <a:t> as water power stations)</a:t>
            </a:r>
          </a:p>
          <a:p>
            <a:pPr marL="0" marR="0" lvl="0" indent="0" algn="l" defTabSz="685800" rtl="0" eaLnBrk="1" fontAlgn="base" latinLnBrk="0" hangingPunct="1">
              <a:lnSpc>
                <a:spcPct val="105000"/>
              </a:lnSpc>
              <a:spcBef>
                <a:spcPts val="0"/>
              </a:spcBef>
              <a:spcAft>
                <a:spcPts val="0"/>
              </a:spcAft>
              <a:buClrTx/>
              <a:buSzTx/>
              <a:buFontTx/>
              <a:buNone/>
              <a:tabLst/>
              <a:defRPr/>
            </a:pPr>
            <a:endParaRPr lang="nl-BE" sz="900" b="0">
              <a:latin typeface="Arial" panose="020B0604020202020204" pitchFamily="34" charset="0"/>
              <a:cs typeface="Arial" panose="020B0604020202020204" pitchFamily="34" charset="0"/>
            </a:endParaRPr>
          </a:p>
          <a:p>
            <a:pPr marL="0" marR="0" lvl="0" indent="0" algn="l" defTabSz="685800" rtl="0" eaLnBrk="1" fontAlgn="base" latinLnBrk="0" hangingPunct="1">
              <a:lnSpc>
                <a:spcPct val="105000"/>
              </a:lnSpc>
              <a:spcBef>
                <a:spcPts val="0"/>
              </a:spcBef>
              <a:spcAft>
                <a:spcPts val="0"/>
              </a:spcAft>
              <a:buClrTx/>
              <a:buSzTx/>
              <a:buFontTx/>
              <a:buNone/>
              <a:tabLst/>
              <a:defRPr/>
            </a:pPr>
            <a:r>
              <a:rPr lang="nl-BE" sz="900" b="0">
                <a:latin typeface="Arial" panose="020B0604020202020204" pitchFamily="34" charset="0"/>
                <a:cs typeface="Arial" panose="020B0604020202020204" pitchFamily="34" charset="0"/>
              </a:rPr>
              <a:t>Efforts </a:t>
            </a:r>
            <a:r>
              <a:rPr lang="nl-BE" sz="900" b="0" dirty="0">
                <a:latin typeface="Arial" panose="020B0604020202020204" pitchFamily="34" charset="0"/>
                <a:cs typeface="Arial" panose="020B0604020202020204" pitchFamily="34" charset="0"/>
              </a:rPr>
              <a:t>of </a:t>
            </a:r>
            <a:r>
              <a:rPr lang="nl-BE" sz="900" b="0" dirty="0" err="1">
                <a:latin typeface="Arial" panose="020B0604020202020204" pitchFamily="34" charset="0"/>
                <a:cs typeface="Arial" panose="020B0604020202020204" pitchFamily="34" charset="0"/>
              </a:rPr>
              <a:t>the</a:t>
            </a:r>
            <a:r>
              <a:rPr lang="nl-BE" sz="900" b="0" dirty="0">
                <a:latin typeface="Arial" panose="020B0604020202020204" pitchFamily="34" charset="0"/>
                <a:cs typeface="Arial" panose="020B0604020202020204" pitchFamily="34" charset="0"/>
              </a:rPr>
              <a:t> port </a:t>
            </a:r>
            <a:r>
              <a:rPr lang="nl-BE" sz="900" b="0" dirty="0" err="1">
                <a:latin typeface="Arial" panose="020B0604020202020204" pitchFamily="34" charset="0"/>
                <a:cs typeface="Arial" panose="020B0604020202020204" pitchFamily="34" charset="0"/>
              </a:rPr>
              <a:t>Authority</a:t>
            </a:r>
            <a:r>
              <a:rPr lang="nl-BE" sz="900" b="0" dirty="0">
                <a:latin typeface="Arial" panose="020B0604020202020204" pitchFamily="34" charset="0"/>
                <a:cs typeface="Arial" panose="020B0604020202020204" pitchFamily="34" charset="0"/>
              </a:rPr>
              <a:t> </a:t>
            </a:r>
            <a:r>
              <a:rPr lang="nl-BE" sz="900" b="0" dirty="0" err="1">
                <a:latin typeface="Arial" panose="020B0604020202020204" pitchFamily="34" charset="0"/>
                <a:cs typeface="Arial" panose="020B0604020202020204" pitchFamily="34" charset="0"/>
              </a:rPr>
              <a:t>to</a:t>
            </a:r>
            <a:r>
              <a:rPr lang="nl-BE" sz="900" b="0" dirty="0">
                <a:latin typeface="Arial" panose="020B0604020202020204" pitchFamily="34" charset="0"/>
                <a:cs typeface="Arial" panose="020B0604020202020204" pitchFamily="34" charset="0"/>
              </a:rPr>
              <a:t> </a:t>
            </a:r>
            <a:r>
              <a:rPr lang="nl-BE" sz="900" b="0" dirty="0" err="1">
                <a:latin typeface="Arial" panose="020B0604020202020204" pitchFamily="34" charset="0"/>
                <a:cs typeface="Arial" panose="020B0604020202020204" pitchFamily="34" charset="0"/>
              </a:rPr>
              <a:t>enable</a:t>
            </a:r>
            <a:r>
              <a:rPr lang="nl-BE" sz="900" b="0" dirty="0">
                <a:latin typeface="Arial" panose="020B0604020202020204" pitchFamily="34" charset="0"/>
                <a:cs typeface="Arial" panose="020B0604020202020204" pitchFamily="34" charset="0"/>
              </a:rPr>
              <a:t> </a:t>
            </a:r>
            <a:r>
              <a:rPr lang="nl-BE" sz="900" b="0" dirty="0" err="1">
                <a:latin typeface="Arial" panose="020B0604020202020204" pitchFamily="34" charset="0"/>
                <a:cs typeface="Arial" panose="020B0604020202020204" pitchFamily="34" charset="0"/>
              </a:rPr>
              <a:t>the</a:t>
            </a:r>
            <a:r>
              <a:rPr lang="nl-BE" sz="900" b="0" dirty="0">
                <a:latin typeface="Arial" panose="020B0604020202020204" pitchFamily="34" charset="0"/>
                <a:cs typeface="Arial" panose="020B0604020202020204" pitchFamily="34" charset="0"/>
              </a:rPr>
              <a:t> </a:t>
            </a:r>
            <a:r>
              <a:rPr lang="nl-BE" sz="900" b="0" dirty="0" err="1">
                <a:latin typeface="Arial" panose="020B0604020202020204" pitchFamily="34" charset="0"/>
                <a:cs typeface="Arial" panose="020B0604020202020204" pitchFamily="34" charset="0"/>
              </a:rPr>
              <a:t>transition</a:t>
            </a:r>
            <a:r>
              <a:rPr lang="nl-BE" sz="900" b="0" dirty="0">
                <a:latin typeface="Arial" panose="020B0604020202020204" pitchFamily="34" charset="0"/>
                <a:cs typeface="Arial" panose="020B0604020202020204" pitchFamily="34" charset="0"/>
              </a:rPr>
              <a:t> </a:t>
            </a:r>
            <a:r>
              <a:rPr lang="nl-BE" sz="900" b="0" dirty="0" err="1">
                <a:latin typeface="Arial" panose="020B0604020202020204" pitchFamily="34" charset="0"/>
                <a:cs typeface="Arial" panose="020B0604020202020204" pitchFamily="34" charset="0"/>
              </a:rPr>
              <a:t>towards</a:t>
            </a:r>
            <a:r>
              <a:rPr lang="nl-BE" sz="900" b="0" dirty="0">
                <a:latin typeface="Arial" panose="020B0604020202020204" pitchFamily="34" charset="0"/>
                <a:cs typeface="Arial" panose="020B0604020202020204" pitchFamily="34" charset="0"/>
              </a:rPr>
              <a:t> </a:t>
            </a:r>
            <a:r>
              <a:rPr lang="nl-BE" sz="900" b="0" dirty="0" err="1">
                <a:latin typeface="Arial" panose="020B0604020202020204" pitchFamily="34" charset="0"/>
                <a:cs typeface="Arial" panose="020B0604020202020204" pitchFamily="34" charset="0"/>
              </a:rPr>
              <a:t>sustainable</a:t>
            </a:r>
            <a:r>
              <a:rPr lang="nl-BE" sz="900" b="0" dirty="0">
                <a:latin typeface="Arial" panose="020B0604020202020204" pitchFamily="34" charset="0"/>
                <a:cs typeface="Arial" panose="020B0604020202020204" pitchFamily="34" charset="0"/>
              </a:rPr>
              <a:t> </a:t>
            </a:r>
            <a:r>
              <a:rPr lang="nl-BE" sz="900" b="0" dirty="0" err="1">
                <a:latin typeface="Arial" panose="020B0604020202020204" pitchFamily="34" charset="0"/>
                <a:cs typeface="Arial" panose="020B0604020202020204" pitchFamily="34" charset="0"/>
              </a:rPr>
              <a:t>enrgery</a:t>
            </a:r>
            <a:endParaRPr lang="nl-BE" sz="900" b="0" dirty="0">
              <a:latin typeface="Arial" panose="020B0604020202020204" pitchFamily="34" charset="0"/>
              <a:cs typeface="Arial" panose="020B0604020202020204" pitchFamily="34" charset="0"/>
            </a:endParaRPr>
          </a:p>
          <a:p>
            <a:pPr marL="0" marR="0" lvl="0" indent="0" algn="l" defTabSz="685800" rtl="0" eaLnBrk="1" fontAlgn="base" latinLnBrk="0" hangingPunct="1">
              <a:lnSpc>
                <a:spcPct val="105000"/>
              </a:lnSpc>
              <a:spcBef>
                <a:spcPts val="0"/>
              </a:spcBef>
              <a:spcAft>
                <a:spcPts val="0"/>
              </a:spcAft>
              <a:buClrTx/>
              <a:buSzTx/>
              <a:buFontTx/>
              <a:buNone/>
              <a:tabLst/>
              <a:defRPr/>
            </a:pPr>
            <a:r>
              <a:rPr lang="nl-BE" sz="900" b="0" dirty="0">
                <a:latin typeface="Arial" panose="020B0604020202020204" pitchFamily="34" charset="0"/>
                <a:cs typeface="Arial" panose="020B0604020202020204" pitchFamily="34" charset="0"/>
              </a:rPr>
              <a:t>- CO2 </a:t>
            </a:r>
            <a:r>
              <a:rPr lang="nl-BE" sz="900" b="0" dirty="0" err="1">
                <a:latin typeface="Arial" panose="020B0604020202020204" pitchFamily="34" charset="0"/>
                <a:cs typeface="Arial" panose="020B0604020202020204" pitchFamily="34" charset="0"/>
              </a:rPr>
              <a:t>roadmap</a:t>
            </a:r>
            <a:r>
              <a:rPr lang="nl-BE" sz="900" b="0" dirty="0">
                <a:latin typeface="Arial" panose="020B0604020202020204" pitchFamily="34" charset="0"/>
                <a:cs typeface="Arial" panose="020B0604020202020204" pitchFamily="34" charset="0"/>
              </a:rPr>
              <a:t> 2020-2050 is </a:t>
            </a:r>
            <a:r>
              <a:rPr lang="nl-BE" sz="900" b="0" dirty="0" err="1">
                <a:latin typeface="Arial" panose="020B0604020202020204" pitchFamily="34" charset="0"/>
                <a:cs typeface="Arial" panose="020B0604020202020204" pitchFamily="34" charset="0"/>
              </a:rPr>
              <a:t>being</a:t>
            </a:r>
            <a:r>
              <a:rPr lang="nl-BE" sz="900" b="0" dirty="0">
                <a:latin typeface="Arial" panose="020B0604020202020204" pitchFamily="34" charset="0"/>
                <a:cs typeface="Arial" panose="020B0604020202020204" pitchFamily="34" charset="0"/>
              </a:rPr>
              <a:t> </a:t>
            </a:r>
            <a:r>
              <a:rPr lang="nl-BE" sz="900" b="0" dirty="0" err="1">
                <a:latin typeface="Arial" panose="020B0604020202020204" pitchFamily="34" charset="0"/>
                <a:cs typeface="Arial" panose="020B0604020202020204" pitchFamily="34" charset="0"/>
              </a:rPr>
              <a:t>designed</a:t>
            </a:r>
            <a:r>
              <a:rPr lang="nl-BE" sz="900" b="0" dirty="0">
                <a:latin typeface="Arial" panose="020B0604020202020204" pitchFamily="34" charset="0"/>
                <a:cs typeface="Arial" panose="020B0604020202020204" pitchFamily="34" charset="0"/>
              </a:rPr>
              <a:t> </a:t>
            </a:r>
            <a:r>
              <a:rPr lang="nl-BE" sz="900" b="0" dirty="0" err="1">
                <a:latin typeface="Arial" panose="020B0604020202020204" pitchFamily="34" charset="0"/>
                <a:cs typeface="Arial" panose="020B0604020202020204" pitchFamily="34" charset="0"/>
              </a:rPr>
              <a:t>for</a:t>
            </a:r>
            <a:r>
              <a:rPr lang="nl-BE" sz="900" b="0" dirty="0">
                <a:latin typeface="Arial" panose="020B0604020202020204" pitchFamily="34" charset="0"/>
                <a:cs typeface="Arial" panose="020B0604020202020204" pitchFamily="34" charset="0"/>
              </a:rPr>
              <a:t> </a:t>
            </a:r>
            <a:r>
              <a:rPr lang="nl-BE" sz="900" b="0" dirty="0" err="1">
                <a:latin typeface="Arial" panose="020B0604020202020204" pitchFamily="34" charset="0"/>
                <a:cs typeface="Arial" panose="020B0604020202020204" pitchFamily="34" charset="0"/>
              </a:rPr>
              <a:t>the</a:t>
            </a:r>
            <a:r>
              <a:rPr lang="nl-BE" sz="900" b="0" dirty="0">
                <a:latin typeface="Arial" panose="020B0604020202020204" pitchFamily="34" charset="0"/>
                <a:cs typeface="Arial" panose="020B0604020202020204" pitchFamily="34" charset="0"/>
              </a:rPr>
              <a:t> port area – </a:t>
            </a:r>
            <a:r>
              <a:rPr lang="nl-BE" sz="900" b="0" dirty="0" err="1">
                <a:latin typeface="Arial" panose="020B0604020202020204" pitchFamily="34" charset="0"/>
                <a:cs typeface="Arial" panose="020B0604020202020204" pitchFamily="34" charset="0"/>
              </a:rPr>
              <a:t>together</a:t>
            </a:r>
            <a:r>
              <a:rPr lang="nl-BE" sz="900" b="0" dirty="0">
                <a:latin typeface="Arial" panose="020B0604020202020204" pitchFamily="34" charset="0"/>
                <a:cs typeface="Arial" panose="020B0604020202020204" pitchFamily="34" charset="0"/>
              </a:rPr>
              <a:t> </a:t>
            </a:r>
            <a:r>
              <a:rPr lang="nl-BE" sz="900" b="0" dirty="0" err="1">
                <a:latin typeface="Arial" panose="020B0604020202020204" pitchFamily="34" charset="0"/>
                <a:cs typeface="Arial" panose="020B0604020202020204" pitchFamily="34" charset="0"/>
              </a:rPr>
              <a:t>with</a:t>
            </a:r>
            <a:r>
              <a:rPr lang="nl-BE" sz="900" b="0" dirty="0">
                <a:latin typeface="Arial" panose="020B0604020202020204" pitchFamily="34" charset="0"/>
                <a:cs typeface="Arial" panose="020B0604020202020204" pitchFamily="34" charset="0"/>
              </a:rPr>
              <a:t> </a:t>
            </a:r>
            <a:r>
              <a:rPr lang="nl-BE" sz="900" b="0" dirty="0" err="1">
                <a:latin typeface="Arial" panose="020B0604020202020204" pitchFamily="34" charset="0"/>
                <a:cs typeface="Arial" panose="020B0604020202020204" pitchFamily="34" charset="0"/>
              </a:rPr>
              <a:t>all</a:t>
            </a:r>
            <a:r>
              <a:rPr lang="nl-BE" sz="900" b="0" dirty="0">
                <a:latin typeface="Arial" panose="020B0604020202020204" pitchFamily="34" charset="0"/>
                <a:cs typeface="Arial" panose="020B0604020202020204" pitchFamily="34" charset="0"/>
              </a:rPr>
              <a:t> stakeholders in </a:t>
            </a:r>
            <a:r>
              <a:rPr lang="nl-BE" sz="900" b="0" dirty="0" err="1">
                <a:latin typeface="Arial" panose="020B0604020202020204" pitchFamily="34" charset="0"/>
                <a:cs typeface="Arial" panose="020B0604020202020204" pitchFamily="34" charset="0"/>
              </a:rPr>
              <a:t>logistics</a:t>
            </a:r>
            <a:r>
              <a:rPr lang="nl-BE" sz="900" b="0" dirty="0">
                <a:latin typeface="Arial" panose="020B0604020202020204" pitchFamily="34" charset="0"/>
                <a:cs typeface="Arial" panose="020B0604020202020204" pitchFamily="34" charset="0"/>
              </a:rPr>
              <a:t>, </a:t>
            </a:r>
            <a:r>
              <a:rPr lang="nl-BE" sz="900" b="0" dirty="0" err="1">
                <a:latin typeface="Arial" panose="020B0604020202020204" pitchFamily="34" charset="0"/>
                <a:cs typeface="Arial" panose="020B0604020202020204" pitchFamily="34" charset="0"/>
              </a:rPr>
              <a:t>maritime</a:t>
            </a:r>
            <a:r>
              <a:rPr lang="nl-BE" sz="900" b="0" dirty="0">
                <a:latin typeface="Arial" panose="020B0604020202020204" pitchFamily="34" charset="0"/>
                <a:cs typeface="Arial" panose="020B0604020202020204" pitchFamily="34" charset="0"/>
              </a:rPr>
              <a:t> </a:t>
            </a:r>
            <a:r>
              <a:rPr lang="nl-BE" sz="900" b="0" dirty="0" err="1">
                <a:latin typeface="Arial" panose="020B0604020202020204" pitchFamily="34" charset="0"/>
                <a:cs typeface="Arial" panose="020B0604020202020204" pitchFamily="34" charset="0"/>
              </a:rPr>
              <a:t>and</a:t>
            </a:r>
            <a:r>
              <a:rPr lang="nl-BE" sz="900" b="0" dirty="0">
                <a:latin typeface="Arial" panose="020B0604020202020204" pitchFamily="34" charset="0"/>
                <a:cs typeface="Arial" panose="020B0604020202020204" pitchFamily="34" charset="0"/>
              </a:rPr>
              <a:t> </a:t>
            </a:r>
            <a:r>
              <a:rPr lang="nl-BE" sz="900" b="0" dirty="0" err="1">
                <a:latin typeface="Arial" panose="020B0604020202020204" pitchFamily="34" charset="0"/>
                <a:cs typeface="Arial" panose="020B0604020202020204" pitchFamily="34" charset="0"/>
              </a:rPr>
              <a:t>industrial</a:t>
            </a:r>
            <a:r>
              <a:rPr lang="nl-BE" sz="900" b="0" dirty="0">
                <a:latin typeface="Arial" panose="020B0604020202020204" pitchFamily="34" charset="0"/>
                <a:cs typeface="Arial" panose="020B0604020202020204" pitchFamily="34" charset="0"/>
              </a:rPr>
              <a:t> sectors</a:t>
            </a:r>
          </a:p>
          <a:p>
            <a:pPr marL="0" marR="0" lvl="0" indent="0" algn="l" defTabSz="685800" rtl="0" eaLnBrk="1" fontAlgn="base" latinLnBrk="0" hangingPunct="1">
              <a:lnSpc>
                <a:spcPct val="105000"/>
              </a:lnSpc>
              <a:spcBef>
                <a:spcPts val="0"/>
              </a:spcBef>
              <a:spcAft>
                <a:spcPts val="0"/>
              </a:spcAft>
              <a:buClrTx/>
              <a:buSzTx/>
              <a:buFontTx/>
              <a:buNone/>
              <a:tabLst/>
              <a:defRPr/>
            </a:pPr>
            <a:r>
              <a:rPr lang="nl-BE" sz="900" b="0" dirty="0">
                <a:latin typeface="Arial" panose="020B0604020202020204" pitchFamily="34" charset="0"/>
                <a:cs typeface="Arial" panose="020B0604020202020204" pitchFamily="34" charset="0"/>
              </a:rPr>
              <a:t>- CCS: Carbon </a:t>
            </a:r>
            <a:r>
              <a:rPr lang="nl-BE" sz="900" b="0" dirty="0" err="1">
                <a:latin typeface="Arial" panose="020B0604020202020204" pitchFamily="34" charset="0"/>
                <a:cs typeface="Arial" panose="020B0604020202020204" pitchFamily="34" charset="0"/>
              </a:rPr>
              <a:t>capture</a:t>
            </a:r>
            <a:r>
              <a:rPr lang="nl-BE" sz="900" b="0" dirty="0">
                <a:latin typeface="Arial" panose="020B0604020202020204" pitchFamily="34" charset="0"/>
                <a:cs typeface="Arial" panose="020B0604020202020204" pitchFamily="34" charset="0"/>
              </a:rPr>
              <a:t> storage: research </a:t>
            </a:r>
            <a:r>
              <a:rPr lang="nl-BE" sz="900" b="0" dirty="0" err="1">
                <a:latin typeface="Arial" panose="020B0604020202020204" pitchFamily="34" charset="0"/>
                <a:cs typeface="Arial" panose="020B0604020202020204" pitchFamily="34" charset="0"/>
              </a:rPr>
              <a:t>for</a:t>
            </a:r>
            <a:r>
              <a:rPr lang="nl-BE" sz="900" b="0" dirty="0">
                <a:latin typeface="Arial" panose="020B0604020202020204" pitchFamily="34" charset="0"/>
                <a:cs typeface="Arial" panose="020B0604020202020204" pitchFamily="34" charset="0"/>
              </a:rPr>
              <a:t> building a backbone  / pipeline </a:t>
            </a:r>
            <a:r>
              <a:rPr lang="nl-BE" sz="900" b="0" dirty="0" err="1">
                <a:latin typeface="Arial" panose="020B0604020202020204" pitchFamily="34" charset="0"/>
                <a:cs typeface="Arial" panose="020B0604020202020204" pitchFamily="34" charset="0"/>
              </a:rPr>
              <a:t>towards</a:t>
            </a:r>
            <a:r>
              <a:rPr lang="nl-BE" sz="900" b="0" dirty="0">
                <a:latin typeface="Arial" panose="020B0604020202020204" pitchFamily="34" charset="0"/>
                <a:cs typeface="Arial" panose="020B0604020202020204" pitchFamily="34" charset="0"/>
              </a:rPr>
              <a:t> </a:t>
            </a:r>
            <a:r>
              <a:rPr lang="nl-BE" sz="900" b="0" dirty="0" err="1">
                <a:latin typeface="Arial" panose="020B0604020202020204" pitchFamily="34" charset="0"/>
                <a:cs typeface="Arial" panose="020B0604020202020204" pitchFamily="34" charset="0"/>
              </a:rPr>
              <a:t>the</a:t>
            </a:r>
            <a:r>
              <a:rPr lang="nl-BE" sz="900" b="0" dirty="0">
                <a:latin typeface="Arial" panose="020B0604020202020204" pitchFamily="34" charset="0"/>
                <a:cs typeface="Arial" panose="020B0604020202020204" pitchFamily="34" charset="0"/>
              </a:rPr>
              <a:t> </a:t>
            </a:r>
            <a:r>
              <a:rPr lang="nl-BE" sz="900" b="0" dirty="0" err="1">
                <a:latin typeface="Arial" panose="020B0604020202020204" pitchFamily="34" charset="0"/>
                <a:cs typeface="Arial" panose="020B0604020202020204" pitchFamily="34" charset="0"/>
              </a:rPr>
              <a:t>Northsea</a:t>
            </a:r>
            <a:r>
              <a:rPr lang="nl-BE" sz="900" b="0" dirty="0">
                <a:latin typeface="Arial" panose="020B0604020202020204" pitchFamily="34" charset="0"/>
                <a:cs typeface="Arial" panose="020B0604020202020204" pitchFamily="34" charset="0"/>
              </a:rPr>
              <a:t> </a:t>
            </a:r>
            <a:r>
              <a:rPr lang="nl-BE" sz="900" b="0" dirty="0" err="1">
                <a:latin typeface="Arial" panose="020B0604020202020204" pitchFamily="34" charset="0"/>
                <a:cs typeface="Arial" panose="020B0604020202020204" pitchFamily="34" charset="0"/>
              </a:rPr>
              <a:t>where</a:t>
            </a:r>
            <a:r>
              <a:rPr lang="nl-BE" sz="900" b="0" dirty="0">
                <a:latin typeface="Arial" panose="020B0604020202020204" pitchFamily="34" charset="0"/>
                <a:cs typeface="Arial" panose="020B0604020202020204" pitchFamily="34" charset="0"/>
              </a:rPr>
              <a:t> carbon </a:t>
            </a:r>
            <a:r>
              <a:rPr lang="nl-BE" sz="900" b="0" dirty="0" err="1">
                <a:latin typeface="Arial" panose="020B0604020202020204" pitchFamily="34" charset="0"/>
                <a:cs typeface="Arial" panose="020B0604020202020204" pitchFamily="34" charset="0"/>
              </a:rPr>
              <a:t>will</a:t>
            </a:r>
            <a:r>
              <a:rPr lang="nl-BE" sz="900" b="0" dirty="0">
                <a:latin typeface="Arial" panose="020B0604020202020204" pitchFamily="34" charset="0"/>
                <a:cs typeface="Arial" panose="020B0604020202020204" pitchFamily="34" charset="0"/>
              </a:rPr>
              <a:t> </a:t>
            </a:r>
            <a:r>
              <a:rPr lang="nl-BE" sz="900" b="0" dirty="0" err="1">
                <a:latin typeface="Arial" panose="020B0604020202020204" pitchFamily="34" charset="0"/>
                <a:cs typeface="Arial" panose="020B0604020202020204" pitchFamily="34" charset="0"/>
              </a:rPr>
              <a:t>be</a:t>
            </a:r>
            <a:r>
              <a:rPr lang="nl-BE" sz="900" b="0" dirty="0">
                <a:latin typeface="Arial" panose="020B0604020202020204" pitchFamily="34" charset="0"/>
                <a:cs typeface="Arial" panose="020B0604020202020204" pitchFamily="34" charset="0"/>
              </a:rPr>
              <a:t> </a:t>
            </a:r>
            <a:r>
              <a:rPr lang="nl-BE" sz="900" b="0" dirty="0" err="1">
                <a:latin typeface="Arial" panose="020B0604020202020204" pitchFamily="34" charset="0"/>
                <a:cs typeface="Arial" panose="020B0604020202020204" pitchFamily="34" charset="0"/>
              </a:rPr>
              <a:t>stored</a:t>
            </a:r>
            <a:r>
              <a:rPr lang="nl-BE" sz="900" b="0" dirty="0">
                <a:latin typeface="Arial" panose="020B0604020202020204" pitchFamily="34" charset="0"/>
                <a:cs typeface="Arial" panose="020B0604020202020204" pitchFamily="34" charset="0"/>
              </a:rPr>
              <a:t> </a:t>
            </a:r>
            <a:r>
              <a:rPr lang="nl-BE" sz="900" b="0" dirty="0" err="1">
                <a:latin typeface="Arial" panose="020B0604020202020204" pitchFamily="34" charset="0"/>
                <a:cs typeface="Arial" panose="020B0604020202020204" pitchFamily="34" charset="0"/>
              </a:rPr>
              <a:t>and</a:t>
            </a:r>
            <a:r>
              <a:rPr lang="nl-BE" sz="900" b="0" dirty="0">
                <a:latin typeface="Arial" panose="020B0604020202020204" pitchFamily="34" charset="0"/>
                <a:cs typeface="Arial" panose="020B0604020202020204" pitchFamily="34" charset="0"/>
              </a:rPr>
              <a:t> </a:t>
            </a:r>
            <a:r>
              <a:rPr lang="nl-BE" sz="900" b="0" dirty="0" err="1">
                <a:latin typeface="Arial" panose="020B0604020202020204" pitchFamily="34" charset="0"/>
                <a:cs typeface="Arial" panose="020B0604020202020204" pitchFamily="34" charset="0"/>
              </a:rPr>
              <a:t>used</a:t>
            </a:r>
            <a:r>
              <a:rPr lang="nl-BE" sz="900" b="0" dirty="0">
                <a:latin typeface="Arial" panose="020B0604020202020204" pitchFamily="34" charset="0"/>
                <a:cs typeface="Arial" panose="020B0604020202020204" pitchFamily="34" charset="0"/>
              </a:rPr>
              <a:t> (CCU: </a:t>
            </a:r>
          </a:p>
          <a:p>
            <a:pPr marL="0" marR="0" lvl="0" indent="0" algn="l" defTabSz="685800" rtl="0" eaLnBrk="1" fontAlgn="base" latinLnBrk="0" hangingPunct="1">
              <a:lnSpc>
                <a:spcPct val="105000"/>
              </a:lnSpc>
              <a:spcBef>
                <a:spcPts val="0"/>
              </a:spcBef>
              <a:spcAft>
                <a:spcPts val="0"/>
              </a:spcAft>
              <a:buClrTx/>
              <a:buSzTx/>
              <a:buFontTx/>
              <a:buNone/>
              <a:tabLst/>
              <a:defRPr/>
            </a:pPr>
            <a:r>
              <a:rPr lang="nl-BE" sz="900" b="0" dirty="0">
                <a:latin typeface="Arial" panose="020B0604020202020204" pitchFamily="34" charset="0"/>
                <a:cs typeface="Arial" panose="020B0604020202020204" pitchFamily="34" charset="0"/>
              </a:rPr>
              <a:t>Carbon </a:t>
            </a:r>
            <a:r>
              <a:rPr lang="nl-BE" sz="900" b="0" dirty="0" err="1">
                <a:latin typeface="Arial" panose="020B0604020202020204" pitchFamily="34" charset="0"/>
                <a:cs typeface="Arial" panose="020B0604020202020204" pitchFamily="34" charset="0"/>
              </a:rPr>
              <a:t>capture</a:t>
            </a:r>
            <a:r>
              <a:rPr lang="nl-BE" sz="900" b="0" dirty="0">
                <a:latin typeface="Arial" panose="020B0604020202020204" pitchFamily="34" charset="0"/>
                <a:cs typeface="Arial" panose="020B0604020202020204" pitchFamily="34" charset="0"/>
              </a:rPr>
              <a:t> </a:t>
            </a:r>
            <a:r>
              <a:rPr lang="nl-BE" sz="900" b="0" dirty="0" err="1">
                <a:latin typeface="Arial" panose="020B0604020202020204" pitchFamily="34" charset="0"/>
                <a:cs typeface="Arial" panose="020B0604020202020204" pitchFamily="34" charset="0"/>
              </a:rPr>
              <a:t>utilation</a:t>
            </a:r>
            <a:r>
              <a:rPr lang="nl-BE" sz="900" b="0" dirty="0">
                <a:latin typeface="Arial" panose="020B0604020202020204" pitchFamily="34" charset="0"/>
                <a:cs typeface="Arial" panose="020B0604020202020204" pitchFamily="34" charset="0"/>
              </a:rPr>
              <a:t>)</a:t>
            </a:r>
          </a:p>
          <a:p>
            <a:pPr marL="0" marR="0" lvl="0" indent="0" algn="l" defTabSz="685800" rtl="0" eaLnBrk="1" fontAlgn="base" latinLnBrk="0" hangingPunct="1">
              <a:lnSpc>
                <a:spcPct val="105000"/>
              </a:lnSpc>
              <a:spcBef>
                <a:spcPts val="0"/>
              </a:spcBef>
              <a:spcAft>
                <a:spcPts val="0"/>
              </a:spcAft>
              <a:buClrTx/>
              <a:buSzTx/>
              <a:buFontTx/>
              <a:buNone/>
              <a:tabLst/>
              <a:defRPr/>
            </a:pPr>
            <a:r>
              <a:rPr lang="nl-BE" sz="900" b="0" dirty="0">
                <a:latin typeface="Arial" panose="020B0604020202020204" pitchFamily="34" charset="0"/>
                <a:cs typeface="Arial" panose="020B0604020202020204" pitchFamily="34" charset="0"/>
              </a:rPr>
              <a:t>- LNG </a:t>
            </a:r>
            <a:r>
              <a:rPr lang="nl-BE" sz="900" b="0" dirty="0" err="1">
                <a:latin typeface="Arial" panose="020B0604020202020204" pitchFamily="34" charset="0"/>
                <a:cs typeface="Arial" panose="020B0604020202020204" pitchFamily="34" charset="0"/>
              </a:rPr>
              <a:t>Bunkering</a:t>
            </a:r>
            <a:r>
              <a:rPr lang="nl-BE" sz="900" b="0" dirty="0">
                <a:latin typeface="Arial" panose="020B0604020202020204" pitchFamily="34" charset="0"/>
                <a:cs typeface="Arial" panose="020B0604020202020204" pitchFamily="34" charset="0"/>
              </a:rPr>
              <a:t>: </a:t>
            </a:r>
            <a:r>
              <a:rPr lang="en-US" sz="900" b="0" i="0" kern="1200" dirty="0">
                <a:solidFill>
                  <a:schemeClr val="tx1"/>
                </a:solidFill>
                <a:effectLst/>
                <a:latin typeface="+mn-lt"/>
                <a:ea typeface="+mn-ea"/>
                <a:cs typeface="+mn-cs"/>
              </a:rPr>
              <a:t>facilitate and encourage the use of LNG (Liquefied Natural Gas) as a shipping fuel</a:t>
            </a:r>
            <a:endParaRPr lang="nl-BE" sz="900" b="0" dirty="0">
              <a:latin typeface="Arial" panose="020B0604020202020204" pitchFamily="34" charset="0"/>
              <a:cs typeface="Arial" panose="020B0604020202020204" pitchFamily="34" charset="0"/>
            </a:endParaRPr>
          </a:p>
          <a:p>
            <a:pPr marL="0" marR="0" lvl="0" indent="0" algn="l" defTabSz="685800" rtl="0" eaLnBrk="1" fontAlgn="base" latinLnBrk="0" hangingPunct="1">
              <a:lnSpc>
                <a:spcPct val="105000"/>
              </a:lnSpc>
              <a:spcBef>
                <a:spcPts val="0"/>
              </a:spcBef>
              <a:spcAft>
                <a:spcPts val="0"/>
              </a:spcAft>
              <a:buClrTx/>
              <a:buSzTx/>
              <a:buFontTx/>
              <a:buNone/>
              <a:tabLst/>
              <a:defRPr/>
            </a:pPr>
            <a:r>
              <a:rPr lang="nl-BE" sz="900" b="0" dirty="0">
                <a:latin typeface="Arial" panose="020B0604020202020204" pitchFamily="34" charset="0"/>
                <a:cs typeface="Arial" panose="020B0604020202020204" pitchFamily="34" charset="0"/>
              </a:rPr>
              <a:t>- Power </a:t>
            </a:r>
            <a:r>
              <a:rPr lang="nl-BE" sz="900" b="0" dirty="0" err="1">
                <a:latin typeface="Arial" panose="020B0604020202020204" pitchFamily="34" charset="0"/>
                <a:cs typeface="Arial" panose="020B0604020202020204" pitchFamily="34" charset="0"/>
              </a:rPr>
              <a:t>to</a:t>
            </a:r>
            <a:r>
              <a:rPr lang="nl-BE" sz="900" b="0" dirty="0">
                <a:latin typeface="Arial" panose="020B0604020202020204" pitchFamily="34" charset="0"/>
                <a:cs typeface="Arial" panose="020B0604020202020204" pitchFamily="34" charset="0"/>
              </a:rPr>
              <a:t> methanol: </a:t>
            </a:r>
            <a:r>
              <a:rPr lang="nl-BE" sz="900" b="0" dirty="0" err="1">
                <a:latin typeface="Arial" panose="020B0604020202020204" pitchFamily="34" charset="0"/>
                <a:cs typeface="Arial" panose="020B0604020202020204" pitchFamily="34" charset="0"/>
              </a:rPr>
              <a:t>innovatory</a:t>
            </a:r>
            <a:r>
              <a:rPr lang="nl-BE" sz="900" b="0" dirty="0">
                <a:latin typeface="Arial" panose="020B0604020202020204" pitchFamily="34" charset="0"/>
                <a:cs typeface="Arial" panose="020B0604020202020204" pitchFamily="34" charset="0"/>
              </a:rPr>
              <a:t> </a:t>
            </a:r>
            <a:r>
              <a:rPr lang="nl-BE" sz="900" b="0" dirty="0" err="1">
                <a:latin typeface="Arial" panose="020B0604020202020204" pitchFamily="34" charset="0"/>
                <a:cs typeface="Arial" panose="020B0604020202020204" pitchFamily="34" charset="0"/>
              </a:rPr>
              <a:t>method</a:t>
            </a:r>
            <a:r>
              <a:rPr lang="nl-BE" sz="900" b="0" dirty="0">
                <a:latin typeface="Arial" panose="020B0604020202020204" pitchFamily="34" charset="0"/>
                <a:cs typeface="Arial" panose="020B0604020202020204" pitchFamily="34" charset="0"/>
              </a:rPr>
              <a:t> </a:t>
            </a:r>
            <a:r>
              <a:rPr lang="nl-BE" sz="900" b="0" dirty="0" err="1">
                <a:latin typeface="Arial" panose="020B0604020202020204" pitchFamily="34" charset="0"/>
                <a:cs typeface="Arial" panose="020B0604020202020204" pitchFamily="34" charset="0"/>
              </a:rPr>
              <a:t>to</a:t>
            </a:r>
            <a:r>
              <a:rPr lang="nl-BE" sz="900" b="0" dirty="0">
                <a:latin typeface="Arial" panose="020B0604020202020204" pitchFamily="34" charset="0"/>
                <a:cs typeface="Arial" panose="020B0604020202020204" pitchFamily="34" charset="0"/>
              </a:rPr>
              <a:t> produce </a:t>
            </a:r>
            <a:r>
              <a:rPr lang="nl-BE" sz="900" b="0" dirty="0" err="1">
                <a:latin typeface="Arial" panose="020B0604020202020204" pitchFamily="34" charset="0"/>
                <a:cs typeface="Arial" panose="020B0604020202020204" pitchFamily="34" charset="0"/>
              </a:rPr>
              <a:t>fuel</a:t>
            </a:r>
            <a:r>
              <a:rPr lang="nl-BE" sz="900" b="0" dirty="0">
                <a:latin typeface="Arial" panose="020B0604020202020204" pitchFamily="34" charset="0"/>
                <a:cs typeface="Arial" panose="020B0604020202020204" pitchFamily="34" charset="0"/>
              </a:rPr>
              <a:t> </a:t>
            </a:r>
            <a:r>
              <a:rPr lang="nl-BE" sz="900" b="0" dirty="0" err="1">
                <a:latin typeface="Arial" panose="020B0604020202020204" pitchFamily="34" charset="0"/>
                <a:cs typeface="Arial" panose="020B0604020202020204" pitchFamily="34" charset="0"/>
              </a:rPr>
              <a:t>from</a:t>
            </a:r>
            <a:r>
              <a:rPr lang="nl-BE" sz="900" b="0" dirty="0">
                <a:latin typeface="Arial" panose="020B0604020202020204" pitchFamily="34" charset="0"/>
                <a:cs typeface="Arial" panose="020B0604020202020204" pitchFamily="34" charset="0"/>
              </a:rPr>
              <a:t> </a:t>
            </a:r>
            <a:r>
              <a:rPr lang="nl-BE" sz="900" b="0" dirty="0" err="1">
                <a:latin typeface="Arial" panose="020B0604020202020204" pitchFamily="34" charset="0"/>
                <a:cs typeface="Arial" panose="020B0604020202020204" pitchFamily="34" charset="0"/>
              </a:rPr>
              <a:t>renewable</a:t>
            </a:r>
            <a:r>
              <a:rPr lang="nl-BE" sz="900" b="0" dirty="0">
                <a:latin typeface="Arial" panose="020B0604020202020204" pitchFamily="34" charset="0"/>
                <a:cs typeface="Arial" panose="020B0604020202020204" pitchFamily="34" charset="0"/>
              </a:rPr>
              <a:t> energy</a:t>
            </a:r>
          </a:p>
          <a:p>
            <a:pPr marL="0" indent="0" algn="l" fontAlgn="base">
              <a:lnSpc>
                <a:spcPct val="105000"/>
              </a:lnSpc>
              <a:spcAft>
                <a:spcPts val="0"/>
              </a:spcAft>
              <a:buFontTx/>
              <a:buNone/>
            </a:pPr>
            <a:r>
              <a:rPr lang="nl-BE" b="0" baseline="0" dirty="0"/>
              <a:t>- Onshore power </a:t>
            </a:r>
            <a:r>
              <a:rPr lang="nl-BE" b="0" baseline="0" dirty="0" err="1"/>
              <a:t>supply</a:t>
            </a:r>
            <a:r>
              <a:rPr lang="nl-BE" b="0" baseline="0" dirty="0"/>
              <a:t>: </a:t>
            </a:r>
            <a:r>
              <a:rPr lang="nl-BE" b="0" baseline="0" dirty="0" err="1"/>
              <a:t>construction</a:t>
            </a:r>
            <a:r>
              <a:rPr lang="nl-BE" b="0" baseline="0" dirty="0"/>
              <a:t> of terminal </a:t>
            </a:r>
            <a:r>
              <a:rPr lang="nl-BE" b="0" baseline="0" dirty="0" err="1"/>
              <a:t>by</a:t>
            </a:r>
            <a:r>
              <a:rPr lang="nl-BE" b="0" baseline="0" dirty="0"/>
              <a:t> 2020 </a:t>
            </a:r>
            <a:r>
              <a:rPr lang="nl-BE" b="0" baseline="0" dirty="0" err="1"/>
              <a:t>to</a:t>
            </a:r>
            <a:r>
              <a:rPr lang="nl-BE" b="0" baseline="0" dirty="0"/>
              <a:t> </a:t>
            </a:r>
            <a:r>
              <a:rPr lang="nl-BE" b="0" baseline="0" dirty="0" err="1"/>
              <a:t>supply</a:t>
            </a:r>
            <a:r>
              <a:rPr lang="nl-BE" b="0" baseline="0" dirty="0"/>
              <a:t> </a:t>
            </a:r>
            <a:r>
              <a:rPr lang="nl-BE" b="0" baseline="0" dirty="0" err="1"/>
              <a:t>seagoing</a:t>
            </a:r>
            <a:r>
              <a:rPr lang="nl-BE" b="0" baseline="0" dirty="0"/>
              <a:t> </a:t>
            </a:r>
            <a:r>
              <a:rPr lang="nl-BE" b="0" baseline="0" dirty="0" err="1"/>
              <a:t>vessels</a:t>
            </a:r>
            <a:r>
              <a:rPr lang="nl-BE" b="0" baseline="0" dirty="0"/>
              <a:t> </a:t>
            </a:r>
            <a:r>
              <a:rPr lang="nl-BE" b="0" baseline="0" dirty="0" err="1"/>
              <a:t>with</a:t>
            </a:r>
            <a:r>
              <a:rPr lang="nl-BE" b="0" baseline="0" dirty="0"/>
              <a:t> power </a:t>
            </a:r>
            <a:r>
              <a:rPr lang="nl-BE" b="0" baseline="0" dirty="0" err="1"/>
              <a:t>from</a:t>
            </a:r>
            <a:r>
              <a:rPr lang="nl-BE" b="0" baseline="0" dirty="0"/>
              <a:t> </a:t>
            </a:r>
            <a:r>
              <a:rPr lang="nl-BE" b="0" baseline="0" dirty="0" err="1"/>
              <a:t>the</a:t>
            </a:r>
            <a:r>
              <a:rPr lang="nl-BE" b="0" baseline="0" dirty="0"/>
              <a:t> </a:t>
            </a:r>
            <a:r>
              <a:rPr lang="nl-BE" b="0" baseline="0" dirty="0" err="1"/>
              <a:t>key</a:t>
            </a:r>
            <a:endParaRPr lang="nl-BE" b="0" baseline="0" dirty="0"/>
          </a:p>
          <a:p>
            <a:pPr marL="0" indent="0" algn="l" fontAlgn="base">
              <a:lnSpc>
                <a:spcPct val="105000"/>
              </a:lnSpc>
              <a:spcAft>
                <a:spcPts val="0"/>
              </a:spcAft>
              <a:buFontTx/>
              <a:buNone/>
            </a:pPr>
            <a:r>
              <a:rPr lang="nl-BE" b="0" baseline="0" dirty="0"/>
              <a:t>- </a:t>
            </a:r>
            <a:r>
              <a:rPr lang="nl-BE" b="0" baseline="0" dirty="0" err="1"/>
              <a:t>Transition</a:t>
            </a:r>
            <a:r>
              <a:rPr lang="nl-BE" b="0" baseline="0" dirty="0"/>
              <a:t> fund: Financial ressources </a:t>
            </a:r>
            <a:r>
              <a:rPr lang="nl-BE" b="0" baseline="0" dirty="0" err="1"/>
              <a:t>to</a:t>
            </a:r>
            <a:r>
              <a:rPr lang="nl-BE" b="0" baseline="0" dirty="0"/>
              <a:t> </a:t>
            </a:r>
            <a:r>
              <a:rPr lang="nl-BE" b="0" baseline="0" dirty="0" err="1"/>
              <a:t>build</a:t>
            </a:r>
            <a:r>
              <a:rPr lang="nl-BE" b="0" baseline="0" dirty="0"/>
              <a:t> </a:t>
            </a:r>
            <a:r>
              <a:rPr lang="nl-BE" b="0" baseline="0" dirty="0" err="1"/>
              <a:t>infrastructure</a:t>
            </a:r>
            <a:r>
              <a:rPr lang="nl-BE" b="0" baseline="0" dirty="0"/>
              <a:t> or support companies in </a:t>
            </a:r>
            <a:r>
              <a:rPr lang="nl-BE" b="0" baseline="0" dirty="0" err="1"/>
              <a:t>their</a:t>
            </a:r>
            <a:r>
              <a:rPr lang="nl-BE" b="0" baseline="0" dirty="0"/>
              <a:t> </a:t>
            </a:r>
            <a:r>
              <a:rPr lang="nl-BE" b="0" baseline="0" dirty="0" err="1"/>
              <a:t>sustainable</a:t>
            </a:r>
            <a:r>
              <a:rPr lang="nl-BE" b="0" baseline="0" dirty="0"/>
              <a:t> energy </a:t>
            </a:r>
            <a:r>
              <a:rPr lang="nl-BE" b="0" baseline="0" dirty="0" err="1"/>
              <a:t>efforts</a:t>
            </a:r>
            <a:r>
              <a:rPr lang="nl-BE" b="0" baseline="0" dirty="0"/>
              <a:t>. </a:t>
            </a:r>
          </a:p>
          <a:p>
            <a:pPr marL="171450" indent="-171450" algn="l" fontAlgn="base">
              <a:lnSpc>
                <a:spcPct val="105000"/>
              </a:lnSpc>
              <a:spcAft>
                <a:spcPts val="0"/>
              </a:spcAft>
              <a:buFontTx/>
              <a:buChar char="-"/>
            </a:pPr>
            <a:endParaRPr lang="nl-BE" b="0" baseline="0"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F36747E-68E6-406F-AA80-C0B8A059E954}"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32709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As a multifunctional port, Antwerp is open to all kinds of goods. In the picture illustrated by vehicles, fruit, coffee, steel and polymers. </a:t>
            </a:r>
          </a:p>
          <a:p>
            <a:r>
              <a:rPr lang="en-US" b="0" dirty="0"/>
              <a:t>Goods from all over the world are handled, stored, processed and refined in our port on a daily basis. Temperature-controlled cargo such as fruit has experienced particularly strong growth in recent years.</a:t>
            </a:r>
            <a:endParaRPr lang="en-GB" sz="1200" b="0" kern="1200" dirty="0">
              <a:solidFill>
                <a:schemeClr val="tx1"/>
              </a:solidFill>
              <a:effectLst/>
              <a:latin typeface="+mn-lt"/>
              <a:ea typeface="+mn-ea"/>
              <a:cs typeface="+mn-cs"/>
            </a:endParaRPr>
          </a:p>
          <a:p>
            <a:endParaRPr lang="en-GB" sz="1200" b="0"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European leader in steel, coffee (world trade), fruit (bananas), …</a:t>
            </a:r>
            <a:endParaRPr lang="nl-BE" sz="1200" b="0" kern="1200" dirty="0">
              <a:solidFill>
                <a:schemeClr val="tx1"/>
              </a:solidFill>
              <a:effectLst/>
              <a:latin typeface="+mn-lt"/>
              <a:ea typeface="+mn-ea"/>
              <a:cs typeface="+mn-cs"/>
            </a:endParaRPr>
          </a:p>
          <a:p>
            <a:endParaRPr lang="en-GB" sz="1200" b="0"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Growth container in all commodities – example fruit</a:t>
            </a:r>
            <a:endParaRPr lang="nl-BE" sz="1200" b="0" kern="1200" dirty="0">
              <a:solidFill>
                <a:schemeClr val="tx1"/>
              </a:solidFill>
              <a:effectLst/>
              <a:latin typeface="+mn-lt"/>
              <a:ea typeface="+mn-ea"/>
              <a:cs typeface="+mn-cs"/>
            </a:endParaRPr>
          </a:p>
          <a:p>
            <a:endParaRPr lang="en-GB" sz="1200" b="0"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Coffee – certified for stock markets of London (LIFFE Robusta) and NY (NYBOT) Arabica.</a:t>
            </a:r>
            <a:endParaRPr lang="nl-BE" sz="1200" b="0"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Fully approved and accredited by world’s leading exchange for soft commodities – ICE and NYSE</a:t>
            </a:r>
            <a:endParaRPr lang="nl-BE" sz="1200" b="0"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London Metal Exchange – accredited warehouses.</a:t>
            </a:r>
            <a:endParaRPr lang="nl-BE" sz="1200" b="0"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Specialised and certified storage facilities for hazardous goods.</a:t>
            </a:r>
            <a:endParaRPr lang="nl-BE" sz="1200" b="0" kern="1200" dirty="0">
              <a:solidFill>
                <a:schemeClr val="tx1"/>
              </a:solidFill>
              <a:effectLst/>
              <a:latin typeface="+mn-lt"/>
              <a:ea typeface="+mn-ea"/>
              <a:cs typeface="+mn-cs"/>
            </a:endParaRPr>
          </a:p>
          <a:p>
            <a:endParaRPr lang="nl-BE" b="0" dirty="0"/>
          </a:p>
          <a:p>
            <a:r>
              <a:rPr lang="en-US" b="0" dirty="0"/>
              <a:t> </a:t>
            </a:r>
            <a:endParaRPr lang="nl-BE" b="0"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F36747E-68E6-406F-AA80-C0B8A059E954}"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34903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sz="1200" b="1" u="sng" kern="1200" dirty="0">
                <a:solidFill>
                  <a:schemeClr val="tx1"/>
                </a:solidFill>
                <a:effectLst/>
                <a:latin typeface="+mn-lt"/>
                <a:ea typeface="+mn-ea"/>
                <a:cs typeface="+mn-cs"/>
              </a:rPr>
              <a:t>DL</a:t>
            </a:r>
            <a:endParaRPr lang="nl-BE" sz="1200" kern="1200" dirty="0">
              <a:solidFill>
                <a:schemeClr val="tx1"/>
              </a:solidFill>
              <a:effectLst/>
              <a:latin typeface="+mn-lt"/>
              <a:ea typeface="+mn-ea"/>
              <a:cs typeface="+mn-cs"/>
            </a:endParaRPr>
          </a:p>
          <a:p>
            <a:r>
              <a:rPr lang="nl-BE" sz="1200" kern="1200" dirty="0">
                <a:solidFill>
                  <a:schemeClr val="tx1"/>
                </a:solidFill>
                <a:effectLst/>
                <a:latin typeface="+mn-lt"/>
                <a:ea typeface="+mn-ea"/>
                <a:cs typeface="+mn-cs"/>
              </a:rPr>
              <a:t>Das </a:t>
            </a:r>
            <a:r>
              <a:rPr lang="nl-BE" sz="1200" kern="1200" dirty="0" err="1">
                <a:solidFill>
                  <a:schemeClr val="tx1"/>
                </a:solidFill>
                <a:effectLst/>
                <a:latin typeface="+mn-lt"/>
                <a:ea typeface="+mn-ea"/>
                <a:cs typeface="+mn-cs"/>
              </a:rPr>
              <a:t>Angebot</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an</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spezialisierten</a:t>
            </a:r>
            <a:r>
              <a:rPr lang="nl-BE" sz="1200" kern="1200" dirty="0">
                <a:solidFill>
                  <a:schemeClr val="tx1"/>
                </a:solidFill>
                <a:effectLst/>
                <a:latin typeface="+mn-lt"/>
                <a:ea typeface="+mn-ea"/>
                <a:cs typeface="+mn-cs"/>
              </a:rPr>
              <a:t> Terminals, </a:t>
            </a:r>
            <a:r>
              <a:rPr lang="nl-BE" sz="1200" kern="1200" dirty="0" err="1">
                <a:solidFill>
                  <a:schemeClr val="tx1"/>
                </a:solidFill>
                <a:effectLst/>
                <a:latin typeface="+mn-lt"/>
                <a:ea typeface="+mn-ea"/>
                <a:cs typeface="+mn-cs"/>
              </a:rPr>
              <a:t>Lägern</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und</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Umschlagsmöglichkeiten</a:t>
            </a:r>
            <a:r>
              <a:rPr lang="nl-BE" sz="1200" kern="1200" dirty="0">
                <a:solidFill>
                  <a:schemeClr val="tx1"/>
                </a:solidFill>
                <a:effectLst/>
                <a:latin typeface="+mn-lt"/>
                <a:ea typeface="+mn-ea"/>
                <a:cs typeface="+mn-cs"/>
              </a:rPr>
              <a:t> macht Antwerpen </a:t>
            </a:r>
            <a:r>
              <a:rPr lang="nl-BE" sz="1200" kern="1200" dirty="0" err="1">
                <a:solidFill>
                  <a:schemeClr val="tx1"/>
                </a:solidFill>
                <a:effectLst/>
                <a:latin typeface="+mn-lt"/>
                <a:ea typeface="+mn-ea"/>
                <a:cs typeface="+mn-cs"/>
              </a:rPr>
              <a:t>zu</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einem</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Welthafen</a:t>
            </a:r>
            <a:r>
              <a:rPr lang="nl-BE" sz="1200" kern="1200" dirty="0">
                <a:solidFill>
                  <a:schemeClr val="tx1"/>
                </a:solidFill>
                <a:effectLst/>
                <a:latin typeface="+mn-lt"/>
                <a:ea typeface="+mn-ea"/>
                <a:cs typeface="+mn-cs"/>
              </a:rPr>
              <a:t>.</a:t>
            </a:r>
          </a:p>
          <a:p>
            <a:pPr lvl="0"/>
            <a:r>
              <a:rPr lang="nl-BE" sz="1200" kern="1200" dirty="0">
                <a:solidFill>
                  <a:schemeClr val="tx1"/>
                </a:solidFill>
                <a:effectLst/>
                <a:latin typeface="+mn-lt"/>
                <a:ea typeface="+mn-ea"/>
                <a:cs typeface="+mn-cs"/>
              </a:rPr>
              <a:t>16 </a:t>
            </a:r>
            <a:r>
              <a:rPr lang="nl-BE" sz="1200" kern="1200" dirty="0" err="1">
                <a:solidFill>
                  <a:schemeClr val="tx1"/>
                </a:solidFill>
                <a:effectLst/>
                <a:latin typeface="+mn-lt"/>
                <a:ea typeface="+mn-ea"/>
                <a:cs typeface="+mn-cs"/>
              </a:rPr>
              <a:t>unabhängige</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Tanklagerterminals</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für</a:t>
            </a:r>
            <a:r>
              <a:rPr lang="nl-BE" sz="1200" kern="1200" dirty="0">
                <a:solidFill>
                  <a:schemeClr val="tx1"/>
                </a:solidFill>
                <a:effectLst/>
                <a:latin typeface="+mn-lt"/>
                <a:ea typeface="+mn-ea"/>
                <a:cs typeface="+mn-cs"/>
              </a:rPr>
              <a:t> liquid bulk </a:t>
            </a:r>
            <a:r>
              <a:rPr lang="nl-BE" sz="1200" kern="1200" dirty="0" err="1">
                <a:solidFill>
                  <a:schemeClr val="tx1"/>
                </a:solidFill>
                <a:effectLst/>
                <a:latin typeface="+mn-lt"/>
                <a:ea typeface="+mn-ea"/>
                <a:cs typeface="+mn-cs"/>
              </a:rPr>
              <a:t>mit</a:t>
            </a:r>
            <a:r>
              <a:rPr lang="nl-BE" sz="1200" kern="1200" dirty="0">
                <a:solidFill>
                  <a:schemeClr val="tx1"/>
                </a:solidFill>
                <a:effectLst/>
                <a:latin typeface="+mn-lt"/>
                <a:ea typeface="+mn-ea"/>
                <a:cs typeface="+mn-cs"/>
              </a:rPr>
              <a:t> der </a:t>
            </a:r>
            <a:r>
              <a:rPr lang="nl-BE" sz="1200" kern="1200" dirty="0" err="1">
                <a:solidFill>
                  <a:schemeClr val="tx1"/>
                </a:solidFill>
                <a:effectLst/>
                <a:latin typeface="+mn-lt"/>
                <a:ea typeface="+mn-ea"/>
                <a:cs typeface="+mn-cs"/>
              </a:rPr>
              <a:t>größten</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Konzentration</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von</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Edelstahl</a:t>
            </a:r>
            <a:r>
              <a:rPr lang="nl-BE" sz="1200" kern="1200" dirty="0">
                <a:solidFill>
                  <a:schemeClr val="tx1"/>
                </a:solidFill>
                <a:effectLst/>
                <a:latin typeface="+mn-lt"/>
                <a:ea typeface="+mn-ea"/>
                <a:cs typeface="+mn-cs"/>
              </a:rPr>
              <a:t>-Tanks </a:t>
            </a:r>
            <a:r>
              <a:rPr lang="nl-BE" sz="1200" kern="1200" dirty="0" err="1">
                <a:solidFill>
                  <a:schemeClr val="tx1"/>
                </a:solidFill>
                <a:effectLst/>
                <a:latin typeface="+mn-lt"/>
                <a:ea typeface="+mn-ea"/>
                <a:cs typeface="+mn-cs"/>
              </a:rPr>
              <a:t>weltweit</a:t>
            </a:r>
            <a:r>
              <a:rPr lang="nl-BE" sz="1200" kern="1200" dirty="0">
                <a:solidFill>
                  <a:schemeClr val="tx1"/>
                </a:solidFill>
                <a:effectLst/>
                <a:latin typeface="+mn-lt"/>
                <a:ea typeface="+mn-ea"/>
                <a:cs typeface="+mn-cs"/>
              </a:rPr>
              <a:t>,</a:t>
            </a:r>
          </a:p>
          <a:p>
            <a:pPr lvl="0"/>
            <a:r>
              <a:rPr lang="nl-BE" sz="1200" kern="1200" dirty="0">
                <a:solidFill>
                  <a:schemeClr val="tx1"/>
                </a:solidFill>
                <a:effectLst/>
                <a:latin typeface="+mn-lt"/>
                <a:ea typeface="+mn-ea"/>
                <a:cs typeface="+mn-cs"/>
              </a:rPr>
              <a:t>5 </a:t>
            </a:r>
            <a:r>
              <a:rPr lang="nl-BE" sz="1200" kern="1200" dirty="0" err="1">
                <a:solidFill>
                  <a:schemeClr val="tx1"/>
                </a:solidFill>
                <a:effectLst/>
                <a:latin typeface="+mn-lt"/>
                <a:ea typeface="+mn-ea"/>
                <a:cs typeface="+mn-cs"/>
              </a:rPr>
              <a:t>deepsea</a:t>
            </a:r>
            <a:r>
              <a:rPr lang="nl-BE" sz="1200" kern="1200" dirty="0">
                <a:solidFill>
                  <a:schemeClr val="tx1"/>
                </a:solidFill>
                <a:effectLst/>
                <a:latin typeface="+mn-lt"/>
                <a:ea typeface="+mn-ea"/>
                <a:cs typeface="+mn-cs"/>
              </a:rPr>
              <a:t>-Containerterminals,</a:t>
            </a:r>
          </a:p>
          <a:p>
            <a:pPr lvl="0"/>
            <a:r>
              <a:rPr lang="nl-BE" sz="1200" kern="1200" dirty="0">
                <a:solidFill>
                  <a:schemeClr val="tx1"/>
                </a:solidFill>
                <a:effectLst/>
                <a:latin typeface="+mn-lt"/>
                <a:ea typeface="+mn-ea"/>
                <a:cs typeface="+mn-cs"/>
              </a:rPr>
              <a:t>12 </a:t>
            </a:r>
            <a:r>
              <a:rPr lang="nl-BE" sz="1200" kern="1200" dirty="0" err="1">
                <a:solidFill>
                  <a:schemeClr val="tx1"/>
                </a:solidFill>
                <a:effectLst/>
                <a:latin typeface="+mn-lt"/>
                <a:ea typeface="+mn-ea"/>
                <a:cs typeface="+mn-cs"/>
              </a:rPr>
              <a:t>spezialisierte</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drybulk</a:t>
            </a:r>
            <a:r>
              <a:rPr lang="nl-BE" sz="1200" kern="1200" dirty="0">
                <a:solidFill>
                  <a:schemeClr val="tx1"/>
                </a:solidFill>
                <a:effectLst/>
                <a:latin typeface="+mn-lt"/>
                <a:ea typeface="+mn-ea"/>
                <a:cs typeface="+mn-cs"/>
              </a:rPr>
              <a:t>-Terminals,</a:t>
            </a:r>
          </a:p>
          <a:p>
            <a:pPr lvl="0"/>
            <a:r>
              <a:rPr lang="nl-BE" sz="1200" kern="1200" dirty="0">
                <a:solidFill>
                  <a:schemeClr val="tx1"/>
                </a:solidFill>
                <a:effectLst/>
                <a:latin typeface="+mn-lt"/>
                <a:ea typeface="+mn-ea"/>
                <a:cs typeface="+mn-cs"/>
              </a:rPr>
              <a:t>15 Breakbulk-Terminals </a:t>
            </a:r>
            <a:r>
              <a:rPr lang="nl-BE" sz="1200" kern="1200" dirty="0" err="1">
                <a:solidFill>
                  <a:schemeClr val="tx1"/>
                </a:solidFill>
                <a:effectLst/>
                <a:latin typeface="+mn-lt"/>
                <a:ea typeface="+mn-ea"/>
                <a:cs typeface="+mn-cs"/>
              </a:rPr>
              <a:t>mit</a:t>
            </a:r>
            <a:r>
              <a:rPr lang="nl-BE" sz="1200" kern="1200" dirty="0">
                <a:solidFill>
                  <a:schemeClr val="tx1"/>
                </a:solidFill>
                <a:effectLst/>
                <a:latin typeface="+mn-lt"/>
                <a:ea typeface="+mn-ea"/>
                <a:cs typeface="+mn-cs"/>
              </a:rPr>
              <a:t> State-of-</a:t>
            </a:r>
            <a:r>
              <a:rPr lang="nl-BE" sz="1200" kern="1200" dirty="0" err="1">
                <a:solidFill>
                  <a:schemeClr val="tx1"/>
                </a:solidFill>
                <a:effectLst/>
                <a:latin typeface="+mn-lt"/>
                <a:ea typeface="+mn-ea"/>
                <a:cs typeface="+mn-cs"/>
              </a:rPr>
              <a:t>the</a:t>
            </a:r>
            <a:r>
              <a:rPr lang="nl-BE" sz="1200" kern="1200" dirty="0">
                <a:solidFill>
                  <a:schemeClr val="tx1"/>
                </a:solidFill>
                <a:effectLst/>
                <a:latin typeface="+mn-lt"/>
                <a:ea typeface="+mn-ea"/>
                <a:cs typeface="+mn-cs"/>
              </a:rPr>
              <a:t>-Art Handling &amp; </a:t>
            </a:r>
            <a:r>
              <a:rPr lang="nl-BE" sz="1200" kern="1200" dirty="0" err="1">
                <a:solidFill>
                  <a:schemeClr val="tx1"/>
                </a:solidFill>
                <a:effectLst/>
                <a:latin typeface="+mn-lt"/>
                <a:ea typeface="+mn-ea"/>
                <a:cs typeface="+mn-cs"/>
              </a:rPr>
              <a:t>Hebezeugen</a:t>
            </a:r>
            <a:r>
              <a:rPr lang="nl-BE" sz="1200" kern="1200" dirty="0">
                <a:solidFill>
                  <a:schemeClr val="tx1"/>
                </a:solidFill>
                <a:effectLst/>
                <a:latin typeface="+mn-lt"/>
                <a:ea typeface="+mn-ea"/>
                <a:cs typeface="+mn-cs"/>
              </a:rPr>
              <a:t>,</a:t>
            </a:r>
          </a:p>
          <a:p>
            <a:r>
              <a:rPr lang="nl-BE" sz="1200" kern="1200" dirty="0" err="1">
                <a:solidFill>
                  <a:schemeClr val="tx1"/>
                </a:solidFill>
                <a:effectLst/>
                <a:latin typeface="+mn-lt"/>
                <a:ea typeface="+mn-ea"/>
                <a:cs typeface="+mn-cs"/>
              </a:rPr>
              <a:t>darunter</a:t>
            </a:r>
            <a:r>
              <a:rPr lang="nl-BE" sz="1200" kern="1200" dirty="0">
                <a:solidFill>
                  <a:schemeClr val="tx1"/>
                </a:solidFill>
                <a:effectLst/>
                <a:latin typeface="+mn-lt"/>
                <a:ea typeface="+mn-ea"/>
                <a:cs typeface="+mn-cs"/>
              </a:rPr>
              <a:t> das </a:t>
            </a:r>
            <a:r>
              <a:rPr lang="nl-BE" sz="1200" kern="1200" dirty="0" err="1">
                <a:solidFill>
                  <a:schemeClr val="tx1"/>
                </a:solidFill>
                <a:effectLst/>
                <a:latin typeface="+mn-lt"/>
                <a:ea typeface="+mn-ea"/>
                <a:cs typeface="+mn-cs"/>
              </a:rPr>
              <a:t>Allweather</a:t>
            </a:r>
            <a:r>
              <a:rPr lang="nl-BE" sz="1200" kern="1200" dirty="0">
                <a:solidFill>
                  <a:schemeClr val="tx1"/>
                </a:solidFill>
                <a:effectLst/>
                <a:latin typeface="+mn-lt"/>
                <a:ea typeface="+mn-ea"/>
                <a:cs typeface="+mn-cs"/>
              </a:rPr>
              <a:t>-Terminal </a:t>
            </a:r>
            <a:r>
              <a:rPr lang="nl-BE" sz="1200" kern="1200" dirty="0" err="1">
                <a:solidFill>
                  <a:schemeClr val="tx1"/>
                </a:solidFill>
                <a:effectLst/>
                <a:latin typeface="+mn-lt"/>
                <a:ea typeface="+mn-ea"/>
                <a:cs typeface="+mn-cs"/>
              </a:rPr>
              <a:t>von</a:t>
            </a:r>
            <a:r>
              <a:rPr lang="nl-BE" sz="1200" kern="1200" dirty="0">
                <a:solidFill>
                  <a:schemeClr val="tx1"/>
                </a:solidFill>
                <a:effectLst/>
                <a:latin typeface="+mn-lt"/>
                <a:ea typeface="+mn-ea"/>
                <a:cs typeface="+mn-cs"/>
              </a:rPr>
              <a:t> Wijngaard Natie, in </a:t>
            </a:r>
            <a:r>
              <a:rPr lang="nl-BE" sz="1200" kern="1200" dirty="0" err="1">
                <a:solidFill>
                  <a:schemeClr val="tx1"/>
                </a:solidFill>
                <a:effectLst/>
                <a:latin typeface="+mn-lt"/>
                <a:ea typeface="+mn-ea"/>
                <a:cs typeface="+mn-cs"/>
              </a:rPr>
              <a:t>dem</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selbst</a:t>
            </a:r>
            <a:r>
              <a:rPr lang="nl-BE" sz="1200" kern="1200" dirty="0">
                <a:solidFill>
                  <a:schemeClr val="tx1"/>
                </a:solidFill>
                <a:effectLst/>
                <a:latin typeface="+mn-lt"/>
                <a:ea typeface="+mn-ea"/>
                <a:cs typeface="+mn-cs"/>
              </a:rPr>
              <a:t> bei </a:t>
            </a:r>
            <a:r>
              <a:rPr lang="nl-BE" sz="1200" kern="1200" dirty="0" err="1">
                <a:solidFill>
                  <a:schemeClr val="tx1"/>
                </a:solidFill>
                <a:effectLst/>
                <a:latin typeface="+mn-lt"/>
                <a:ea typeface="+mn-ea"/>
                <a:cs typeface="+mn-cs"/>
              </a:rPr>
              <a:t>Starkregen</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Stahlladungen</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ohne</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Unterbrechung</a:t>
            </a:r>
            <a:r>
              <a:rPr lang="nl-BE" sz="1200" kern="1200" dirty="0">
                <a:solidFill>
                  <a:schemeClr val="tx1"/>
                </a:solidFill>
                <a:effectLst/>
                <a:latin typeface="+mn-lt"/>
                <a:ea typeface="+mn-ea"/>
                <a:cs typeface="+mn-cs"/>
              </a:rPr>
              <a:t> geladen </a:t>
            </a:r>
            <a:r>
              <a:rPr lang="nl-BE" sz="1200" kern="1200" dirty="0" err="1">
                <a:solidFill>
                  <a:schemeClr val="tx1"/>
                </a:solidFill>
                <a:effectLst/>
                <a:latin typeface="+mn-lt"/>
                <a:ea typeface="+mn-ea"/>
                <a:cs typeface="+mn-cs"/>
              </a:rPr>
              <a:t>und</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gelöscht</a:t>
            </a:r>
            <a:r>
              <a:rPr lang="nl-BE" sz="1200" kern="1200" dirty="0">
                <a:solidFill>
                  <a:schemeClr val="tx1"/>
                </a:solidFill>
                <a:effectLst/>
                <a:latin typeface="+mn-lt"/>
                <a:ea typeface="+mn-ea"/>
                <a:cs typeface="+mn-cs"/>
              </a:rPr>
              <a:t> werden </a:t>
            </a:r>
            <a:r>
              <a:rPr lang="nl-BE" sz="1200" kern="1200" dirty="0" err="1">
                <a:solidFill>
                  <a:schemeClr val="tx1"/>
                </a:solidFill>
                <a:effectLst/>
                <a:latin typeface="+mn-lt"/>
                <a:ea typeface="+mn-ea"/>
                <a:cs typeface="+mn-cs"/>
              </a:rPr>
              <a:t>können</a:t>
            </a:r>
            <a:r>
              <a:rPr lang="nl-BE" sz="1200" kern="1200" dirty="0">
                <a:solidFill>
                  <a:schemeClr val="tx1"/>
                </a:solidFill>
                <a:effectLst/>
                <a:latin typeface="+mn-lt"/>
                <a:ea typeface="+mn-ea"/>
                <a:cs typeface="+mn-cs"/>
              </a:rPr>
              <a:t>.</a:t>
            </a:r>
          </a:p>
          <a:p>
            <a:r>
              <a:rPr lang="de-DE" sz="1200" kern="1200" dirty="0">
                <a:solidFill>
                  <a:schemeClr val="tx1"/>
                </a:solidFill>
                <a:effectLst/>
                <a:latin typeface="+mn-lt"/>
                <a:ea typeface="+mn-ea"/>
                <a:cs typeface="+mn-cs"/>
              </a:rPr>
              <a:t> </a:t>
            </a:r>
            <a:endParaRPr lang="nl-BE" sz="1200" kern="1200" dirty="0">
              <a:solidFill>
                <a:schemeClr val="tx1"/>
              </a:solidFill>
              <a:effectLst/>
              <a:latin typeface="+mn-lt"/>
              <a:ea typeface="+mn-ea"/>
              <a:cs typeface="+mn-cs"/>
            </a:endParaRPr>
          </a:p>
          <a:p>
            <a:r>
              <a:rPr lang="nl-BE" sz="1200" b="1" u="sng" kern="1200" dirty="0">
                <a:solidFill>
                  <a:schemeClr val="tx1"/>
                </a:solidFill>
                <a:effectLst/>
                <a:latin typeface="+mn-lt"/>
                <a:ea typeface="+mn-ea"/>
                <a:cs typeface="+mn-cs"/>
              </a:rPr>
              <a:t>DD</a:t>
            </a:r>
            <a:endParaRPr lang="nl-BE" sz="1200" kern="1200" dirty="0">
              <a:solidFill>
                <a:schemeClr val="tx1"/>
              </a:solidFill>
              <a:effectLst/>
              <a:latin typeface="+mn-lt"/>
              <a:ea typeface="+mn-ea"/>
              <a:cs typeface="+mn-cs"/>
            </a:endParaRPr>
          </a:p>
          <a:p>
            <a:r>
              <a:rPr lang="nl-BE" sz="1200" kern="1200" dirty="0" err="1">
                <a:solidFill>
                  <a:schemeClr val="tx1"/>
                </a:solidFill>
                <a:effectLst/>
                <a:latin typeface="+mn-lt"/>
                <a:ea typeface="+mn-ea"/>
                <a:cs typeface="+mn-cs"/>
              </a:rPr>
              <a:t>Damit</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Sie</a:t>
            </a:r>
            <a:r>
              <a:rPr lang="nl-BE" sz="1200" kern="1200" dirty="0">
                <a:solidFill>
                  <a:schemeClr val="tx1"/>
                </a:solidFill>
                <a:effectLst/>
                <a:latin typeface="+mn-lt"/>
                <a:ea typeface="+mn-ea"/>
                <a:cs typeface="+mn-cs"/>
              </a:rPr>
              <a:t> bei </a:t>
            </a:r>
            <a:r>
              <a:rPr lang="nl-BE" sz="1200" kern="1200" dirty="0" err="1">
                <a:solidFill>
                  <a:schemeClr val="tx1"/>
                </a:solidFill>
                <a:effectLst/>
                <a:latin typeface="+mn-lt"/>
                <a:ea typeface="+mn-ea"/>
                <a:cs typeface="+mn-cs"/>
              </a:rPr>
              <a:t>dem</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reichen</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Angebot</a:t>
            </a:r>
            <a:r>
              <a:rPr lang="nl-BE" sz="1200" kern="1200" dirty="0">
                <a:solidFill>
                  <a:schemeClr val="tx1"/>
                </a:solidFill>
                <a:effectLst/>
                <a:latin typeface="+mn-lt"/>
                <a:ea typeface="+mn-ea"/>
                <a:cs typeface="+mn-cs"/>
              </a:rPr>
              <a:t> der </a:t>
            </a:r>
            <a:r>
              <a:rPr lang="nl-BE" sz="1200" kern="1200" dirty="0" err="1">
                <a:solidFill>
                  <a:schemeClr val="tx1"/>
                </a:solidFill>
                <a:effectLst/>
                <a:latin typeface="+mn-lt"/>
                <a:ea typeface="+mn-ea"/>
                <a:cs typeface="+mn-cs"/>
              </a:rPr>
              <a:t>Dienstleister</a:t>
            </a:r>
            <a:r>
              <a:rPr lang="nl-BE" sz="1200" kern="1200" dirty="0">
                <a:solidFill>
                  <a:schemeClr val="tx1"/>
                </a:solidFill>
                <a:effectLst/>
                <a:latin typeface="+mn-lt"/>
                <a:ea typeface="+mn-ea"/>
                <a:cs typeface="+mn-cs"/>
              </a:rPr>
              <a:t> den </a:t>
            </a:r>
            <a:r>
              <a:rPr lang="nl-BE" sz="1200" kern="1200" dirty="0" err="1">
                <a:solidFill>
                  <a:schemeClr val="tx1"/>
                </a:solidFill>
                <a:effectLst/>
                <a:latin typeface="+mn-lt"/>
                <a:ea typeface="+mn-ea"/>
                <a:cs typeface="+mn-cs"/>
              </a:rPr>
              <a:t>Überblick</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behalten</a:t>
            </a:r>
            <a:r>
              <a:rPr lang="nl-BE" sz="1200" kern="1200" dirty="0">
                <a:solidFill>
                  <a:schemeClr val="tx1"/>
                </a:solidFill>
                <a:effectLst/>
                <a:latin typeface="+mn-lt"/>
                <a:ea typeface="+mn-ea"/>
                <a:cs typeface="+mn-cs"/>
              </a:rPr>
              <a:t>, hat die Antwerp Port </a:t>
            </a:r>
            <a:r>
              <a:rPr lang="nl-BE" sz="1200" kern="1200" dirty="0" err="1">
                <a:solidFill>
                  <a:schemeClr val="tx1"/>
                </a:solidFill>
                <a:effectLst/>
                <a:latin typeface="+mn-lt"/>
                <a:ea typeface="+mn-ea"/>
                <a:cs typeface="+mn-cs"/>
              </a:rPr>
              <a:t>Authority</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auf</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ihrer</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Webseite</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ein</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digitales</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Unternehmensverzeichnis</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gestartet</a:t>
            </a:r>
            <a:r>
              <a:rPr lang="nl-BE" sz="1200" kern="1200" dirty="0">
                <a:solidFill>
                  <a:schemeClr val="tx1"/>
                </a:solidFill>
                <a:effectLst/>
                <a:latin typeface="+mn-lt"/>
                <a:ea typeface="+mn-ea"/>
                <a:cs typeface="+mn-cs"/>
              </a:rPr>
              <a:t>, das </a:t>
            </a:r>
            <a:r>
              <a:rPr lang="nl-BE" sz="1200" kern="1200" dirty="0" err="1">
                <a:solidFill>
                  <a:schemeClr val="tx1"/>
                </a:solidFill>
                <a:effectLst/>
                <a:latin typeface="+mn-lt"/>
                <a:ea typeface="+mn-ea"/>
                <a:cs typeface="+mn-cs"/>
              </a:rPr>
              <a:t>Ihnen</a:t>
            </a:r>
            <a:r>
              <a:rPr lang="nl-BE" sz="1200" kern="1200" dirty="0">
                <a:solidFill>
                  <a:schemeClr val="tx1"/>
                </a:solidFill>
                <a:effectLst/>
                <a:latin typeface="+mn-lt"/>
                <a:ea typeface="+mn-ea"/>
                <a:cs typeface="+mn-cs"/>
              </a:rPr>
              <a:t> die </a:t>
            </a:r>
            <a:r>
              <a:rPr lang="nl-BE" sz="1200" kern="1200" dirty="0" err="1">
                <a:solidFill>
                  <a:schemeClr val="tx1"/>
                </a:solidFill>
                <a:effectLst/>
                <a:latin typeface="+mn-lt"/>
                <a:ea typeface="+mn-ea"/>
                <a:cs typeface="+mn-cs"/>
              </a:rPr>
              <a:t>Suche</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nach</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Logistikdienstleistern</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im</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Antwerpener</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Hafen</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kollossal</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erleichtert</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Im</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Fokus</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stehen</a:t>
            </a:r>
            <a:r>
              <a:rPr lang="nl-BE" sz="1200" kern="1200" dirty="0">
                <a:solidFill>
                  <a:schemeClr val="tx1"/>
                </a:solidFill>
                <a:effectLst/>
                <a:latin typeface="+mn-lt"/>
                <a:ea typeface="+mn-ea"/>
                <a:cs typeface="+mn-cs"/>
              </a:rPr>
              <a:t> Terminals, </a:t>
            </a:r>
            <a:r>
              <a:rPr lang="nl-BE" sz="1200" kern="1200" dirty="0" err="1">
                <a:solidFill>
                  <a:schemeClr val="tx1"/>
                </a:solidFill>
                <a:effectLst/>
                <a:latin typeface="+mn-lt"/>
                <a:ea typeface="+mn-ea"/>
                <a:cs typeface="+mn-cs"/>
              </a:rPr>
              <a:t>Lagerhallen</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und</a:t>
            </a:r>
            <a:r>
              <a:rPr lang="nl-BE" sz="1200" kern="1200" dirty="0">
                <a:solidFill>
                  <a:schemeClr val="tx1"/>
                </a:solidFill>
                <a:effectLst/>
                <a:latin typeface="+mn-lt"/>
                <a:ea typeface="+mn-ea"/>
                <a:cs typeface="+mn-cs"/>
              </a:rPr>
              <a:t> Leercontainer-Depots. </a:t>
            </a:r>
          </a:p>
          <a:p>
            <a:r>
              <a:rPr lang="nl-BE" sz="1200" kern="1200" dirty="0">
                <a:solidFill>
                  <a:schemeClr val="tx1"/>
                </a:solidFill>
                <a:effectLst/>
                <a:latin typeface="+mn-lt"/>
                <a:ea typeface="+mn-ea"/>
                <a:cs typeface="+mn-cs"/>
              </a:rPr>
              <a:t> </a:t>
            </a:r>
          </a:p>
          <a:p>
            <a:r>
              <a:rPr lang="nl-BE" sz="1200" kern="1200" dirty="0">
                <a:solidFill>
                  <a:schemeClr val="tx1"/>
                </a:solidFill>
                <a:effectLst/>
                <a:latin typeface="+mn-lt"/>
                <a:ea typeface="+mn-ea"/>
                <a:cs typeface="+mn-cs"/>
              </a:rPr>
              <a:t> </a:t>
            </a:r>
          </a:p>
          <a:p>
            <a:endParaRPr lang="nl-BE" b="1" baseline="0" dirty="0"/>
          </a:p>
        </p:txBody>
      </p:sp>
      <p:sp>
        <p:nvSpPr>
          <p:cNvPr id="4" name="Slide Number Placeholder 3"/>
          <p:cNvSpPr>
            <a:spLocks noGrp="1"/>
          </p:cNvSpPr>
          <p:nvPr>
            <p:ph type="sldNum" sz="quarter" idx="10"/>
          </p:nvPr>
        </p:nvSpPr>
        <p:spPr/>
        <p:txBody>
          <a:bodyPr/>
          <a:lstStyle/>
          <a:p>
            <a:fld id="{0F36747E-68E6-406F-AA80-C0B8A059E954}" type="slidenum">
              <a:rPr lang="nl-BE" smtClean="0"/>
              <a:t>7</a:t>
            </a:fld>
            <a:endParaRPr lang="nl-BE"/>
          </a:p>
        </p:txBody>
      </p:sp>
    </p:spTree>
    <p:extLst>
      <p:ext uri="{BB962C8B-B14F-4D97-AF65-F5344CB8AC3E}">
        <p14:creationId xmlns:p14="http://schemas.microsoft.com/office/powerpoint/2010/main" val="36788294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sz="1200" b="0" kern="1200" dirty="0">
                <a:solidFill>
                  <a:schemeClr val="tx1"/>
                </a:solidFill>
                <a:effectLst/>
                <a:latin typeface="+mn-lt"/>
                <a:ea typeface="+mn-ea"/>
                <a:cs typeface="+mn-cs"/>
              </a:rPr>
              <a:t>- </a:t>
            </a:r>
            <a:r>
              <a:rPr lang="nl-BE" sz="1200" b="0" kern="1200" dirty="0" err="1">
                <a:solidFill>
                  <a:schemeClr val="tx1"/>
                </a:solidFill>
                <a:effectLst/>
                <a:latin typeface="+mn-lt"/>
                <a:ea typeface="+mn-ea"/>
                <a:cs typeface="+mn-cs"/>
              </a:rPr>
              <a:t>PoA</a:t>
            </a:r>
            <a:r>
              <a:rPr lang="nl-BE" sz="1200" b="0" kern="1200" dirty="0">
                <a:solidFill>
                  <a:schemeClr val="tx1"/>
                </a:solidFill>
                <a:effectLst/>
                <a:latin typeface="+mn-lt"/>
                <a:ea typeface="+mn-ea"/>
                <a:cs typeface="+mn-cs"/>
              </a:rPr>
              <a:t> </a:t>
            </a:r>
            <a:r>
              <a:rPr lang="nl-BE" sz="1200" b="0" kern="1200" dirty="0" err="1">
                <a:solidFill>
                  <a:schemeClr val="tx1"/>
                </a:solidFill>
                <a:effectLst/>
                <a:latin typeface="+mn-lt"/>
                <a:ea typeface="+mn-ea"/>
                <a:cs typeface="+mn-cs"/>
              </a:rPr>
              <a:t>clearly</a:t>
            </a:r>
            <a:r>
              <a:rPr lang="nl-BE" sz="1200" b="0" kern="1200" dirty="0">
                <a:solidFill>
                  <a:schemeClr val="tx1"/>
                </a:solidFill>
                <a:effectLst/>
                <a:latin typeface="+mn-lt"/>
                <a:ea typeface="+mn-ea"/>
                <a:cs typeface="+mn-cs"/>
              </a:rPr>
              <a:t> </a:t>
            </a:r>
            <a:r>
              <a:rPr lang="nl-BE" sz="1200" b="0" kern="1200" dirty="0" err="1">
                <a:solidFill>
                  <a:schemeClr val="tx1"/>
                </a:solidFill>
                <a:effectLst/>
                <a:latin typeface="+mn-lt"/>
                <a:ea typeface="+mn-ea"/>
                <a:cs typeface="+mn-cs"/>
              </a:rPr>
              <a:t>can</a:t>
            </a:r>
            <a:r>
              <a:rPr lang="nl-BE" sz="1200" b="0" kern="1200" dirty="0">
                <a:solidFill>
                  <a:schemeClr val="tx1"/>
                </a:solidFill>
                <a:effectLst/>
                <a:latin typeface="+mn-lt"/>
                <a:ea typeface="+mn-ea"/>
                <a:cs typeface="+mn-cs"/>
              </a:rPr>
              <a:t> follow </a:t>
            </a:r>
            <a:r>
              <a:rPr lang="nl-BE" sz="1200" b="0" kern="1200" dirty="0" err="1">
                <a:solidFill>
                  <a:schemeClr val="tx1"/>
                </a:solidFill>
                <a:effectLst/>
                <a:latin typeface="+mn-lt"/>
                <a:ea typeface="+mn-ea"/>
                <a:cs typeface="+mn-cs"/>
              </a:rPr>
              <a:t>the</a:t>
            </a:r>
            <a:r>
              <a:rPr lang="nl-BE" sz="1200" b="0" kern="1200" dirty="0">
                <a:solidFill>
                  <a:schemeClr val="tx1"/>
                </a:solidFill>
                <a:effectLst/>
                <a:latin typeface="+mn-lt"/>
                <a:ea typeface="+mn-ea"/>
                <a:cs typeface="+mn-cs"/>
              </a:rPr>
              <a:t> </a:t>
            </a:r>
            <a:r>
              <a:rPr lang="nl-BE" sz="1200" b="0" kern="1200" dirty="0" err="1">
                <a:solidFill>
                  <a:schemeClr val="tx1"/>
                </a:solidFill>
                <a:effectLst/>
                <a:latin typeface="+mn-lt"/>
                <a:ea typeface="+mn-ea"/>
                <a:cs typeface="+mn-cs"/>
              </a:rPr>
              <a:t>dynamic</a:t>
            </a:r>
            <a:r>
              <a:rPr lang="nl-BE" sz="1200" b="0" kern="1200" dirty="0">
                <a:solidFill>
                  <a:schemeClr val="tx1"/>
                </a:solidFill>
                <a:effectLst/>
                <a:latin typeface="+mn-lt"/>
                <a:ea typeface="+mn-ea"/>
                <a:cs typeface="+mn-cs"/>
              </a:rPr>
              <a:t> development of </a:t>
            </a:r>
            <a:r>
              <a:rPr lang="nl-BE" sz="1200" b="0" kern="1200" dirty="0" err="1">
                <a:solidFill>
                  <a:schemeClr val="tx1"/>
                </a:solidFill>
                <a:effectLst/>
                <a:latin typeface="+mn-lt"/>
                <a:ea typeface="+mn-ea"/>
                <a:cs typeface="+mn-cs"/>
              </a:rPr>
              <a:t>the</a:t>
            </a:r>
            <a:r>
              <a:rPr lang="nl-BE" sz="1200" b="0" kern="1200" dirty="0">
                <a:solidFill>
                  <a:schemeClr val="tx1"/>
                </a:solidFill>
                <a:effectLst/>
                <a:latin typeface="+mn-lt"/>
                <a:ea typeface="+mn-ea"/>
                <a:cs typeface="+mn-cs"/>
              </a:rPr>
              <a:t> </a:t>
            </a:r>
            <a:r>
              <a:rPr lang="nl-BE" sz="1200" b="0" kern="1200" dirty="0" err="1">
                <a:solidFill>
                  <a:schemeClr val="tx1"/>
                </a:solidFill>
                <a:effectLst/>
                <a:latin typeface="+mn-lt"/>
                <a:ea typeface="+mn-ea"/>
                <a:cs typeface="+mn-cs"/>
              </a:rPr>
              <a:t>growing</a:t>
            </a:r>
            <a:r>
              <a:rPr lang="nl-BE" sz="1200" b="0" kern="1200" dirty="0">
                <a:solidFill>
                  <a:schemeClr val="tx1"/>
                </a:solidFill>
                <a:effectLst/>
                <a:latin typeface="+mn-lt"/>
                <a:ea typeface="+mn-ea"/>
                <a:cs typeface="+mn-cs"/>
              </a:rPr>
              <a:t> </a:t>
            </a:r>
            <a:r>
              <a:rPr lang="nl-BE" sz="1200" b="0" kern="1200" dirty="0" err="1">
                <a:solidFill>
                  <a:schemeClr val="tx1"/>
                </a:solidFill>
                <a:effectLst/>
                <a:latin typeface="+mn-lt"/>
                <a:ea typeface="+mn-ea"/>
                <a:cs typeface="+mn-cs"/>
              </a:rPr>
              <a:t>Vessel</a:t>
            </a:r>
            <a:r>
              <a:rPr lang="nl-BE" sz="1200" b="0" kern="1200" dirty="0">
                <a:solidFill>
                  <a:schemeClr val="tx1"/>
                </a:solidFill>
                <a:effectLst/>
                <a:latin typeface="+mn-lt"/>
                <a:ea typeface="+mn-ea"/>
                <a:cs typeface="+mn-cs"/>
              </a:rPr>
              <a:t> </a:t>
            </a:r>
            <a:r>
              <a:rPr lang="nl-BE" sz="1200" b="0" kern="1200" dirty="0" err="1">
                <a:solidFill>
                  <a:schemeClr val="tx1"/>
                </a:solidFill>
                <a:effectLst/>
                <a:latin typeface="+mn-lt"/>
                <a:ea typeface="+mn-ea"/>
                <a:cs typeface="+mn-cs"/>
              </a:rPr>
              <a:t>Sizes</a:t>
            </a:r>
            <a:endParaRPr lang="nl-BE" sz="1200" b="0" kern="1200" dirty="0">
              <a:solidFill>
                <a:schemeClr val="tx1"/>
              </a:solidFill>
              <a:effectLst/>
              <a:latin typeface="+mn-lt"/>
              <a:ea typeface="+mn-ea"/>
              <a:cs typeface="+mn-cs"/>
            </a:endParaRPr>
          </a:p>
          <a:p>
            <a:r>
              <a:rPr lang="nl-BE" sz="1200" b="0" kern="1200" dirty="0">
                <a:solidFill>
                  <a:schemeClr val="tx1"/>
                </a:solidFill>
                <a:effectLst/>
                <a:latin typeface="+mn-lt"/>
                <a:ea typeface="+mn-ea"/>
                <a:cs typeface="+mn-cs"/>
              </a:rPr>
              <a:t>- </a:t>
            </a:r>
            <a:r>
              <a:rPr lang="nl-BE" sz="1200" b="0" kern="1200" dirty="0" err="1">
                <a:solidFill>
                  <a:schemeClr val="tx1"/>
                </a:solidFill>
                <a:effectLst/>
                <a:latin typeface="+mn-lt"/>
                <a:ea typeface="+mn-ea"/>
                <a:cs typeface="+mn-cs"/>
              </a:rPr>
              <a:t>PoA</a:t>
            </a:r>
            <a:r>
              <a:rPr lang="nl-BE" sz="1200" b="0" kern="1200" dirty="0">
                <a:solidFill>
                  <a:schemeClr val="tx1"/>
                </a:solidFill>
                <a:effectLst/>
                <a:latin typeface="+mn-lt"/>
                <a:ea typeface="+mn-ea"/>
                <a:cs typeface="+mn-cs"/>
              </a:rPr>
              <a:t> </a:t>
            </a:r>
            <a:r>
              <a:rPr lang="nl-BE" sz="1200" b="0" kern="1200" dirty="0" err="1">
                <a:solidFill>
                  <a:schemeClr val="tx1"/>
                </a:solidFill>
                <a:effectLst/>
                <a:latin typeface="+mn-lt"/>
                <a:ea typeface="+mn-ea"/>
                <a:cs typeface="+mn-cs"/>
              </a:rPr>
              <a:t>can</a:t>
            </a:r>
            <a:r>
              <a:rPr lang="nl-BE" sz="1200" b="0" kern="1200" dirty="0">
                <a:solidFill>
                  <a:schemeClr val="tx1"/>
                </a:solidFill>
                <a:effectLst/>
                <a:latin typeface="+mn-lt"/>
                <a:ea typeface="+mn-ea"/>
                <a:cs typeface="+mn-cs"/>
              </a:rPr>
              <a:t> handle </a:t>
            </a:r>
            <a:r>
              <a:rPr lang="nl-BE" sz="1200" b="0" kern="1200" dirty="0" err="1">
                <a:solidFill>
                  <a:schemeClr val="tx1"/>
                </a:solidFill>
                <a:effectLst/>
                <a:latin typeface="+mn-lt"/>
                <a:ea typeface="+mn-ea"/>
                <a:cs typeface="+mn-cs"/>
              </a:rPr>
              <a:t>the</a:t>
            </a:r>
            <a:r>
              <a:rPr lang="nl-BE" sz="1200" b="0" kern="1200" dirty="0">
                <a:solidFill>
                  <a:schemeClr val="tx1"/>
                </a:solidFill>
                <a:effectLst/>
                <a:latin typeface="+mn-lt"/>
                <a:ea typeface="+mn-ea"/>
                <a:cs typeface="+mn-cs"/>
              </a:rPr>
              <a:t> </a:t>
            </a:r>
            <a:r>
              <a:rPr lang="nl-BE" sz="1200" b="0" kern="1200" dirty="0" err="1">
                <a:solidFill>
                  <a:schemeClr val="tx1"/>
                </a:solidFill>
                <a:effectLst/>
                <a:latin typeface="+mn-lt"/>
                <a:ea typeface="+mn-ea"/>
                <a:cs typeface="+mn-cs"/>
              </a:rPr>
              <a:t>biggest</a:t>
            </a:r>
            <a:r>
              <a:rPr lang="nl-BE" sz="1200" b="0" kern="1200" dirty="0">
                <a:solidFill>
                  <a:schemeClr val="tx1"/>
                </a:solidFill>
                <a:effectLst/>
                <a:latin typeface="+mn-lt"/>
                <a:ea typeface="+mn-ea"/>
                <a:cs typeface="+mn-cs"/>
              </a:rPr>
              <a:t> </a:t>
            </a:r>
            <a:r>
              <a:rPr lang="nl-BE" sz="1200" b="0" kern="1200" dirty="0" err="1">
                <a:solidFill>
                  <a:schemeClr val="tx1"/>
                </a:solidFill>
                <a:effectLst/>
                <a:latin typeface="+mn-lt"/>
                <a:ea typeface="+mn-ea"/>
                <a:cs typeface="+mn-cs"/>
              </a:rPr>
              <a:t>vessels</a:t>
            </a:r>
            <a:r>
              <a:rPr lang="nl-BE" sz="1200" b="0" kern="1200" dirty="0">
                <a:solidFill>
                  <a:schemeClr val="tx1"/>
                </a:solidFill>
                <a:effectLst/>
                <a:latin typeface="+mn-lt"/>
                <a:ea typeface="+mn-ea"/>
                <a:cs typeface="+mn-cs"/>
              </a:rPr>
              <a:t>, </a:t>
            </a:r>
            <a:r>
              <a:rPr lang="nl-BE" sz="1200" b="0" kern="1200" dirty="0" err="1">
                <a:solidFill>
                  <a:schemeClr val="tx1"/>
                </a:solidFill>
                <a:effectLst/>
                <a:latin typeface="+mn-lt"/>
                <a:ea typeface="+mn-ea"/>
                <a:cs typeface="+mn-cs"/>
              </a:rPr>
              <a:t>Vessels</a:t>
            </a:r>
            <a:r>
              <a:rPr lang="nl-BE" sz="1200" b="0" kern="1200" dirty="0">
                <a:solidFill>
                  <a:schemeClr val="tx1"/>
                </a:solidFill>
                <a:effectLst/>
                <a:latin typeface="+mn-lt"/>
                <a:ea typeface="+mn-ea"/>
                <a:cs typeface="+mn-cs"/>
              </a:rPr>
              <a:t> </a:t>
            </a:r>
            <a:r>
              <a:rPr lang="nl-BE" sz="1200" b="0" kern="1200" dirty="0" err="1">
                <a:solidFill>
                  <a:schemeClr val="tx1"/>
                </a:solidFill>
                <a:effectLst/>
                <a:latin typeface="+mn-lt"/>
                <a:ea typeface="+mn-ea"/>
                <a:cs typeface="+mn-cs"/>
              </a:rPr>
              <a:t>can</a:t>
            </a:r>
            <a:r>
              <a:rPr lang="nl-BE" sz="1200" b="0" kern="1200" dirty="0">
                <a:solidFill>
                  <a:schemeClr val="tx1"/>
                </a:solidFill>
                <a:effectLst/>
                <a:latin typeface="+mn-lt"/>
                <a:ea typeface="+mn-ea"/>
                <a:cs typeface="+mn-cs"/>
              </a:rPr>
              <a:t> </a:t>
            </a:r>
            <a:r>
              <a:rPr lang="nl-BE" sz="1200" b="0" kern="1200" dirty="0" err="1">
                <a:solidFill>
                  <a:schemeClr val="tx1"/>
                </a:solidFill>
                <a:effectLst/>
                <a:latin typeface="+mn-lt"/>
                <a:ea typeface="+mn-ea"/>
                <a:cs typeface="+mn-cs"/>
              </a:rPr>
              <a:t>arrive</a:t>
            </a:r>
            <a:r>
              <a:rPr lang="nl-BE" sz="1200" b="0" kern="1200" dirty="0">
                <a:solidFill>
                  <a:schemeClr val="tx1"/>
                </a:solidFill>
                <a:effectLst/>
                <a:latin typeface="+mn-lt"/>
                <a:ea typeface="+mn-ea"/>
                <a:cs typeface="+mn-cs"/>
              </a:rPr>
              <a:t> full </a:t>
            </a:r>
            <a:r>
              <a:rPr lang="nl-BE" sz="1200" b="0" kern="1200" dirty="0" err="1">
                <a:solidFill>
                  <a:schemeClr val="tx1"/>
                </a:solidFill>
                <a:effectLst/>
                <a:latin typeface="+mn-lt"/>
                <a:ea typeface="+mn-ea"/>
                <a:cs typeface="+mn-cs"/>
              </a:rPr>
              <a:t>and</a:t>
            </a:r>
            <a:r>
              <a:rPr lang="nl-BE" sz="1200" b="0" kern="1200" dirty="0">
                <a:solidFill>
                  <a:schemeClr val="tx1"/>
                </a:solidFill>
                <a:effectLst/>
                <a:latin typeface="+mn-lt"/>
                <a:ea typeface="+mn-ea"/>
                <a:cs typeface="+mn-cs"/>
              </a:rPr>
              <a:t> </a:t>
            </a:r>
            <a:r>
              <a:rPr lang="nl-BE" sz="1200" b="0" kern="1200" dirty="0" err="1">
                <a:solidFill>
                  <a:schemeClr val="tx1"/>
                </a:solidFill>
                <a:effectLst/>
                <a:latin typeface="+mn-lt"/>
                <a:ea typeface="+mn-ea"/>
                <a:cs typeface="+mn-cs"/>
              </a:rPr>
              <a:t>leave</a:t>
            </a:r>
            <a:r>
              <a:rPr lang="nl-BE" sz="1200" b="0" kern="1200" dirty="0">
                <a:solidFill>
                  <a:schemeClr val="tx1"/>
                </a:solidFill>
                <a:effectLst/>
                <a:latin typeface="+mn-lt"/>
                <a:ea typeface="+mn-ea"/>
                <a:cs typeface="+mn-cs"/>
              </a:rPr>
              <a:t> full. </a:t>
            </a:r>
          </a:p>
          <a:p>
            <a:r>
              <a:rPr lang="nl-BE" sz="1200" b="0" kern="1200" dirty="0">
                <a:solidFill>
                  <a:schemeClr val="tx1"/>
                </a:solidFill>
                <a:effectLst/>
                <a:latin typeface="+mn-lt"/>
                <a:ea typeface="+mn-ea"/>
                <a:cs typeface="+mn-cs"/>
              </a:rPr>
              <a:t>- Carriers </a:t>
            </a:r>
            <a:r>
              <a:rPr lang="nl-BE" sz="1200" b="0" kern="1200" dirty="0" err="1">
                <a:solidFill>
                  <a:schemeClr val="tx1"/>
                </a:solidFill>
                <a:effectLst/>
                <a:latin typeface="+mn-lt"/>
                <a:ea typeface="+mn-ea"/>
                <a:cs typeface="+mn-cs"/>
              </a:rPr>
              <a:t>can</a:t>
            </a:r>
            <a:r>
              <a:rPr lang="nl-BE" sz="1200" b="0" kern="1200" dirty="0">
                <a:solidFill>
                  <a:schemeClr val="tx1"/>
                </a:solidFill>
                <a:effectLst/>
                <a:latin typeface="+mn-lt"/>
                <a:ea typeface="+mn-ea"/>
                <a:cs typeface="+mn-cs"/>
              </a:rPr>
              <a:t> </a:t>
            </a:r>
            <a:r>
              <a:rPr lang="nl-BE" sz="1200" b="0" kern="1200" dirty="0" err="1">
                <a:solidFill>
                  <a:schemeClr val="tx1"/>
                </a:solidFill>
                <a:effectLst/>
                <a:latin typeface="+mn-lt"/>
                <a:ea typeface="+mn-ea"/>
                <a:cs typeface="+mn-cs"/>
              </a:rPr>
              <a:t>work</a:t>
            </a:r>
            <a:r>
              <a:rPr lang="nl-BE" sz="1200" b="0" kern="1200" dirty="0">
                <a:solidFill>
                  <a:schemeClr val="tx1"/>
                </a:solidFill>
                <a:effectLst/>
                <a:latin typeface="+mn-lt"/>
                <a:ea typeface="+mn-ea"/>
                <a:cs typeface="+mn-cs"/>
              </a:rPr>
              <a:t> </a:t>
            </a:r>
            <a:r>
              <a:rPr lang="nl-BE" sz="1200" b="0" kern="1200" dirty="0" err="1">
                <a:solidFill>
                  <a:schemeClr val="tx1"/>
                </a:solidFill>
                <a:effectLst/>
                <a:latin typeface="+mn-lt"/>
                <a:ea typeface="+mn-ea"/>
                <a:cs typeface="+mn-cs"/>
              </a:rPr>
              <a:t>with</a:t>
            </a:r>
            <a:r>
              <a:rPr lang="nl-BE" sz="1200" b="0" kern="1200" dirty="0">
                <a:solidFill>
                  <a:schemeClr val="tx1"/>
                </a:solidFill>
                <a:effectLst/>
                <a:latin typeface="+mn-lt"/>
                <a:ea typeface="+mn-ea"/>
                <a:cs typeface="+mn-cs"/>
              </a:rPr>
              <a:t> </a:t>
            </a:r>
            <a:r>
              <a:rPr lang="nl-BE" sz="1200" b="0" kern="1200" dirty="0" err="1">
                <a:solidFill>
                  <a:schemeClr val="tx1"/>
                </a:solidFill>
                <a:effectLst/>
                <a:latin typeface="+mn-lt"/>
                <a:ea typeface="+mn-ea"/>
                <a:cs typeface="+mn-cs"/>
              </a:rPr>
              <a:t>scale</a:t>
            </a:r>
            <a:r>
              <a:rPr lang="nl-BE" sz="1200" b="0" kern="1200" dirty="0">
                <a:solidFill>
                  <a:schemeClr val="tx1"/>
                </a:solidFill>
                <a:effectLst/>
                <a:latin typeface="+mn-lt"/>
                <a:ea typeface="+mn-ea"/>
                <a:cs typeface="+mn-cs"/>
              </a:rPr>
              <a:t> </a:t>
            </a:r>
            <a:r>
              <a:rPr lang="nl-BE" sz="1200" b="0" kern="1200" dirty="0" err="1">
                <a:solidFill>
                  <a:schemeClr val="tx1"/>
                </a:solidFill>
                <a:effectLst/>
                <a:latin typeface="+mn-lt"/>
                <a:ea typeface="+mn-ea"/>
                <a:cs typeface="+mn-cs"/>
              </a:rPr>
              <a:t>effects</a:t>
            </a:r>
            <a:r>
              <a:rPr lang="nl-BE" sz="1200" b="0" kern="1200" dirty="0">
                <a:solidFill>
                  <a:schemeClr val="tx1"/>
                </a:solidFill>
                <a:effectLst/>
                <a:latin typeface="+mn-lt"/>
                <a:ea typeface="+mn-ea"/>
                <a:cs typeface="+mn-cs"/>
              </a:rPr>
              <a:t> </a:t>
            </a:r>
            <a:r>
              <a:rPr lang="nl-BE" sz="1200" b="0" kern="1200" dirty="0" err="1">
                <a:solidFill>
                  <a:schemeClr val="tx1"/>
                </a:solidFill>
                <a:effectLst/>
                <a:latin typeface="+mn-lt"/>
                <a:ea typeface="+mn-ea"/>
                <a:cs typeface="+mn-cs"/>
              </a:rPr>
              <a:t>to</a:t>
            </a:r>
            <a:r>
              <a:rPr lang="nl-BE" sz="1200" b="0" kern="1200" dirty="0">
                <a:solidFill>
                  <a:schemeClr val="tx1"/>
                </a:solidFill>
                <a:effectLst/>
                <a:latin typeface="+mn-lt"/>
                <a:ea typeface="+mn-ea"/>
                <a:cs typeface="+mn-cs"/>
              </a:rPr>
              <a:t> run </a:t>
            </a:r>
            <a:r>
              <a:rPr lang="nl-BE" sz="1200" b="0" kern="1200" dirty="0" err="1">
                <a:solidFill>
                  <a:schemeClr val="tx1"/>
                </a:solidFill>
                <a:effectLst/>
                <a:latin typeface="+mn-lt"/>
                <a:ea typeface="+mn-ea"/>
                <a:cs typeface="+mn-cs"/>
              </a:rPr>
              <a:t>their</a:t>
            </a:r>
            <a:r>
              <a:rPr lang="nl-BE" sz="1200" b="0" kern="1200" dirty="0">
                <a:solidFill>
                  <a:schemeClr val="tx1"/>
                </a:solidFill>
                <a:effectLst/>
                <a:latin typeface="+mn-lt"/>
                <a:ea typeface="+mn-ea"/>
                <a:cs typeface="+mn-cs"/>
              </a:rPr>
              <a:t> </a:t>
            </a:r>
            <a:r>
              <a:rPr lang="nl-BE" sz="1200" b="0" kern="1200" dirty="0" err="1">
                <a:solidFill>
                  <a:schemeClr val="tx1"/>
                </a:solidFill>
                <a:effectLst/>
                <a:latin typeface="+mn-lt"/>
                <a:ea typeface="+mn-ea"/>
                <a:cs typeface="+mn-cs"/>
              </a:rPr>
              <a:t>Vessels</a:t>
            </a:r>
            <a:r>
              <a:rPr lang="nl-BE" sz="1200" b="0" kern="1200" dirty="0">
                <a:solidFill>
                  <a:schemeClr val="tx1"/>
                </a:solidFill>
                <a:effectLst/>
                <a:latin typeface="+mn-lt"/>
                <a:ea typeface="+mn-ea"/>
                <a:cs typeface="+mn-cs"/>
              </a:rPr>
              <a:t> </a:t>
            </a:r>
            <a:r>
              <a:rPr lang="nl-BE" sz="1200" b="0" kern="1200" dirty="0" err="1">
                <a:solidFill>
                  <a:schemeClr val="tx1"/>
                </a:solidFill>
                <a:effectLst/>
                <a:latin typeface="+mn-lt"/>
                <a:ea typeface="+mn-ea"/>
                <a:cs typeface="+mn-cs"/>
              </a:rPr>
              <a:t>profitable</a:t>
            </a:r>
            <a:r>
              <a:rPr lang="nl-BE" sz="1200" b="0" kern="1200" dirty="0">
                <a:solidFill>
                  <a:schemeClr val="tx1"/>
                </a:solidFill>
                <a:effectLst/>
                <a:latin typeface="+mn-lt"/>
                <a:ea typeface="+mn-ea"/>
                <a:cs typeface="+mn-cs"/>
              </a:rPr>
              <a:t> </a:t>
            </a:r>
            <a:r>
              <a:rPr lang="nl-BE" sz="1200" b="0" kern="1200" dirty="0" err="1">
                <a:solidFill>
                  <a:schemeClr val="tx1"/>
                </a:solidFill>
                <a:effectLst/>
                <a:latin typeface="+mn-lt"/>
                <a:ea typeface="+mn-ea"/>
                <a:cs typeface="+mn-cs"/>
              </a:rPr>
              <a:t>and</a:t>
            </a:r>
            <a:r>
              <a:rPr lang="nl-BE" sz="1200" b="0" kern="1200" dirty="0">
                <a:solidFill>
                  <a:schemeClr val="tx1"/>
                </a:solidFill>
                <a:effectLst/>
                <a:latin typeface="+mn-lt"/>
                <a:ea typeface="+mn-ea"/>
                <a:cs typeface="+mn-cs"/>
              </a:rPr>
              <a:t> </a:t>
            </a:r>
            <a:r>
              <a:rPr lang="nl-BE" sz="1200" b="0" kern="1200" dirty="0" err="1">
                <a:solidFill>
                  <a:schemeClr val="tx1"/>
                </a:solidFill>
                <a:effectLst/>
                <a:latin typeface="+mn-lt"/>
                <a:ea typeface="+mn-ea"/>
                <a:cs typeface="+mn-cs"/>
              </a:rPr>
              <a:t>focusing</a:t>
            </a:r>
            <a:r>
              <a:rPr lang="nl-BE" sz="1200" b="0" kern="1200" dirty="0">
                <a:solidFill>
                  <a:schemeClr val="tx1"/>
                </a:solidFill>
                <a:effectLst/>
                <a:latin typeface="+mn-lt"/>
                <a:ea typeface="+mn-ea"/>
                <a:cs typeface="+mn-cs"/>
              </a:rPr>
              <a:t> </a:t>
            </a:r>
            <a:r>
              <a:rPr lang="nl-BE" sz="1200" b="0" kern="1200" dirty="0" err="1">
                <a:solidFill>
                  <a:schemeClr val="tx1"/>
                </a:solidFill>
                <a:effectLst/>
                <a:latin typeface="+mn-lt"/>
                <a:ea typeface="+mn-ea"/>
                <a:cs typeface="+mn-cs"/>
              </a:rPr>
              <a:t>their</a:t>
            </a:r>
            <a:r>
              <a:rPr lang="nl-BE" sz="1200" b="0" kern="1200" dirty="0">
                <a:solidFill>
                  <a:schemeClr val="tx1"/>
                </a:solidFill>
                <a:effectLst/>
                <a:latin typeface="+mn-lt"/>
                <a:ea typeface="+mn-ea"/>
                <a:cs typeface="+mn-cs"/>
              </a:rPr>
              <a:t> </a:t>
            </a:r>
            <a:r>
              <a:rPr lang="nl-BE" sz="1200" b="0" kern="1200" dirty="0" err="1">
                <a:solidFill>
                  <a:schemeClr val="tx1"/>
                </a:solidFill>
                <a:effectLst/>
                <a:latin typeface="+mn-lt"/>
                <a:ea typeface="+mn-ea"/>
                <a:cs typeface="+mn-cs"/>
              </a:rPr>
              <a:t>interests</a:t>
            </a:r>
            <a:r>
              <a:rPr lang="nl-BE" sz="1200" b="0" kern="1200" dirty="0">
                <a:solidFill>
                  <a:schemeClr val="tx1"/>
                </a:solidFill>
                <a:effectLst/>
                <a:latin typeface="+mn-lt"/>
                <a:ea typeface="+mn-ea"/>
                <a:cs typeface="+mn-cs"/>
              </a:rPr>
              <a:t> in Antwerp - </a:t>
            </a:r>
            <a:r>
              <a:rPr lang="nl-BE" sz="1200" b="0" kern="1200" dirty="0" err="1">
                <a:solidFill>
                  <a:schemeClr val="tx1"/>
                </a:solidFill>
                <a:effectLst/>
                <a:latin typeface="+mn-lt"/>
                <a:ea typeface="+mn-ea"/>
                <a:cs typeface="+mn-cs"/>
              </a:rPr>
              <a:t>why</a:t>
            </a:r>
            <a:r>
              <a:rPr lang="nl-BE" sz="1200" b="0" kern="1200" dirty="0">
                <a:solidFill>
                  <a:schemeClr val="tx1"/>
                </a:solidFill>
                <a:effectLst/>
                <a:latin typeface="+mn-lt"/>
                <a:ea typeface="+mn-ea"/>
                <a:cs typeface="+mn-cs"/>
              </a:rPr>
              <a:t> </a:t>
            </a:r>
            <a:r>
              <a:rPr lang="nl-BE" sz="1200" b="0" kern="1200" dirty="0" err="1">
                <a:solidFill>
                  <a:schemeClr val="tx1"/>
                </a:solidFill>
                <a:effectLst/>
                <a:latin typeface="+mn-lt"/>
                <a:ea typeface="+mn-ea"/>
                <a:cs typeface="+mn-cs"/>
              </a:rPr>
              <a:t>doing</a:t>
            </a:r>
            <a:r>
              <a:rPr lang="nl-BE" sz="1200" b="0" kern="1200" dirty="0">
                <a:solidFill>
                  <a:schemeClr val="tx1"/>
                </a:solidFill>
                <a:effectLst/>
                <a:latin typeface="+mn-lt"/>
                <a:ea typeface="+mn-ea"/>
                <a:cs typeface="+mn-cs"/>
              </a:rPr>
              <a:t> 4 Ports in Europe </a:t>
            </a:r>
            <a:r>
              <a:rPr lang="nl-BE" sz="1200" b="0" kern="1200" dirty="0" err="1">
                <a:solidFill>
                  <a:schemeClr val="tx1"/>
                </a:solidFill>
                <a:effectLst/>
                <a:latin typeface="+mn-lt"/>
                <a:ea typeface="+mn-ea"/>
                <a:cs typeface="+mn-cs"/>
              </a:rPr>
              <a:t>and</a:t>
            </a:r>
            <a:r>
              <a:rPr lang="nl-BE" sz="1200" b="0" kern="1200" dirty="0">
                <a:solidFill>
                  <a:schemeClr val="tx1"/>
                </a:solidFill>
                <a:effectLst/>
                <a:latin typeface="+mn-lt"/>
                <a:ea typeface="+mn-ea"/>
                <a:cs typeface="+mn-cs"/>
              </a:rPr>
              <a:t> </a:t>
            </a:r>
            <a:r>
              <a:rPr lang="nl-BE" sz="1200" b="0" kern="1200" dirty="0" err="1">
                <a:solidFill>
                  <a:schemeClr val="tx1"/>
                </a:solidFill>
                <a:effectLst/>
                <a:latin typeface="+mn-lt"/>
                <a:ea typeface="+mn-ea"/>
                <a:cs typeface="+mn-cs"/>
              </a:rPr>
              <a:t>not</a:t>
            </a:r>
            <a:r>
              <a:rPr lang="nl-BE" sz="1200" b="0" kern="1200" dirty="0">
                <a:solidFill>
                  <a:schemeClr val="tx1"/>
                </a:solidFill>
                <a:effectLst/>
                <a:latin typeface="+mn-lt"/>
                <a:ea typeface="+mn-ea"/>
                <a:cs typeface="+mn-cs"/>
              </a:rPr>
              <a:t> 2? - Cargo </a:t>
            </a:r>
            <a:r>
              <a:rPr lang="nl-BE" sz="1200" b="0" kern="1200" dirty="0" err="1">
                <a:solidFill>
                  <a:schemeClr val="tx1"/>
                </a:solidFill>
                <a:effectLst/>
                <a:latin typeface="+mn-lt"/>
                <a:ea typeface="+mn-ea"/>
                <a:cs typeface="+mn-cs"/>
              </a:rPr>
              <a:t>and</a:t>
            </a:r>
            <a:r>
              <a:rPr lang="nl-BE" sz="1200" b="0" kern="1200" dirty="0">
                <a:solidFill>
                  <a:schemeClr val="tx1"/>
                </a:solidFill>
                <a:effectLst/>
                <a:latin typeface="+mn-lt"/>
                <a:ea typeface="+mn-ea"/>
                <a:cs typeface="+mn-cs"/>
              </a:rPr>
              <a:t> </a:t>
            </a:r>
            <a:r>
              <a:rPr lang="nl-BE" sz="1200" b="0" kern="1200" dirty="0" err="1">
                <a:solidFill>
                  <a:schemeClr val="tx1"/>
                </a:solidFill>
                <a:effectLst/>
                <a:latin typeface="+mn-lt"/>
                <a:ea typeface="+mn-ea"/>
                <a:cs typeface="+mn-cs"/>
              </a:rPr>
              <a:t>Logistics</a:t>
            </a:r>
            <a:r>
              <a:rPr lang="nl-BE" sz="1200" b="0" kern="1200" dirty="0">
                <a:solidFill>
                  <a:schemeClr val="tx1"/>
                </a:solidFill>
                <a:effectLst/>
                <a:latin typeface="+mn-lt"/>
                <a:ea typeface="+mn-ea"/>
                <a:cs typeface="+mn-cs"/>
              </a:rPr>
              <a:t> </a:t>
            </a:r>
            <a:r>
              <a:rPr lang="nl-BE" sz="1200" b="0" kern="1200" dirty="0" err="1">
                <a:solidFill>
                  <a:schemeClr val="tx1"/>
                </a:solidFill>
                <a:effectLst/>
                <a:latin typeface="+mn-lt"/>
                <a:ea typeface="+mn-ea"/>
                <a:cs typeface="+mn-cs"/>
              </a:rPr>
              <a:t>will</a:t>
            </a:r>
            <a:r>
              <a:rPr lang="nl-BE" sz="1200" b="0" kern="1200" dirty="0">
                <a:solidFill>
                  <a:schemeClr val="tx1"/>
                </a:solidFill>
                <a:effectLst/>
                <a:latin typeface="+mn-lt"/>
                <a:ea typeface="+mn-ea"/>
                <a:cs typeface="+mn-cs"/>
              </a:rPr>
              <a:t> follow</a:t>
            </a:r>
          </a:p>
          <a:p>
            <a:r>
              <a:rPr lang="nl-BE" sz="1200" b="0" kern="1200" dirty="0">
                <a:solidFill>
                  <a:schemeClr val="tx1"/>
                </a:solidFill>
                <a:effectLst/>
                <a:latin typeface="+mn-lt"/>
                <a:ea typeface="+mn-ea"/>
                <a:cs typeface="+mn-cs"/>
              </a:rPr>
              <a:t> - </a:t>
            </a:r>
            <a:r>
              <a:rPr lang="nl-BE" sz="1200" b="0" kern="1200" dirty="0" err="1">
                <a:solidFill>
                  <a:schemeClr val="tx1"/>
                </a:solidFill>
                <a:effectLst/>
                <a:latin typeface="+mn-lt"/>
                <a:ea typeface="+mn-ea"/>
                <a:cs typeface="+mn-cs"/>
              </a:rPr>
              <a:t>Highly</a:t>
            </a:r>
            <a:r>
              <a:rPr lang="nl-BE" sz="1200" b="0" kern="1200" dirty="0">
                <a:solidFill>
                  <a:schemeClr val="tx1"/>
                </a:solidFill>
                <a:effectLst/>
                <a:latin typeface="+mn-lt"/>
                <a:ea typeface="+mn-ea"/>
                <a:cs typeface="+mn-cs"/>
              </a:rPr>
              <a:t> </a:t>
            </a:r>
            <a:r>
              <a:rPr lang="nl-BE" sz="1200" b="0" kern="1200" dirty="0" err="1">
                <a:solidFill>
                  <a:schemeClr val="tx1"/>
                </a:solidFill>
                <a:effectLst/>
                <a:latin typeface="+mn-lt"/>
                <a:ea typeface="+mn-ea"/>
                <a:cs typeface="+mn-cs"/>
              </a:rPr>
              <a:t>efficient</a:t>
            </a:r>
            <a:r>
              <a:rPr lang="nl-BE" sz="1200" b="0" kern="1200" dirty="0">
                <a:solidFill>
                  <a:schemeClr val="tx1"/>
                </a:solidFill>
                <a:effectLst/>
                <a:latin typeface="+mn-lt"/>
                <a:ea typeface="+mn-ea"/>
                <a:cs typeface="+mn-cs"/>
              </a:rPr>
              <a:t> Container Terminals</a:t>
            </a:r>
          </a:p>
          <a:p>
            <a:endParaRPr lang="nl-BE" b="0" dirty="0"/>
          </a:p>
          <a:p>
            <a:r>
              <a:rPr lang="en-US" b="0" dirty="0"/>
              <a:t>In the last 10 years, the total </a:t>
            </a:r>
            <a:r>
              <a:rPr lang="en-US" b="0" dirty="0" err="1"/>
              <a:t>transhipment</a:t>
            </a:r>
            <a:r>
              <a:rPr lang="en-US" b="0" dirty="0"/>
              <a:t> volume in Antwerp has increased by almost 50 million </a:t>
            </a:r>
            <a:r>
              <a:rPr lang="en-US" b="0" dirty="0" err="1"/>
              <a:t>tonnes</a:t>
            </a:r>
            <a:r>
              <a:rPr lang="en-US" b="0" dirty="0"/>
              <a:t>, with significant gains in the share of </a:t>
            </a:r>
            <a:r>
              <a:rPr lang="en-US" b="0" dirty="0" err="1"/>
              <a:t>containerised</a:t>
            </a:r>
            <a:r>
              <a:rPr lang="en-US" b="0" dirty="0"/>
              <a:t> </a:t>
            </a:r>
            <a:r>
              <a:rPr lang="en-US" b="0" dirty="0" err="1"/>
              <a:t>goods.The</a:t>
            </a:r>
            <a:r>
              <a:rPr lang="en-US" b="0" dirty="0"/>
              <a:t> Antwerp deep-sea container terminals have had to reposition themselves in order to be able to handle more and more goods in containers and, with growing ship sizes - keyword: mega-carrier. Although they still achieve the highest productivity in Europe with up to 43 movements per crane and hour. Last year, MSC's Antwerp home terminal moved completely from the </a:t>
            </a:r>
            <a:r>
              <a:rPr lang="en-US" b="0" dirty="0" err="1"/>
              <a:t>Delwaide</a:t>
            </a:r>
            <a:r>
              <a:rPr lang="en-US" b="0" dirty="0"/>
              <a:t> </a:t>
            </a:r>
            <a:r>
              <a:rPr lang="en-US" b="0" dirty="0" err="1"/>
              <a:t>Dok</a:t>
            </a:r>
            <a:r>
              <a:rPr lang="en-US" b="0" dirty="0"/>
              <a:t> on the right bank to the </a:t>
            </a:r>
            <a:r>
              <a:rPr lang="en-US" b="0" dirty="0" err="1"/>
              <a:t>Deurganck</a:t>
            </a:r>
            <a:r>
              <a:rPr lang="en-US" b="0" dirty="0"/>
              <a:t> Dock on the left bank. The new MSC PSA European Terminal MPET now has 41 container gantry cranes available, up to 130 m high and with a reach of up to 25 container widths. </a:t>
            </a:r>
          </a:p>
          <a:p>
            <a:endParaRPr lang="en-US" b="0" dirty="0"/>
          </a:p>
          <a:p>
            <a:r>
              <a:rPr lang="en-US" b="0" dirty="0"/>
              <a:t>DP World, the second major player in container handling, also invested heavily. In automatic stacking cranes, gantry cranes and straddle carriers. DP World has also expanded its capacities in </a:t>
            </a:r>
            <a:r>
              <a:rPr lang="en-US" b="0" dirty="0" err="1"/>
              <a:t>Deurganck</a:t>
            </a:r>
            <a:r>
              <a:rPr lang="en-US" b="0" dirty="0"/>
              <a:t> </a:t>
            </a:r>
            <a:r>
              <a:rPr lang="en-US" b="0" dirty="0" err="1"/>
              <a:t>Dok</a:t>
            </a:r>
            <a:r>
              <a:rPr lang="en-US" b="0" dirty="0"/>
              <a:t> by adding a special inland waterway terminal and additional storage space.  The </a:t>
            </a:r>
            <a:r>
              <a:rPr lang="en-US" b="0" dirty="0" err="1"/>
              <a:t>Deurganck</a:t>
            </a:r>
            <a:r>
              <a:rPr lang="en-US" b="0" dirty="0"/>
              <a:t> </a:t>
            </a:r>
            <a:r>
              <a:rPr lang="en-US" b="0" dirty="0" err="1"/>
              <a:t>Dok</a:t>
            </a:r>
            <a:r>
              <a:rPr lang="en-US" b="0" dirty="0"/>
              <a:t>, which is directly accessible from the Scheldt, has thus become the largest container handling basin in Europe, with a capacity of 9 million TEU. On the former MSC terminal, ICL/IMT now operates as a niche carrier for container traffic with the US East Coast.</a:t>
            </a:r>
            <a:endParaRPr lang="nl-BE" b="0" dirty="0"/>
          </a:p>
        </p:txBody>
      </p:sp>
      <p:sp>
        <p:nvSpPr>
          <p:cNvPr id="4" name="Slide Number Placeholder 3"/>
          <p:cNvSpPr>
            <a:spLocks noGrp="1"/>
          </p:cNvSpPr>
          <p:nvPr>
            <p:ph type="sldNum" sz="quarter" idx="10"/>
          </p:nvPr>
        </p:nvSpPr>
        <p:spPr/>
        <p:txBody>
          <a:bodyPr/>
          <a:lstStyle/>
          <a:p>
            <a:fld id="{0F36747E-68E6-406F-AA80-C0B8A059E954}" type="slidenum">
              <a:rPr lang="nl-BE" smtClean="0"/>
              <a:t>8</a:t>
            </a:fld>
            <a:endParaRPr lang="nl-BE"/>
          </a:p>
        </p:txBody>
      </p:sp>
    </p:spTree>
    <p:extLst>
      <p:ext uri="{BB962C8B-B14F-4D97-AF65-F5344CB8AC3E}">
        <p14:creationId xmlns:p14="http://schemas.microsoft.com/office/powerpoint/2010/main" val="25684293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b="0" dirty="0" err="1"/>
              <a:t>Refer</a:t>
            </a:r>
            <a:r>
              <a:rPr lang="nl-BE" b="0" dirty="0"/>
              <a:t> </a:t>
            </a:r>
            <a:r>
              <a:rPr lang="nl-BE" b="0" dirty="0" err="1"/>
              <a:t>to</a:t>
            </a:r>
            <a:r>
              <a:rPr lang="nl-BE" b="0" dirty="0"/>
              <a:t> 17 breakbulk terminals in Antwerp (</a:t>
            </a:r>
            <a:r>
              <a:rPr lang="nl-BE" b="0" dirty="0" err="1"/>
              <a:t>some</a:t>
            </a:r>
            <a:r>
              <a:rPr lang="nl-BE" b="0" dirty="0"/>
              <a:t> of </a:t>
            </a:r>
            <a:r>
              <a:rPr lang="nl-BE" b="0" dirty="0" err="1"/>
              <a:t>them</a:t>
            </a:r>
            <a:r>
              <a:rPr lang="nl-BE" b="0" dirty="0"/>
              <a:t> are present) </a:t>
            </a:r>
            <a:r>
              <a:rPr lang="nl-BE" b="0" dirty="0" err="1"/>
              <a:t>and</a:t>
            </a:r>
            <a:r>
              <a:rPr lang="nl-BE" b="0" dirty="0"/>
              <a:t> </a:t>
            </a:r>
            <a:r>
              <a:rPr lang="nl-BE" b="0" dirty="0" err="1"/>
              <a:t>the</a:t>
            </a:r>
            <a:r>
              <a:rPr lang="nl-BE" b="0" dirty="0"/>
              <a:t> longstanding expertise </a:t>
            </a:r>
            <a:r>
              <a:rPr lang="nl-BE" b="0" dirty="0" err="1"/>
              <a:t>for</a:t>
            </a:r>
            <a:r>
              <a:rPr lang="nl-BE" b="0" dirty="0"/>
              <a:t> handling </a:t>
            </a:r>
            <a:r>
              <a:rPr lang="nl-BE" b="0" dirty="0" err="1"/>
              <a:t>Autrian</a:t>
            </a:r>
            <a:r>
              <a:rPr lang="nl-BE" b="0" dirty="0"/>
              <a:t> steel, paper </a:t>
            </a:r>
            <a:r>
              <a:rPr lang="nl-BE" b="0" dirty="0" err="1"/>
              <a:t>and</a:t>
            </a:r>
            <a:r>
              <a:rPr lang="nl-BE" b="0" dirty="0"/>
              <a:t> </a:t>
            </a:r>
            <a:r>
              <a:rPr lang="nl-BE" b="0" dirty="0" err="1"/>
              <a:t>machinery</a:t>
            </a:r>
            <a:r>
              <a:rPr lang="nl-BE" b="0" dirty="0"/>
              <a:t>!</a:t>
            </a:r>
          </a:p>
          <a:p>
            <a:r>
              <a:rPr lang="nl-BE" b="0" dirty="0" err="1"/>
              <a:t>Hungarian</a:t>
            </a:r>
            <a:r>
              <a:rPr lang="nl-BE" b="0" dirty="0"/>
              <a:t> </a:t>
            </a:r>
            <a:r>
              <a:rPr lang="nl-BE" b="0" dirty="0" err="1"/>
              <a:t>cars</a:t>
            </a:r>
            <a:r>
              <a:rPr lang="nl-BE" b="0" dirty="0"/>
              <a:t> </a:t>
            </a:r>
            <a:r>
              <a:rPr lang="nl-BE" b="0" dirty="0" err="1"/>
              <a:t>and</a:t>
            </a:r>
            <a:r>
              <a:rPr lang="nl-BE" b="0" dirty="0"/>
              <a:t> </a:t>
            </a:r>
            <a:r>
              <a:rPr lang="nl-BE" b="0" dirty="0" err="1"/>
              <a:t>spare</a:t>
            </a:r>
            <a:r>
              <a:rPr lang="nl-BE" b="0" dirty="0"/>
              <a:t> </a:t>
            </a:r>
            <a:r>
              <a:rPr lang="nl-BE" b="0" dirty="0" err="1"/>
              <a:t>parts</a:t>
            </a:r>
            <a:r>
              <a:rPr lang="nl-BE" b="0" dirty="0"/>
              <a:t>!</a:t>
            </a:r>
          </a:p>
          <a:p>
            <a:r>
              <a:rPr lang="nl-BE" b="0" dirty="0"/>
              <a:t>+ VAL</a:t>
            </a:r>
          </a:p>
          <a:p>
            <a:endParaRPr lang="nl-BE" b="0" dirty="0"/>
          </a:p>
          <a:p>
            <a:r>
              <a:rPr lang="en-US" b="0" dirty="0"/>
              <a:t>Antwerp remains the European home port for Breakbulk. Because of the good equipment of the terminals, their great expertise and care by the Antwerp </a:t>
            </a:r>
            <a:r>
              <a:rPr lang="en-US" b="0" dirty="0" err="1"/>
              <a:t>labour</a:t>
            </a:r>
            <a:r>
              <a:rPr lang="en-US" b="0" dirty="0"/>
              <a:t> force, terminal operators and logistics companies. I am thinking, for example, of the steel service </a:t>
            </a:r>
            <a:r>
              <a:rPr lang="en-US" b="0" dirty="0" err="1"/>
              <a:t>centres</a:t>
            </a:r>
            <a:r>
              <a:rPr lang="en-US" b="0" dirty="0"/>
              <a:t> with their processing and cutting of steel, the vehicle processing </a:t>
            </a:r>
            <a:r>
              <a:rPr lang="en-US" b="0" dirty="0" err="1"/>
              <a:t>centres</a:t>
            </a:r>
            <a:r>
              <a:rPr lang="en-US" b="0" dirty="0"/>
              <a:t> with their customization and repair of vehicles or the terminals with numerous services for fruit, wood and project cargo. </a:t>
            </a:r>
          </a:p>
          <a:p>
            <a:endParaRPr lang="nl-BE" b="0" dirty="0"/>
          </a:p>
          <a:p>
            <a:r>
              <a:rPr lang="nl-BE" b="0" dirty="0" err="1"/>
              <a:t>You</a:t>
            </a:r>
            <a:r>
              <a:rPr lang="nl-BE" b="0" dirty="0"/>
              <a:t> </a:t>
            </a:r>
            <a:r>
              <a:rPr lang="nl-BE" b="0" dirty="0" err="1"/>
              <a:t>might</a:t>
            </a:r>
            <a:r>
              <a:rPr lang="nl-BE" b="0" dirty="0"/>
              <a:t> </a:t>
            </a:r>
            <a:r>
              <a:rPr lang="nl-BE" b="0" dirty="0" err="1"/>
              <a:t>give</a:t>
            </a:r>
            <a:r>
              <a:rPr lang="nl-BE" b="0" dirty="0"/>
              <a:t> </a:t>
            </a:r>
            <a:r>
              <a:rPr lang="nl-BE" b="0" dirty="0" err="1"/>
              <a:t>the</a:t>
            </a:r>
            <a:r>
              <a:rPr lang="nl-BE" b="0" dirty="0"/>
              <a:t> </a:t>
            </a:r>
            <a:r>
              <a:rPr lang="nl-BE" b="0" dirty="0" err="1"/>
              <a:t>example</a:t>
            </a:r>
            <a:r>
              <a:rPr lang="nl-BE" b="0" dirty="0"/>
              <a:t> of </a:t>
            </a:r>
            <a:r>
              <a:rPr lang="nl-BE" b="0" dirty="0" err="1"/>
              <a:t>the</a:t>
            </a:r>
            <a:r>
              <a:rPr lang="nl-BE" b="0" dirty="0"/>
              <a:t> paper export </a:t>
            </a:r>
            <a:r>
              <a:rPr lang="nl-BE" b="0" dirty="0" err="1"/>
              <a:t>with</a:t>
            </a:r>
            <a:r>
              <a:rPr lang="nl-BE" b="0" dirty="0"/>
              <a:t> rail &amp; </a:t>
            </a:r>
            <a:r>
              <a:rPr lang="nl-BE" b="0" dirty="0" err="1"/>
              <a:t>sea</a:t>
            </a:r>
            <a:r>
              <a:rPr lang="nl-BE" b="0" dirty="0"/>
              <a:t> via Zuidnatie? </a:t>
            </a:r>
          </a:p>
          <a:p>
            <a:endParaRPr lang="nl-BE" b="0" dirty="0"/>
          </a:p>
          <a:p>
            <a:r>
              <a:rPr lang="nl-BE" b="0" dirty="0"/>
              <a:t>Background:</a:t>
            </a:r>
          </a:p>
          <a:p>
            <a:r>
              <a:rPr lang="nl-BE" sz="1200" kern="1200" dirty="0" err="1">
                <a:solidFill>
                  <a:schemeClr val="tx1"/>
                </a:solidFill>
                <a:effectLst/>
                <a:latin typeface="+mn-lt"/>
                <a:ea typeface="+mn-ea"/>
                <a:cs typeface="+mn-cs"/>
              </a:rPr>
              <a:t>Conventional</a:t>
            </a:r>
            <a:r>
              <a:rPr lang="nl-BE" sz="1200" kern="1200" dirty="0">
                <a:solidFill>
                  <a:schemeClr val="tx1"/>
                </a:solidFill>
                <a:effectLst/>
                <a:latin typeface="+mn-lt"/>
                <a:ea typeface="+mn-ea"/>
                <a:cs typeface="+mn-cs"/>
              </a:rPr>
              <a:t> breakbulk </a:t>
            </a:r>
            <a:r>
              <a:rPr lang="nl-BE" sz="1200" kern="1200" dirty="0" err="1">
                <a:solidFill>
                  <a:schemeClr val="tx1"/>
                </a:solidFill>
                <a:effectLst/>
                <a:latin typeface="+mn-lt"/>
                <a:ea typeface="+mn-ea"/>
                <a:cs typeface="+mn-cs"/>
              </a:rPr>
              <a:t>got</a:t>
            </a:r>
            <a:r>
              <a:rPr lang="nl-BE" sz="1200" kern="1200" dirty="0">
                <a:solidFill>
                  <a:schemeClr val="tx1"/>
                </a:solidFill>
                <a:effectLst/>
                <a:latin typeface="+mn-lt"/>
                <a:ea typeface="+mn-ea"/>
                <a:cs typeface="+mn-cs"/>
              </a:rPr>
              <a:t> off </a:t>
            </a:r>
            <a:r>
              <a:rPr lang="nl-BE" sz="1200" kern="1200" dirty="0" err="1">
                <a:solidFill>
                  <a:schemeClr val="tx1"/>
                </a:solidFill>
                <a:effectLst/>
                <a:latin typeface="+mn-lt"/>
                <a:ea typeface="+mn-ea"/>
                <a:cs typeface="+mn-cs"/>
              </a:rPr>
              <a:t>to</a:t>
            </a:r>
            <a:r>
              <a:rPr lang="nl-BE" sz="1200" kern="1200" dirty="0">
                <a:solidFill>
                  <a:schemeClr val="tx1"/>
                </a:solidFill>
                <a:effectLst/>
                <a:latin typeface="+mn-lt"/>
                <a:ea typeface="+mn-ea"/>
                <a:cs typeface="+mn-cs"/>
              </a:rPr>
              <a:t> a </a:t>
            </a:r>
            <a:r>
              <a:rPr lang="nl-BE" sz="1200" kern="1200" dirty="0" err="1">
                <a:solidFill>
                  <a:schemeClr val="tx1"/>
                </a:solidFill>
                <a:effectLst/>
                <a:latin typeface="+mn-lt"/>
                <a:ea typeface="+mn-ea"/>
                <a:cs typeface="+mn-cs"/>
              </a:rPr>
              <a:t>good</a:t>
            </a:r>
            <a:r>
              <a:rPr lang="nl-BE" sz="1200" kern="1200" dirty="0">
                <a:solidFill>
                  <a:schemeClr val="tx1"/>
                </a:solidFill>
                <a:effectLst/>
                <a:latin typeface="+mn-lt"/>
                <a:ea typeface="+mn-ea"/>
                <a:cs typeface="+mn-cs"/>
              </a:rPr>
              <a:t> start at </a:t>
            </a:r>
            <a:r>
              <a:rPr lang="nl-BE" sz="1200" kern="1200" dirty="0" err="1">
                <a:solidFill>
                  <a:schemeClr val="tx1"/>
                </a:solidFill>
                <a:effectLst/>
                <a:latin typeface="+mn-lt"/>
                <a:ea typeface="+mn-ea"/>
                <a:cs typeface="+mn-cs"/>
              </a:rPr>
              <a:t>the</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beginning</a:t>
            </a:r>
            <a:r>
              <a:rPr lang="nl-BE" sz="1200" kern="1200" dirty="0">
                <a:solidFill>
                  <a:schemeClr val="tx1"/>
                </a:solidFill>
                <a:effectLst/>
                <a:latin typeface="+mn-lt"/>
                <a:ea typeface="+mn-ea"/>
                <a:cs typeface="+mn-cs"/>
              </a:rPr>
              <a:t> of </a:t>
            </a:r>
            <a:r>
              <a:rPr lang="nl-BE" sz="1200" kern="1200" dirty="0" err="1">
                <a:solidFill>
                  <a:schemeClr val="tx1"/>
                </a:solidFill>
                <a:effectLst/>
                <a:latin typeface="+mn-lt"/>
                <a:ea typeface="+mn-ea"/>
                <a:cs typeface="+mn-cs"/>
              </a:rPr>
              <a:t>the</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year</a:t>
            </a:r>
            <a:r>
              <a:rPr lang="nl-BE" sz="1200" kern="1200" dirty="0">
                <a:solidFill>
                  <a:schemeClr val="tx1"/>
                </a:solidFill>
                <a:effectLst/>
                <a:latin typeface="+mn-lt"/>
                <a:ea typeface="+mn-ea"/>
                <a:cs typeface="+mn-cs"/>
              </a:rPr>
              <a:t> but </a:t>
            </a:r>
            <a:r>
              <a:rPr lang="nl-BE" sz="1200" kern="1200" dirty="0" err="1">
                <a:solidFill>
                  <a:schemeClr val="tx1"/>
                </a:solidFill>
                <a:effectLst/>
                <a:latin typeface="+mn-lt"/>
                <a:ea typeface="+mn-ea"/>
                <a:cs typeface="+mn-cs"/>
              </a:rPr>
              <a:t>then</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declined</a:t>
            </a:r>
            <a:r>
              <a:rPr lang="nl-BE" sz="1200" kern="1200" dirty="0">
                <a:solidFill>
                  <a:schemeClr val="tx1"/>
                </a:solidFill>
                <a:effectLst/>
                <a:latin typeface="+mn-lt"/>
                <a:ea typeface="+mn-ea"/>
                <a:cs typeface="+mn-cs"/>
              </a:rPr>
              <a:t> as a </a:t>
            </a:r>
            <a:r>
              <a:rPr lang="nl-BE" sz="1200" kern="1200" dirty="0" err="1">
                <a:solidFill>
                  <a:schemeClr val="tx1"/>
                </a:solidFill>
                <a:effectLst/>
                <a:latin typeface="+mn-lt"/>
                <a:ea typeface="+mn-ea"/>
                <a:cs typeface="+mn-cs"/>
              </a:rPr>
              <a:t>consequence</a:t>
            </a:r>
            <a:r>
              <a:rPr lang="nl-BE" sz="1200" kern="1200" dirty="0">
                <a:solidFill>
                  <a:schemeClr val="tx1"/>
                </a:solidFill>
                <a:effectLst/>
                <a:latin typeface="+mn-lt"/>
                <a:ea typeface="+mn-ea"/>
                <a:cs typeface="+mn-cs"/>
              </a:rPr>
              <a:t> of </a:t>
            </a:r>
            <a:r>
              <a:rPr lang="nl-BE" sz="1200" kern="1200" dirty="0" err="1">
                <a:solidFill>
                  <a:schemeClr val="tx1"/>
                </a:solidFill>
                <a:effectLst/>
                <a:latin typeface="+mn-lt"/>
                <a:ea typeface="+mn-ea"/>
                <a:cs typeface="+mn-cs"/>
              </a:rPr>
              <a:t>lower</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imports</a:t>
            </a:r>
            <a:r>
              <a:rPr lang="nl-BE" sz="1200" kern="1200" dirty="0">
                <a:solidFill>
                  <a:schemeClr val="tx1"/>
                </a:solidFill>
                <a:effectLst/>
                <a:latin typeface="+mn-lt"/>
                <a:ea typeface="+mn-ea"/>
                <a:cs typeface="+mn-cs"/>
              </a:rPr>
              <a:t> of iron </a:t>
            </a:r>
            <a:r>
              <a:rPr lang="nl-BE" sz="1200" kern="1200" dirty="0" err="1">
                <a:solidFill>
                  <a:schemeClr val="tx1"/>
                </a:solidFill>
                <a:effectLst/>
                <a:latin typeface="+mn-lt"/>
                <a:ea typeface="+mn-ea"/>
                <a:cs typeface="+mn-cs"/>
              </a:rPr>
              <a:t>and</a:t>
            </a:r>
            <a:r>
              <a:rPr lang="nl-BE" sz="1200" kern="1200" dirty="0">
                <a:solidFill>
                  <a:schemeClr val="tx1"/>
                </a:solidFill>
                <a:effectLst/>
                <a:latin typeface="+mn-lt"/>
                <a:ea typeface="+mn-ea"/>
                <a:cs typeface="+mn-cs"/>
              </a:rPr>
              <a:t> steel..</a:t>
            </a:r>
          </a:p>
          <a:p>
            <a:r>
              <a:rPr lang="nl-BE" sz="1200" kern="1200" dirty="0">
                <a:solidFill>
                  <a:schemeClr val="tx1"/>
                </a:solidFill>
                <a:effectLst/>
                <a:latin typeface="+mn-lt"/>
                <a:ea typeface="+mn-ea"/>
                <a:cs typeface="+mn-cs"/>
              </a:rPr>
              <a:t>The drop in iron </a:t>
            </a:r>
            <a:r>
              <a:rPr lang="nl-BE" sz="1200" kern="1200" dirty="0" err="1">
                <a:solidFill>
                  <a:schemeClr val="tx1"/>
                </a:solidFill>
                <a:effectLst/>
                <a:latin typeface="+mn-lt"/>
                <a:ea typeface="+mn-ea"/>
                <a:cs typeface="+mn-cs"/>
              </a:rPr>
              <a:t>and</a:t>
            </a:r>
            <a:r>
              <a:rPr lang="nl-BE" sz="1200" kern="1200" dirty="0">
                <a:solidFill>
                  <a:schemeClr val="tx1"/>
                </a:solidFill>
                <a:effectLst/>
                <a:latin typeface="+mn-lt"/>
                <a:ea typeface="+mn-ea"/>
                <a:cs typeface="+mn-cs"/>
              </a:rPr>
              <a:t> steel </a:t>
            </a:r>
            <a:r>
              <a:rPr lang="nl-BE" sz="1200" kern="1200" dirty="0" err="1">
                <a:solidFill>
                  <a:schemeClr val="tx1"/>
                </a:solidFill>
                <a:effectLst/>
                <a:latin typeface="+mn-lt"/>
                <a:ea typeface="+mn-ea"/>
                <a:cs typeface="+mn-cs"/>
              </a:rPr>
              <a:t>imports</a:t>
            </a:r>
            <a:r>
              <a:rPr lang="nl-BE" sz="1200" kern="1200" dirty="0">
                <a:solidFill>
                  <a:schemeClr val="tx1"/>
                </a:solidFill>
                <a:effectLst/>
                <a:latin typeface="+mn-lt"/>
                <a:ea typeface="+mn-ea"/>
                <a:cs typeface="+mn-cs"/>
              </a:rPr>
              <a:t> in </a:t>
            </a:r>
            <a:r>
              <a:rPr lang="nl-BE" sz="1200" kern="1200" dirty="0" err="1">
                <a:solidFill>
                  <a:schemeClr val="tx1"/>
                </a:solidFill>
                <a:effectLst/>
                <a:latin typeface="+mn-lt"/>
                <a:ea typeface="+mn-ea"/>
                <a:cs typeface="+mn-cs"/>
              </a:rPr>
              <a:t>the</a:t>
            </a:r>
            <a:r>
              <a:rPr lang="nl-BE" sz="1200" kern="1200" dirty="0">
                <a:solidFill>
                  <a:schemeClr val="tx1"/>
                </a:solidFill>
                <a:effectLst/>
                <a:latin typeface="+mn-lt"/>
                <a:ea typeface="+mn-ea"/>
                <a:cs typeface="+mn-cs"/>
              </a:rPr>
              <a:t> first </a:t>
            </a:r>
            <a:r>
              <a:rPr lang="nl-BE" sz="1200" kern="1200" dirty="0" err="1">
                <a:solidFill>
                  <a:schemeClr val="tx1"/>
                </a:solidFill>
                <a:effectLst/>
                <a:latin typeface="+mn-lt"/>
                <a:ea typeface="+mn-ea"/>
                <a:cs typeface="+mn-cs"/>
              </a:rPr>
              <a:t>six</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months</a:t>
            </a:r>
            <a:r>
              <a:rPr lang="nl-BE" sz="1200" kern="1200" dirty="0">
                <a:solidFill>
                  <a:schemeClr val="tx1"/>
                </a:solidFill>
                <a:effectLst/>
                <a:latin typeface="+mn-lt"/>
                <a:ea typeface="+mn-ea"/>
                <a:cs typeface="+mn-cs"/>
              </a:rPr>
              <a:t> of 2018 is </a:t>
            </a:r>
            <a:r>
              <a:rPr lang="nl-BE" sz="1200" kern="1200" dirty="0" err="1">
                <a:solidFill>
                  <a:schemeClr val="tx1"/>
                </a:solidFill>
                <a:effectLst/>
                <a:latin typeface="+mn-lt"/>
                <a:ea typeface="+mn-ea"/>
                <a:cs typeface="+mn-cs"/>
              </a:rPr>
              <a:t>mainly</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due</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to</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the</a:t>
            </a:r>
            <a:r>
              <a:rPr lang="nl-BE" sz="1200" kern="1200" dirty="0">
                <a:solidFill>
                  <a:schemeClr val="tx1"/>
                </a:solidFill>
                <a:effectLst/>
                <a:latin typeface="+mn-lt"/>
                <a:ea typeface="+mn-ea"/>
                <a:cs typeface="+mn-cs"/>
              </a:rPr>
              <a:t> anti-dumping </a:t>
            </a:r>
            <a:r>
              <a:rPr lang="nl-BE" sz="1200" kern="1200" dirty="0" err="1">
                <a:solidFill>
                  <a:schemeClr val="tx1"/>
                </a:solidFill>
                <a:effectLst/>
                <a:latin typeface="+mn-lt"/>
                <a:ea typeface="+mn-ea"/>
                <a:cs typeface="+mn-cs"/>
              </a:rPr>
              <a:t>measures</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imposed</a:t>
            </a:r>
            <a:r>
              <a:rPr lang="nl-BE" sz="1200" kern="1200" dirty="0">
                <a:solidFill>
                  <a:schemeClr val="tx1"/>
                </a:solidFill>
                <a:effectLst/>
                <a:latin typeface="+mn-lt"/>
                <a:ea typeface="+mn-ea"/>
                <a:cs typeface="+mn-cs"/>
              </a:rPr>
              <a:t> on Chinese steel </a:t>
            </a:r>
            <a:r>
              <a:rPr lang="nl-BE" sz="1200" kern="1200" dirty="0" err="1">
                <a:solidFill>
                  <a:schemeClr val="tx1"/>
                </a:solidFill>
                <a:effectLst/>
                <a:latin typeface="+mn-lt"/>
                <a:ea typeface="+mn-ea"/>
                <a:cs typeface="+mn-cs"/>
              </a:rPr>
              <a:t>by</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the</a:t>
            </a:r>
            <a:r>
              <a:rPr lang="nl-BE" sz="1200" kern="1200" dirty="0">
                <a:solidFill>
                  <a:schemeClr val="tx1"/>
                </a:solidFill>
                <a:effectLst/>
                <a:latin typeface="+mn-lt"/>
                <a:ea typeface="+mn-ea"/>
                <a:cs typeface="+mn-cs"/>
              </a:rPr>
              <a:t> EU. </a:t>
            </a:r>
            <a:r>
              <a:rPr lang="nl-BE" sz="1200" kern="1200" dirty="0" err="1">
                <a:solidFill>
                  <a:schemeClr val="tx1"/>
                </a:solidFill>
                <a:effectLst/>
                <a:latin typeface="+mn-lt"/>
                <a:ea typeface="+mn-ea"/>
                <a:cs typeface="+mn-cs"/>
              </a:rPr>
              <a:t>Imports</a:t>
            </a:r>
            <a:r>
              <a:rPr lang="nl-BE" sz="1200" kern="1200" dirty="0">
                <a:solidFill>
                  <a:schemeClr val="tx1"/>
                </a:solidFill>
                <a:effectLst/>
                <a:latin typeface="+mn-lt"/>
                <a:ea typeface="+mn-ea"/>
                <a:cs typeface="+mn-cs"/>
              </a:rPr>
              <a:t> of steel </a:t>
            </a:r>
            <a:r>
              <a:rPr lang="nl-BE" sz="1200" kern="1200" dirty="0" err="1">
                <a:solidFill>
                  <a:schemeClr val="tx1"/>
                </a:solidFill>
                <a:effectLst/>
                <a:latin typeface="+mn-lt"/>
                <a:ea typeface="+mn-ea"/>
                <a:cs typeface="+mn-cs"/>
              </a:rPr>
              <a:t>from</a:t>
            </a:r>
            <a:r>
              <a:rPr lang="nl-BE" sz="1200" kern="1200" dirty="0">
                <a:solidFill>
                  <a:schemeClr val="tx1"/>
                </a:solidFill>
                <a:effectLst/>
                <a:latin typeface="+mn-lt"/>
                <a:ea typeface="+mn-ea"/>
                <a:cs typeface="+mn-cs"/>
              </a:rPr>
              <a:t> India </a:t>
            </a:r>
            <a:r>
              <a:rPr lang="nl-BE" sz="1200" kern="1200" dirty="0" err="1">
                <a:solidFill>
                  <a:schemeClr val="tx1"/>
                </a:solidFill>
                <a:effectLst/>
                <a:latin typeface="+mn-lt"/>
                <a:ea typeface="+mn-ea"/>
                <a:cs typeface="+mn-cs"/>
              </a:rPr>
              <a:t>too</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were</a:t>
            </a:r>
            <a:r>
              <a:rPr lang="nl-BE" sz="1200" kern="1200" dirty="0">
                <a:solidFill>
                  <a:schemeClr val="tx1"/>
                </a:solidFill>
                <a:effectLst/>
                <a:latin typeface="+mn-lt"/>
                <a:ea typeface="+mn-ea"/>
                <a:cs typeface="+mn-cs"/>
              </a:rPr>
              <a:t> well below </a:t>
            </a:r>
            <a:r>
              <a:rPr lang="nl-BE" sz="1200" kern="1200" dirty="0" err="1">
                <a:solidFill>
                  <a:schemeClr val="tx1"/>
                </a:solidFill>
                <a:effectLst/>
                <a:latin typeface="+mn-lt"/>
                <a:ea typeface="+mn-ea"/>
                <a:cs typeface="+mn-cs"/>
              </a:rPr>
              <a:t>the</a:t>
            </a:r>
            <a:r>
              <a:rPr lang="nl-BE" sz="1200" kern="1200" dirty="0">
                <a:solidFill>
                  <a:schemeClr val="tx1"/>
                </a:solidFill>
                <a:effectLst/>
                <a:latin typeface="+mn-lt"/>
                <a:ea typeface="+mn-ea"/>
                <a:cs typeface="+mn-cs"/>
              </a:rPr>
              <a:t> level of </a:t>
            </a:r>
            <a:r>
              <a:rPr lang="nl-BE" sz="1200" kern="1200" dirty="0" err="1">
                <a:solidFill>
                  <a:schemeClr val="tx1"/>
                </a:solidFill>
                <a:effectLst/>
                <a:latin typeface="+mn-lt"/>
                <a:ea typeface="+mn-ea"/>
                <a:cs typeface="+mn-cs"/>
              </a:rPr>
              <a:t>the</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same</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period</a:t>
            </a:r>
            <a:r>
              <a:rPr lang="nl-BE" sz="1200" kern="1200" dirty="0">
                <a:solidFill>
                  <a:schemeClr val="tx1"/>
                </a:solidFill>
                <a:effectLst/>
                <a:latin typeface="+mn-lt"/>
                <a:ea typeface="+mn-ea"/>
                <a:cs typeface="+mn-cs"/>
              </a:rPr>
              <a:t> last </a:t>
            </a:r>
            <a:r>
              <a:rPr lang="nl-BE" sz="1200" kern="1200" dirty="0" err="1">
                <a:solidFill>
                  <a:schemeClr val="tx1"/>
                </a:solidFill>
                <a:effectLst/>
                <a:latin typeface="+mn-lt"/>
                <a:ea typeface="+mn-ea"/>
                <a:cs typeface="+mn-cs"/>
              </a:rPr>
              <a:t>year</a:t>
            </a:r>
            <a:r>
              <a:rPr lang="nl-BE" sz="1200" kern="1200" dirty="0">
                <a:solidFill>
                  <a:schemeClr val="tx1"/>
                </a:solidFill>
                <a:effectLst/>
                <a:latin typeface="+mn-lt"/>
                <a:ea typeface="+mn-ea"/>
                <a:cs typeface="+mn-cs"/>
              </a:rPr>
              <a:t>.</a:t>
            </a:r>
          </a:p>
          <a:p>
            <a:endParaRPr lang="nl-BE" sz="1200" kern="1200" dirty="0">
              <a:solidFill>
                <a:schemeClr val="tx1"/>
              </a:solidFill>
              <a:effectLst/>
              <a:latin typeface="+mn-lt"/>
              <a:ea typeface="+mn-ea"/>
              <a:cs typeface="+mn-cs"/>
            </a:endParaRPr>
          </a:p>
          <a:p>
            <a:r>
              <a:rPr lang="nl-BE" sz="1200" kern="1200" dirty="0">
                <a:solidFill>
                  <a:schemeClr val="tx1"/>
                </a:solidFill>
                <a:effectLst/>
                <a:latin typeface="+mn-lt"/>
                <a:ea typeface="+mn-ea"/>
                <a:cs typeface="+mn-cs"/>
              </a:rPr>
              <a:t>Steel exports on </a:t>
            </a:r>
            <a:r>
              <a:rPr lang="nl-BE" sz="1200" kern="1200" dirty="0" err="1">
                <a:solidFill>
                  <a:schemeClr val="tx1"/>
                </a:solidFill>
                <a:effectLst/>
                <a:latin typeface="+mn-lt"/>
                <a:ea typeface="+mn-ea"/>
                <a:cs typeface="+mn-cs"/>
              </a:rPr>
              <a:t>the</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other</a:t>
            </a:r>
            <a:r>
              <a:rPr lang="nl-BE" sz="1200" kern="1200" dirty="0">
                <a:solidFill>
                  <a:schemeClr val="tx1"/>
                </a:solidFill>
                <a:effectLst/>
                <a:latin typeface="+mn-lt"/>
                <a:ea typeface="+mn-ea"/>
                <a:cs typeface="+mn-cs"/>
              </a:rPr>
              <a:t> hand present </a:t>
            </a:r>
            <a:r>
              <a:rPr lang="nl-BE" sz="1200" kern="1200" dirty="0" err="1">
                <a:solidFill>
                  <a:schemeClr val="tx1"/>
                </a:solidFill>
                <a:effectLst/>
                <a:latin typeface="+mn-lt"/>
                <a:ea typeface="+mn-ea"/>
                <a:cs typeface="+mn-cs"/>
              </a:rPr>
              <a:t>an</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opposite</a:t>
            </a:r>
            <a:r>
              <a:rPr lang="nl-BE" sz="1200" kern="1200" dirty="0">
                <a:solidFill>
                  <a:schemeClr val="tx1"/>
                </a:solidFill>
                <a:effectLst/>
                <a:latin typeface="+mn-lt"/>
                <a:ea typeface="+mn-ea"/>
                <a:cs typeface="+mn-cs"/>
              </a:rPr>
              <a:t> picture, </a:t>
            </a:r>
            <a:r>
              <a:rPr lang="nl-BE" sz="1200" kern="1200" dirty="0" err="1">
                <a:solidFill>
                  <a:schemeClr val="tx1"/>
                </a:solidFill>
                <a:effectLst/>
                <a:latin typeface="+mn-lt"/>
                <a:ea typeface="+mn-ea"/>
                <a:cs typeface="+mn-cs"/>
              </a:rPr>
              <a:t>with</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growth</a:t>
            </a:r>
            <a:r>
              <a:rPr lang="nl-BE" sz="1200" kern="1200" dirty="0">
                <a:solidFill>
                  <a:schemeClr val="tx1"/>
                </a:solidFill>
                <a:effectLst/>
                <a:latin typeface="+mn-lt"/>
                <a:ea typeface="+mn-ea"/>
                <a:cs typeface="+mn-cs"/>
              </a:rPr>
              <a:t> of 7%. </a:t>
            </a:r>
            <a:r>
              <a:rPr lang="nl-BE" sz="1200" kern="1200" dirty="0" err="1">
                <a:solidFill>
                  <a:schemeClr val="tx1"/>
                </a:solidFill>
                <a:effectLst/>
                <a:latin typeface="+mn-lt"/>
                <a:ea typeface="+mn-ea"/>
                <a:cs typeface="+mn-cs"/>
              </a:rPr>
              <a:t>There</a:t>
            </a:r>
            <a:r>
              <a:rPr lang="nl-BE" sz="1200" kern="1200" dirty="0">
                <a:solidFill>
                  <a:schemeClr val="tx1"/>
                </a:solidFill>
                <a:effectLst/>
                <a:latin typeface="+mn-lt"/>
                <a:ea typeface="+mn-ea"/>
                <a:cs typeface="+mn-cs"/>
              </a:rPr>
              <a:t> was a strong </a:t>
            </a:r>
            <a:r>
              <a:rPr lang="nl-BE" sz="1200" kern="1200" dirty="0" err="1">
                <a:solidFill>
                  <a:schemeClr val="tx1"/>
                </a:solidFill>
                <a:effectLst/>
                <a:latin typeface="+mn-lt"/>
                <a:ea typeface="+mn-ea"/>
                <a:cs typeface="+mn-cs"/>
              </a:rPr>
              <a:t>upsurge</a:t>
            </a:r>
            <a:r>
              <a:rPr lang="nl-BE" sz="1200" kern="1200" dirty="0">
                <a:solidFill>
                  <a:schemeClr val="tx1"/>
                </a:solidFill>
                <a:effectLst/>
                <a:latin typeface="+mn-lt"/>
                <a:ea typeface="+mn-ea"/>
                <a:cs typeface="+mn-cs"/>
              </a:rPr>
              <a:t> in steel exports </a:t>
            </a:r>
            <a:r>
              <a:rPr lang="nl-BE" sz="1200" kern="1200" dirty="0" err="1">
                <a:solidFill>
                  <a:schemeClr val="tx1"/>
                </a:solidFill>
                <a:effectLst/>
                <a:latin typeface="+mn-lt"/>
                <a:ea typeface="+mn-ea"/>
                <a:cs typeface="+mn-cs"/>
              </a:rPr>
              <a:t>to</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the</a:t>
            </a:r>
            <a:r>
              <a:rPr lang="nl-BE" sz="1200" kern="1200" dirty="0">
                <a:solidFill>
                  <a:schemeClr val="tx1"/>
                </a:solidFill>
                <a:effectLst/>
                <a:latin typeface="+mn-lt"/>
                <a:ea typeface="+mn-ea"/>
                <a:cs typeface="+mn-cs"/>
              </a:rPr>
              <a:t> US in </a:t>
            </a:r>
            <a:r>
              <a:rPr lang="nl-BE" sz="1200" kern="1200" dirty="0" err="1">
                <a:solidFill>
                  <a:schemeClr val="tx1"/>
                </a:solidFill>
                <a:effectLst/>
                <a:latin typeface="+mn-lt"/>
                <a:ea typeface="+mn-ea"/>
                <a:cs typeface="+mn-cs"/>
              </a:rPr>
              <a:t>an</a:t>
            </a:r>
            <a:r>
              <a:rPr lang="nl-BE" sz="1200" kern="1200" dirty="0">
                <a:solidFill>
                  <a:schemeClr val="tx1"/>
                </a:solidFill>
                <a:effectLst/>
                <a:latin typeface="+mn-lt"/>
                <a:ea typeface="+mn-ea"/>
                <a:cs typeface="+mn-cs"/>
              </a:rPr>
              <a:t> effort </a:t>
            </a:r>
            <a:r>
              <a:rPr lang="nl-BE" sz="1200" kern="1200" dirty="0" err="1">
                <a:solidFill>
                  <a:schemeClr val="tx1"/>
                </a:solidFill>
                <a:effectLst/>
                <a:latin typeface="+mn-lt"/>
                <a:ea typeface="+mn-ea"/>
                <a:cs typeface="+mn-cs"/>
              </a:rPr>
              <a:t>to</a:t>
            </a:r>
            <a:r>
              <a:rPr lang="nl-BE" sz="1200" kern="1200" dirty="0">
                <a:solidFill>
                  <a:schemeClr val="tx1"/>
                </a:solidFill>
                <a:effectLst/>
                <a:latin typeface="+mn-lt"/>
                <a:ea typeface="+mn-ea"/>
                <a:cs typeface="+mn-cs"/>
              </a:rPr>
              <a:t> beat </a:t>
            </a:r>
            <a:r>
              <a:rPr lang="nl-BE" sz="1200" kern="1200" dirty="0" err="1">
                <a:solidFill>
                  <a:schemeClr val="tx1"/>
                </a:solidFill>
                <a:effectLst/>
                <a:latin typeface="+mn-lt"/>
                <a:ea typeface="+mn-ea"/>
                <a:cs typeface="+mn-cs"/>
              </a:rPr>
              <a:t>the</a:t>
            </a:r>
            <a:r>
              <a:rPr lang="nl-BE" sz="1200" kern="1200" dirty="0">
                <a:solidFill>
                  <a:schemeClr val="tx1"/>
                </a:solidFill>
                <a:effectLst/>
                <a:latin typeface="+mn-lt"/>
                <a:ea typeface="+mn-ea"/>
                <a:cs typeface="+mn-cs"/>
              </a:rPr>
              <a:t> American import </a:t>
            </a:r>
            <a:r>
              <a:rPr lang="nl-BE" sz="1200" kern="1200" dirty="0" err="1">
                <a:solidFill>
                  <a:schemeClr val="tx1"/>
                </a:solidFill>
                <a:effectLst/>
                <a:latin typeface="+mn-lt"/>
                <a:ea typeface="+mn-ea"/>
                <a:cs typeface="+mn-cs"/>
              </a:rPr>
              <a:t>tariffs</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which</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came</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into</a:t>
            </a:r>
            <a:r>
              <a:rPr lang="nl-BE" sz="1200" kern="1200" dirty="0">
                <a:solidFill>
                  <a:schemeClr val="tx1"/>
                </a:solidFill>
                <a:effectLst/>
                <a:latin typeface="+mn-lt"/>
                <a:ea typeface="+mn-ea"/>
                <a:cs typeface="+mn-cs"/>
              </a:rPr>
              <a:t> force in </a:t>
            </a:r>
            <a:r>
              <a:rPr lang="nl-BE" sz="1200" kern="1200" dirty="0" err="1">
                <a:solidFill>
                  <a:schemeClr val="tx1"/>
                </a:solidFill>
                <a:effectLst/>
                <a:latin typeface="+mn-lt"/>
                <a:ea typeface="+mn-ea"/>
                <a:cs typeface="+mn-cs"/>
              </a:rPr>
              <a:t>June</a:t>
            </a:r>
            <a:r>
              <a:rPr lang="nl-BE" sz="1200" kern="1200" dirty="0">
                <a:solidFill>
                  <a:schemeClr val="tx1"/>
                </a:solidFill>
                <a:effectLst/>
                <a:latin typeface="+mn-lt"/>
                <a:ea typeface="+mn-ea"/>
                <a:cs typeface="+mn-cs"/>
              </a:rPr>
              <a:t>.</a:t>
            </a:r>
          </a:p>
          <a:p>
            <a:r>
              <a:rPr lang="nl-BE" sz="1200" kern="1200" dirty="0" err="1">
                <a:solidFill>
                  <a:schemeClr val="tx1"/>
                </a:solidFill>
                <a:effectLst/>
                <a:latin typeface="+mn-lt"/>
                <a:ea typeface="+mn-ea"/>
                <a:cs typeface="+mn-cs"/>
              </a:rPr>
              <a:t>However</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it</a:t>
            </a:r>
            <a:r>
              <a:rPr lang="nl-BE" sz="1200" kern="1200" dirty="0">
                <a:solidFill>
                  <a:schemeClr val="tx1"/>
                </a:solidFill>
                <a:effectLst/>
                <a:latin typeface="+mn-lt"/>
                <a:ea typeface="+mn-ea"/>
                <a:cs typeface="+mn-cs"/>
              </a:rPr>
              <a:t> is </a:t>
            </a:r>
            <a:r>
              <a:rPr lang="nl-BE" sz="1200" kern="1200" dirty="0" err="1">
                <a:solidFill>
                  <a:schemeClr val="tx1"/>
                </a:solidFill>
                <a:effectLst/>
                <a:latin typeface="+mn-lt"/>
                <a:ea typeface="+mn-ea"/>
                <a:cs typeface="+mn-cs"/>
              </a:rPr>
              <a:t>expected</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that</a:t>
            </a:r>
            <a:r>
              <a:rPr lang="nl-BE" sz="1200" kern="1200" dirty="0">
                <a:solidFill>
                  <a:schemeClr val="tx1"/>
                </a:solidFill>
                <a:effectLst/>
                <a:latin typeface="+mn-lt"/>
                <a:ea typeface="+mn-ea"/>
                <a:cs typeface="+mn-cs"/>
              </a:rPr>
              <a:t> these </a:t>
            </a:r>
            <a:r>
              <a:rPr lang="nl-BE" sz="1200" kern="1200" dirty="0" err="1">
                <a:solidFill>
                  <a:schemeClr val="tx1"/>
                </a:solidFill>
                <a:effectLst/>
                <a:latin typeface="+mn-lt"/>
                <a:ea typeface="+mn-ea"/>
                <a:cs typeface="+mn-cs"/>
              </a:rPr>
              <a:t>tariffs</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will</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also</a:t>
            </a:r>
            <a:r>
              <a:rPr lang="nl-BE" sz="1200" kern="1200" dirty="0">
                <a:solidFill>
                  <a:schemeClr val="tx1"/>
                </a:solidFill>
                <a:effectLst/>
                <a:latin typeface="+mn-lt"/>
                <a:ea typeface="+mn-ea"/>
                <a:cs typeface="+mn-cs"/>
              </a:rPr>
              <a:t> have </a:t>
            </a:r>
            <a:r>
              <a:rPr lang="nl-BE" sz="1200" kern="1200" dirty="0" err="1">
                <a:solidFill>
                  <a:schemeClr val="tx1"/>
                </a:solidFill>
                <a:effectLst/>
                <a:latin typeface="+mn-lt"/>
                <a:ea typeface="+mn-ea"/>
                <a:cs typeface="+mn-cs"/>
              </a:rPr>
              <a:t>an</a:t>
            </a:r>
            <a:r>
              <a:rPr lang="nl-BE" sz="1200" kern="1200" dirty="0">
                <a:solidFill>
                  <a:schemeClr val="tx1"/>
                </a:solidFill>
                <a:effectLst/>
                <a:latin typeface="+mn-lt"/>
                <a:ea typeface="+mn-ea"/>
                <a:cs typeface="+mn-cs"/>
              </a:rPr>
              <a:t> indirect </a:t>
            </a:r>
            <a:r>
              <a:rPr lang="nl-BE" sz="1200" kern="1200" dirty="0" err="1">
                <a:solidFill>
                  <a:schemeClr val="tx1"/>
                </a:solidFill>
                <a:effectLst/>
                <a:latin typeface="+mn-lt"/>
                <a:ea typeface="+mn-ea"/>
                <a:cs typeface="+mn-cs"/>
              </a:rPr>
              <a:t>negative</a:t>
            </a:r>
            <a:r>
              <a:rPr lang="nl-BE" sz="1200" kern="1200" dirty="0">
                <a:solidFill>
                  <a:schemeClr val="tx1"/>
                </a:solidFill>
                <a:effectLst/>
                <a:latin typeface="+mn-lt"/>
                <a:ea typeface="+mn-ea"/>
                <a:cs typeface="+mn-cs"/>
              </a:rPr>
              <a:t> effect on </a:t>
            </a:r>
            <a:r>
              <a:rPr lang="nl-BE" sz="1200" kern="1200" dirty="0" err="1">
                <a:solidFill>
                  <a:schemeClr val="tx1"/>
                </a:solidFill>
                <a:effectLst/>
                <a:latin typeface="+mn-lt"/>
                <a:ea typeface="+mn-ea"/>
                <a:cs typeface="+mn-cs"/>
              </a:rPr>
              <a:t>imports</a:t>
            </a:r>
            <a:r>
              <a:rPr lang="nl-BE" sz="1200" kern="1200" dirty="0">
                <a:solidFill>
                  <a:schemeClr val="tx1"/>
                </a:solidFill>
                <a:effectLst/>
                <a:latin typeface="+mn-lt"/>
                <a:ea typeface="+mn-ea"/>
                <a:cs typeface="+mn-cs"/>
              </a:rPr>
              <a:t> of iron </a:t>
            </a:r>
            <a:r>
              <a:rPr lang="nl-BE" sz="1200" kern="1200" dirty="0" err="1">
                <a:solidFill>
                  <a:schemeClr val="tx1"/>
                </a:solidFill>
                <a:effectLst/>
                <a:latin typeface="+mn-lt"/>
                <a:ea typeface="+mn-ea"/>
                <a:cs typeface="+mn-cs"/>
              </a:rPr>
              <a:t>and</a:t>
            </a:r>
            <a:r>
              <a:rPr lang="nl-BE" sz="1200" kern="1200" dirty="0">
                <a:solidFill>
                  <a:schemeClr val="tx1"/>
                </a:solidFill>
                <a:effectLst/>
                <a:latin typeface="+mn-lt"/>
                <a:ea typeface="+mn-ea"/>
                <a:cs typeface="+mn-cs"/>
              </a:rPr>
              <a:t> steel. </a:t>
            </a:r>
            <a:r>
              <a:rPr lang="nl-BE" sz="1200" kern="1200" dirty="0" err="1">
                <a:solidFill>
                  <a:schemeClr val="tx1"/>
                </a:solidFill>
                <a:effectLst/>
                <a:latin typeface="+mn-lt"/>
                <a:ea typeface="+mn-ea"/>
                <a:cs typeface="+mn-cs"/>
              </a:rPr>
              <a:t>Given</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the</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expected</a:t>
            </a:r>
            <a:r>
              <a:rPr lang="nl-BE" sz="1200" kern="1200" dirty="0">
                <a:solidFill>
                  <a:schemeClr val="tx1"/>
                </a:solidFill>
                <a:effectLst/>
                <a:latin typeface="+mn-lt"/>
                <a:ea typeface="+mn-ea"/>
                <a:cs typeface="+mn-cs"/>
              </a:rPr>
              <a:t> dumping of steel </a:t>
            </a:r>
            <a:r>
              <a:rPr lang="nl-BE" sz="1200" kern="1200" dirty="0" err="1">
                <a:solidFill>
                  <a:schemeClr val="tx1"/>
                </a:solidFill>
                <a:effectLst/>
                <a:latin typeface="+mn-lt"/>
                <a:ea typeface="+mn-ea"/>
                <a:cs typeface="+mn-cs"/>
              </a:rPr>
              <a:t>from</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all</a:t>
            </a:r>
            <a:r>
              <a:rPr lang="nl-BE" sz="1200" kern="1200" dirty="0">
                <a:solidFill>
                  <a:schemeClr val="tx1"/>
                </a:solidFill>
                <a:effectLst/>
                <a:latin typeface="+mn-lt"/>
                <a:ea typeface="+mn-ea"/>
                <a:cs typeface="+mn-cs"/>
              </a:rPr>
              <a:t> over </a:t>
            </a:r>
            <a:r>
              <a:rPr lang="nl-BE" sz="1200" kern="1200" dirty="0" err="1">
                <a:solidFill>
                  <a:schemeClr val="tx1"/>
                </a:solidFill>
                <a:effectLst/>
                <a:latin typeface="+mn-lt"/>
                <a:ea typeface="+mn-ea"/>
                <a:cs typeface="+mn-cs"/>
              </a:rPr>
              <a:t>the</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world</a:t>
            </a:r>
            <a:r>
              <a:rPr lang="nl-BE" sz="1200" kern="1200" dirty="0">
                <a:solidFill>
                  <a:schemeClr val="tx1"/>
                </a:solidFill>
                <a:effectLst/>
                <a:latin typeface="+mn-lt"/>
                <a:ea typeface="+mn-ea"/>
                <a:cs typeface="+mn-cs"/>
              </a:rPr>
              <a:t> on </a:t>
            </a:r>
            <a:r>
              <a:rPr lang="nl-BE" sz="1200" kern="1200" dirty="0" err="1">
                <a:solidFill>
                  <a:schemeClr val="tx1"/>
                </a:solidFill>
                <a:effectLst/>
                <a:latin typeface="+mn-lt"/>
                <a:ea typeface="+mn-ea"/>
                <a:cs typeface="+mn-cs"/>
              </a:rPr>
              <a:t>the</a:t>
            </a:r>
            <a:r>
              <a:rPr lang="nl-BE" sz="1200" kern="1200" dirty="0">
                <a:solidFill>
                  <a:schemeClr val="tx1"/>
                </a:solidFill>
                <a:effectLst/>
                <a:latin typeface="+mn-lt"/>
                <a:ea typeface="+mn-ea"/>
                <a:cs typeface="+mn-cs"/>
              </a:rPr>
              <a:t> European market as a </a:t>
            </a:r>
            <a:r>
              <a:rPr lang="nl-BE" sz="1200" kern="1200" dirty="0" err="1">
                <a:solidFill>
                  <a:schemeClr val="tx1"/>
                </a:solidFill>
                <a:effectLst/>
                <a:latin typeface="+mn-lt"/>
                <a:ea typeface="+mn-ea"/>
                <a:cs typeface="+mn-cs"/>
              </a:rPr>
              <a:t>consequence</a:t>
            </a:r>
            <a:r>
              <a:rPr lang="nl-BE" sz="1200" kern="1200" dirty="0">
                <a:solidFill>
                  <a:schemeClr val="tx1"/>
                </a:solidFill>
                <a:effectLst/>
                <a:latin typeface="+mn-lt"/>
                <a:ea typeface="+mn-ea"/>
                <a:cs typeface="+mn-cs"/>
              </a:rPr>
              <a:t> of </a:t>
            </a:r>
            <a:r>
              <a:rPr lang="nl-BE" sz="1200" kern="1200" dirty="0" err="1">
                <a:solidFill>
                  <a:schemeClr val="tx1"/>
                </a:solidFill>
                <a:effectLst/>
                <a:latin typeface="+mn-lt"/>
                <a:ea typeface="+mn-ea"/>
                <a:cs typeface="+mn-cs"/>
              </a:rPr>
              <a:t>the</a:t>
            </a:r>
            <a:r>
              <a:rPr lang="nl-BE" sz="1200" kern="1200" dirty="0">
                <a:solidFill>
                  <a:schemeClr val="tx1"/>
                </a:solidFill>
                <a:effectLst/>
                <a:latin typeface="+mn-lt"/>
                <a:ea typeface="+mn-ea"/>
                <a:cs typeface="+mn-cs"/>
              </a:rPr>
              <a:t> American </a:t>
            </a:r>
            <a:r>
              <a:rPr lang="nl-BE" sz="1200" kern="1200" dirty="0" err="1">
                <a:solidFill>
                  <a:schemeClr val="tx1"/>
                </a:solidFill>
                <a:effectLst/>
                <a:latin typeface="+mn-lt"/>
                <a:ea typeface="+mn-ea"/>
                <a:cs typeface="+mn-cs"/>
              </a:rPr>
              <a:t>tariff</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measures</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the</a:t>
            </a:r>
            <a:r>
              <a:rPr lang="nl-BE" sz="1200" kern="1200" dirty="0">
                <a:solidFill>
                  <a:schemeClr val="tx1"/>
                </a:solidFill>
                <a:effectLst/>
                <a:latin typeface="+mn-lt"/>
                <a:ea typeface="+mn-ea"/>
                <a:cs typeface="+mn-cs"/>
              </a:rPr>
              <a:t> EU </a:t>
            </a:r>
            <a:r>
              <a:rPr lang="nl-BE" sz="1200" kern="1200" dirty="0" err="1">
                <a:solidFill>
                  <a:schemeClr val="tx1"/>
                </a:solidFill>
                <a:effectLst/>
                <a:latin typeface="+mn-lt"/>
                <a:ea typeface="+mn-ea"/>
                <a:cs typeface="+mn-cs"/>
              </a:rPr>
              <a:t>itself</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will</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probably</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be</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obliged</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to</a:t>
            </a:r>
            <a:r>
              <a:rPr lang="nl-BE" sz="1200" kern="1200" dirty="0">
                <a:solidFill>
                  <a:schemeClr val="tx1"/>
                </a:solidFill>
                <a:effectLst/>
                <a:latin typeface="+mn-lt"/>
                <a:ea typeface="+mn-ea"/>
                <a:cs typeface="+mn-cs"/>
              </a:rPr>
              <a:t> take </a:t>
            </a:r>
            <a:r>
              <a:rPr lang="nl-BE" sz="1200" kern="1200" dirty="0" err="1">
                <a:solidFill>
                  <a:schemeClr val="tx1"/>
                </a:solidFill>
                <a:effectLst/>
                <a:latin typeface="+mn-lt"/>
                <a:ea typeface="+mn-ea"/>
                <a:cs typeface="+mn-cs"/>
              </a:rPr>
              <a:t>measures</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to</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protect</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its</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own</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markets</a:t>
            </a:r>
            <a:r>
              <a:rPr lang="nl-BE" sz="1200" kern="1200" dirty="0">
                <a:solidFill>
                  <a:schemeClr val="tx1"/>
                </a:solidFill>
                <a:effectLst/>
                <a:latin typeface="+mn-lt"/>
                <a:ea typeface="+mn-ea"/>
                <a:cs typeface="+mn-cs"/>
              </a:rPr>
              <a:t>.</a:t>
            </a:r>
          </a:p>
          <a:p>
            <a:endParaRPr lang="nl-BE" b="1" dirty="0"/>
          </a:p>
        </p:txBody>
      </p:sp>
      <p:sp>
        <p:nvSpPr>
          <p:cNvPr id="4" name="Slide Number Placeholder 3"/>
          <p:cNvSpPr>
            <a:spLocks noGrp="1"/>
          </p:cNvSpPr>
          <p:nvPr>
            <p:ph type="sldNum" sz="quarter" idx="10"/>
          </p:nvPr>
        </p:nvSpPr>
        <p:spPr/>
        <p:txBody>
          <a:bodyPr/>
          <a:lstStyle/>
          <a:p>
            <a:fld id="{0F36747E-68E6-406F-AA80-C0B8A059E954}" type="slidenum">
              <a:rPr lang="nl-BE" smtClean="0"/>
              <a:t>9</a:t>
            </a:fld>
            <a:endParaRPr lang="nl-BE"/>
          </a:p>
        </p:txBody>
      </p:sp>
    </p:spTree>
    <p:extLst>
      <p:ext uri="{BB962C8B-B14F-4D97-AF65-F5344CB8AC3E}">
        <p14:creationId xmlns:p14="http://schemas.microsoft.com/office/powerpoint/2010/main" val="3433877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a:prstGeom prst="rect">
            <a:avLst/>
          </a:prstGeom>
        </p:spPr>
        <p:txBody>
          <a:bodyPr anchor="b"/>
          <a:lstStyle>
            <a:lvl1pPr algn="ctr">
              <a:defRPr sz="4500"/>
            </a:lvl1pPr>
          </a:lstStyle>
          <a:p>
            <a:r>
              <a:rPr lang="nl-BE"/>
              <a:t>Titelstijl van model bewerken</a:t>
            </a:r>
            <a:endParaRPr lang="en-US" dirty="0"/>
          </a:p>
        </p:txBody>
      </p:sp>
      <p:sp>
        <p:nvSpPr>
          <p:cNvPr id="3" name="Subtitle 2"/>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BE"/>
              <a:t>Klik om de ondertitelstijl van het model te bewerken</a:t>
            </a:r>
            <a:endParaRPr lang="en-US" dirty="0"/>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040FB3D5-A07A-9141-8172-8FB515DDC077}" type="datetimeFigureOut">
              <a:rPr lang="nl-NL" smtClean="0"/>
              <a:t>08-11-18</a:t>
            </a:fld>
            <a:endParaRPr lang="nl-NL"/>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nl-NL"/>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C09C552D-6D36-D149-913A-0466720FB93C}" type="slidenum">
              <a:rPr lang="nl-NL" smtClean="0"/>
              <a:t>‹Nr.›</a:t>
            </a:fld>
            <a:endParaRPr lang="nl-NL"/>
          </a:p>
        </p:txBody>
      </p:sp>
    </p:spTree>
    <p:extLst>
      <p:ext uri="{BB962C8B-B14F-4D97-AF65-F5344CB8AC3E}">
        <p14:creationId xmlns:p14="http://schemas.microsoft.com/office/powerpoint/2010/main" val="509194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nl-BE"/>
              <a:t>Titelstijl van model bewerken</a:t>
            </a:r>
            <a:endParaRPr lang="en-US" dirty="0"/>
          </a:p>
        </p:txBody>
      </p:sp>
      <p:sp>
        <p:nvSpPr>
          <p:cNvPr id="3" name="Content Placeholder 2"/>
          <p:cNvSpPr>
            <a:spLocks noGrp="1"/>
          </p:cNvSpPr>
          <p:nvPr>
            <p:ph idx="1"/>
          </p:nvPr>
        </p:nvSpPr>
        <p:spPr>
          <a:xfrm>
            <a:off x="628650" y="1369219"/>
            <a:ext cx="7886700" cy="3263504"/>
          </a:xfrm>
          <a:prstGeom prst="rect">
            <a:avLst/>
          </a:prstGeom>
        </p:spPr>
        <p:txBody>
          <a:bodyPr/>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en-US" dirty="0"/>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040FB3D5-A07A-9141-8172-8FB515DDC077}" type="datetimeFigureOut">
              <a:rPr lang="nl-NL" smtClean="0"/>
              <a:t>08-11-18</a:t>
            </a:fld>
            <a:endParaRPr lang="nl-NL"/>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nl-NL"/>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C09C552D-6D36-D149-913A-0466720FB93C}" type="slidenum">
              <a:rPr lang="nl-NL" smtClean="0"/>
              <a:t>‹Nr.›</a:t>
            </a:fld>
            <a:endParaRPr lang="nl-NL"/>
          </a:p>
        </p:txBody>
      </p:sp>
    </p:spTree>
    <p:extLst>
      <p:ext uri="{BB962C8B-B14F-4D97-AF65-F5344CB8AC3E}">
        <p14:creationId xmlns:p14="http://schemas.microsoft.com/office/powerpoint/2010/main" val="11050575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Alleen titel">
    <p:bg>
      <p:bgRef idx="1001">
        <a:schemeClr val="bg1"/>
      </p:bgRef>
    </p:bg>
    <p:spTree>
      <p:nvGrpSpPr>
        <p:cNvPr id="1" name=""/>
        <p:cNvGrpSpPr/>
        <p:nvPr/>
      </p:nvGrpSpPr>
      <p:grpSpPr>
        <a:xfrm>
          <a:off x="0" y="0"/>
          <a:ext cx="0" cy="0"/>
          <a:chOff x="0" y="0"/>
          <a:chExt cx="0" cy="0"/>
        </a:xfrm>
      </p:grpSpPr>
      <p:grpSp>
        <p:nvGrpSpPr>
          <p:cNvPr id="6" name="Group 5"/>
          <p:cNvGrpSpPr/>
          <p:nvPr userDrawn="1"/>
        </p:nvGrpSpPr>
        <p:grpSpPr>
          <a:xfrm>
            <a:off x="1" y="0"/>
            <a:ext cx="9144001" cy="5072385"/>
            <a:chOff x="0" y="0"/>
            <a:chExt cx="9144001" cy="6763180"/>
          </a:xfrm>
        </p:grpSpPr>
        <p:sp>
          <p:nvSpPr>
            <p:cNvPr id="7" name="Rectangle 6"/>
            <p:cNvSpPr/>
            <p:nvPr/>
          </p:nvSpPr>
          <p:spPr>
            <a:xfrm>
              <a:off x="0" y="0"/>
              <a:ext cx="307181" cy="135731"/>
            </a:xfrm>
            <a:prstGeom prst="rect">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8" name="Rectangle 7"/>
            <p:cNvSpPr/>
            <p:nvPr/>
          </p:nvSpPr>
          <p:spPr>
            <a:xfrm>
              <a:off x="3992643" y="0"/>
              <a:ext cx="307181" cy="135731"/>
            </a:xfrm>
            <a:prstGeom prst="rect">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10" name="Rectangle 9"/>
            <p:cNvSpPr/>
            <p:nvPr/>
          </p:nvSpPr>
          <p:spPr>
            <a:xfrm>
              <a:off x="4436270" y="0"/>
              <a:ext cx="307181" cy="135731"/>
            </a:xfrm>
            <a:prstGeom prst="rect">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11" name="Rectangle 10"/>
            <p:cNvSpPr/>
            <p:nvPr/>
          </p:nvSpPr>
          <p:spPr>
            <a:xfrm>
              <a:off x="5323524" y="0"/>
              <a:ext cx="307181" cy="135731"/>
            </a:xfrm>
            <a:prstGeom prst="rect">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12" name="Rectangle 11"/>
            <p:cNvSpPr/>
            <p:nvPr/>
          </p:nvSpPr>
          <p:spPr>
            <a:xfrm>
              <a:off x="4879897" y="0"/>
              <a:ext cx="307181" cy="135731"/>
            </a:xfrm>
            <a:prstGeom prst="rect">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13" name="Rectangle 12"/>
            <p:cNvSpPr/>
            <p:nvPr/>
          </p:nvSpPr>
          <p:spPr>
            <a:xfrm>
              <a:off x="5767151" y="0"/>
              <a:ext cx="307181" cy="135731"/>
            </a:xfrm>
            <a:prstGeom prst="rect">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14" name="Rectangle 13"/>
            <p:cNvSpPr/>
            <p:nvPr/>
          </p:nvSpPr>
          <p:spPr>
            <a:xfrm>
              <a:off x="6210778" y="0"/>
              <a:ext cx="307181" cy="135731"/>
            </a:xfrm>
            <a:prstGeom prst="rect">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15" name="Rectangle 14"/>
            <p:cNvSpPr/>
            <p:nvPr/>
          </p:nvSpPr>
          <p:spPr>
            <a:xfrm>
              <a:off x="7098032" y="0"/>
              <a:ext cx="307181" cy="135731"/>
            </a:xfrm>
            <a:prstGeom prst="rect">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16" name="Rectangle 15"/>
            <p:cNvSpPr/>
            <p:nvPr/>
          </p:nvSpPr>
          <p:spPr>
            <a:xfrm>
              <a:off x="6654405" y="0"/>
              <a:ext cx="307181" cy="135731"/>
            </a:xfrm>
            <a:prstGeom prst="rect">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17" name="Rectangle 16"/>
            <p:cNvSpPr/>
            <p:nvPr/>
          </p:nvSpPr>
          <p:spPr>
            <a:xfrm>
              <a:off x="7541659" y="0"/>
              <a:ext cx="307181" cy="135731"/>
            </a:xfrm>
            <a:prstGeom prst="rect">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18" name="Rectangle 17"/>
            <p:cNvSpPr/>
            <p:nvPr/>
          </p:nvSpPr>
          <p:spPr>
            <a:xfrm>
              <a:off x="7985286" y="0"/>
              <a:ext cx="307181" cy="135731"/>
            </a:xfrm>
            <a:prstGeom prst="rect">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19" name="Rectangle 18"/>
            <p:cNvSpPr/>
            <p:nvPr/>
          </p:nvSpPr>
          <p:spPr>
            <a:xfrm>
              <a:off x="8872543" y="0"/>
              <a:ext cx="271458" cy="135731"/>
            </a:xfrm>
            <a:prstGeom prst="rect">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20" name="Rectangle 19"/>
            <p:cNvSpPr/>
            <p:nvPr/>
          </p:nvSpPr>
          <p:spPr>
            <a:xfrm>
              <a:off x="8428913" y="0"/>
              <a:ext cx="307181" cy="135731"/>
            </a:xfrm>
            <a:prstGeom prst="rect">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21" name="Rectangle 20"/>
            <p:cNvSpPr/>
            <p:nvPr/>
          </p:nvSpPr>
          <p:spPr>
            <a:xfrm>
              <a:off x="443627" y="0"/>
              <a:ext cx="307181" cy="135731"/>
            </a:xfrm>
            <a:prstGeom prst="rect">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22" name="Rectangle 21"/>
            <p:cNvSpPr/>
            <p:nvPr/>
          </p:nvSpPr>
          <p:spPr>
            <a:xfrm>
              <a:off x="887254" y="0"/>
              <a:ext cx="307181" cy="135731"/>
            </a:xfrm>
            <a:prstGeom prst="rect">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23" name="Rectangle 22"/>
            <p:cNvSpPr/>
            <p:nvPr/>
          </p:nvSpPr>
          <p:spPr>
            <a:xfrm>
              <a:off x="1774508" y="0"/>
              <a:ext cx="307181" cy="135731"/>
            </a:xfrm>
            <a:prstGeom prst="rect">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24" name="Rectangle 23"/>
            <p:cNvSpPr/>
            <p:nvPr/>
          </p:nvSpPr>
          <p:spPr>
            <a:xfrm>
              <a:off x="1330881" y="0"/>
              <a:ext cx="307181" cy="135731"/>
            </a:xfrm>
            <a:prstGeom prst="rect">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25" name="Rectangle 24"/>
            <p:cNvSpPr/>
            <p:nvPr/>
          </p:nvSpPr>
          <p:spPr>
            <a:xfrm>
              <a:off x="2218135" y="0"/>
              <a:ext cx="307181" cy="135731"/>
            </a:xfrm>
            <a:prstGeom prst="rect">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26" name="Rectangle 25"/>
            <p:cNvSpPr/>
            <p:nvPr/>
          </p:nvSpPr>
          <p:spPr>
            <a:xfrm>
              <a:off x="2661762" y="0"/>
              <a:ext cx="307181" cy="135731"/>
            </a:xfrm>
            <a:prstGeom prst="rect">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27" name="Rectangle 26"/>
            <p:cNvSpPr/>
            <p:nvPr/>
          </p:nvSpPr>
          <p:spPr>
            <a:xfrm>
              <a:off x="3549016" y="0"/>
              <a:ext cx="307181" cy="135731"/>
            </a:xfrm>
            <a:prstGeom prst="rect">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28" name="Rectangle 27"/>
            <p:cNvSpPr/>
            <p:nvPr/>
          </p:nvSpPr>
          <p:spPr>
            <a:xfrm>
              <a:off x="3105389" y="0"/>
              <a:ext cx="307181" cy="135731"/>
            </a:xfrm>
            <a:prstGeom prst="rect">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29" name="Rectangle 28"/>
            <p:cNvSpPr/>
            <p:nvPr/>
          </p:nvSpPr>
          <p:spPr>
            <a:xfrm>
              <a:off x="0" y="6627449"/>
              <a:ext cx="307181" cy="135731"/>
            </a:xfrm>
            <a:prstGeom prst="rect">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30" name="Rectangle 29"/>
            <p:cNvSpPr/>
            <p:nvPr/>
          </p:nvSpPr>
          <p:spPr>
            <a:xfrm>
              <a:off x="3992643" y="6627449"/>
              <a:ext cx="307181" cy="135731"/>
            </a:xfrm>
            <a:prstGeom prst="rect">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31" name="Rectangle 30"/>
            <p:cNvSpPr/>
            <p:nvPr/>
          </p:nvSpPr>
          <p:spPr>
            <a:xfrm>
              <a:off x="4436270" y="6627449"/>
              <a:ext cx="307181" cy="135731"/>
            </a:xfrm>
            <a:prstGeom prst="rect">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32" name="Rectangle 31"/>
            <p:cNvSpPr/>
            <p:nvPr/>
          </p:nvSpPr>
          <p:spPr>
            <a:xfrm>
              <a:off x="5323524" y="6627449"/>
              <a:ext cx="307181" cy="135731"/>
            </a:xfrm>
            <a:prstGeom prst="rect">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33" name="Rectangle 32"/>
            <p:cNvSpPr/>
            <p:nvPr/>
          </p:nvSpPr>
          <p:spPr>
            <a:xfrm>
              <a:off x="4879897" y="6627449"/>
              <a:ext cx="307181" cy="135731"/>
            </a:xfrm>
            <a:prstGeom prst="rect">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34" name="Rectangle 33"/>
            <p:cNvSpPr/>
            <p:nvPr/>
          </p:nvSpPr>
          <p:spPr>
            <a:xfrm>
              <a:off x="5767151" y="6627449"/>
              <a:ext cx="307181" cy="135731"/>
            </a:xfrm>
            <a:prstGeom prst="rect">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35" name="Rectangle 34"/>
            <p:cNvSpPr/>
            <p:nvPr/>
          </p:nvSpPr>
          <p:spPr>
            <a:xfrm>
              <a:off x="6210778" y="6627449"/>
              <a:ext cx="307181" cy="135731"/>
            </a:xfrm>
            <a:prstGeom prst="rect">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36" name="Rectangle 35"/>
            <p:cNvSpPr/>
            <p:nvPr/>
          </p:nvSpPr>
          <p:spPr>
            <a:xfrm>
              <a:off x="7098032" y="6627449"/>
              <a:ext cx="307181" cy="135731"/>
            </a:xfrm>
            <a:prstGeom prst="rect">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37" name="Rectangle 36"/>
            <p:cNvSpPr/>
            <p:nvPr/>
          </p:nvSpPr>
          <p:spPr>
            <a:xfrm>
              <a:off x="6654405" y="6627449"/>
              <a:ext cx="307181" cy="135731"/>
            </a:xfrm>
            <a:prstGeom prst="rect">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38" name="Rectangle 37"/>
            <p:cNvSpPr/>
            <p:nvPr/>
          </p:nvSpPr>
          <p:spPr>
            <a:xfrm>
              <a:off x="7541659" y="6627449"/>
              <a:ext cx="307181" cy="135731"/>
            </a:xfrm>
            <a:prstGeom prst="rect">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39" name="Rectangle 38"/>
            <p:cNvSpPr/>
            <p:nvPr/>
          </p:nvSpPr>
          <p:spPr>
            <a:xfrm>
              <a:off x="7985286" y="6627449"/>
              <a:ext cx="307181" cy="135731"/>
            </a:xfrm>
            <a:prstGeom prst="rect">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40" name="Rectangle 39"/>
            <p:cNvSpPr/>
            <p:nvPr/>
          </p:nvSpPr>
          <p:spPr>
            <a:xfrm>
              <a:off x="8872543" y="6627449"/>
              <a:ext cx="271458" cy="135731"/>
            </a:xfrm>
            <a:prstGeom prst="rect">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41" name="Rectangle 40"/>
            <p:cNvSpPr/>
            <p:nvPr/>
          </p:nvSpPr>
          <p:spPr>
            <a:xfrm>
              <a:off x="8428913" y="6627449"/>
              <a:ext cx="307181" cy="135731"/>
            </a:xfrm>
            <a:prstGeom prst="rect">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42" name="Rectangle 41"/>
            <p:cNvSpPr/>
            <p:nvPr/>
          </p:nvSpPr>
          <p:spPr>
            <a:xfrm>
              <a:off x="443627" y="6627449"/>
              <a:ext cx="307181" cy="135731"/>
            </a:xfrm>
            <a:prstGeom prst="rect">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43" name="Rectangle 42"/>
            <p:cNvSpPr/>
            <p:nvPr/>
          </p:nvSpPr>
          <p:spPr>
            <a:xfrm>
              <a:off x="887254" y="6627449"/>
              <a:ext cx="307181" cy="135731"/>
            </a:xfrm>
            <a:prstGeom prst="rect">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44" name="Rectangle 43"/>
            <p:cNvSpPr/>
            <p:nvPr/>
          </p:nvSpPr>
          <p:spPr>
            <a:xfrm>
              <a:off x="1774508" y="6627449"/>
              <a:ext cx="307181" cy="135731"/>
            </a:xfrm>
            <a:prstGeom prst="rect">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45" name="Rectangle 44"/>
            <p:cNvSpPr/>
            <p:nvPr/>
          </p:nvSpPr>
          <p:spPr>
            <a:xfrm>
              <a:off x="1330881" y="6627449"/>
              <a:ext cx="307181" cy="135731"/>
            </a:xfrm>
            <a:prstGeom prst="rect">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46" name="Rectangle 45"/>
            <p:cNvSpPr/>
            <p:nvPr/>
          </p:nvSpPr>
          <p:spPr>
            <a:xfrm>
              <a:off x="2218135" y="6627449"/>
              <a:ext cx="307181" cy="135731"/>
            </a:xfrm>
            <a:prstGeom prst="rect">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47" name="Rectangle 46"/>
            <p:cNvSpPr/>
            <p:nvPr/>
          </p:nvSpPr>
          <p:spPr>
            <a:xfrm>
              <a:off x="2661762" y="6627449"/>
              <a:ext cx="307181" cy="135731"/>
            </a:xfrm>
            <a:prstGeom prst="rect">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48" name="Rectangle 47"/>
            <p:cNvSpPr/>
            <p:nvPr/>
          </p:nvSpPr>
          <p:spPr>
            <a:xfrm>
              <a:off x="3549016" y="6627449"/>
              <a:ext cx="307181" cy="135731"/>
            </a:xfrm>
            <a:prstGeom prst="rect">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49" name="Rectangle 48"/>
            <p:cNvSpPr/>
            <p:nvPr/>
          </p:nvSpPr>
          <p:spPr>
            <a:xfrm>
              <a:off x="3105389" y="6627449"/>
              <a:ext cx="307181" cy="135731"/>
            </a:xfrm>
            <a:prstGeom prst="rect">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grpSp>
      <p:sp>
        <p:nvSpPr>
          <p:cNvPr id="52" name="Slide Number Placeholder 5"/>
          <p:cNvSpPr>
            <a:spLocks noGrp="1"/>
          </p:cNvSpPr>
          <p:nvPr>
            <p:ph type="sldNum" sz="quarter" idx="4"/>
          </p:nvPr>
        </p:nvSpPr>
        <p:spPr>
          <a:xfrm>
            <a:off x="6553200" y="4767263"/>
            <a:ext cx="2133600" cy="273844"/>
          </a:xfrm>
          <a:prstGeom prst="rect">
            <a:avLst/>
          </a:prstGeom>
        </p:spPr>
        <p:txBody>
          <a:bodyPr vert="horz" lIns="91440" tIns="45720" rIns="0" bIns="45720" rtlCol="0" anchor="ctr"/>
          <a:lstStyle>
            <a:lvl1pPr algn="r">
              <a:defRPr sz="900">
                <a:solidFill>
                  <a:schemeClr val="tx1">
                    <a:tint val="75000"/>
                  </a:schemeClr>
                </a:solidFill>
              </a:defRPr>
            </a:lvl1pPr>
          </a:lstStyle>
          <a:p>
            <a:fld id="{7DEAC398-66F6-405A-ADA6-8C9081EDB3A2}" type="slidenum">
              <a:rPr lang="en-US" smtClean="0"/>
              <a:t>‹Nr.›</a:t>
            </a:fld>
            <a:endParaRPr lang="en-US" dirty="0"/>
          </a:p>
        </p:txBody>
      </p:sp>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22185819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C92F68C-1975-49BC-B06E-317B5354C206}"/>
              </a:ext>
            </a:extLst>
          </p:cNvPr>
          <p:cNvSpPr>
            <a:spLocks noGrp="1"/>
          </p:cNvSpPr>
          <p:nvPr>
            <p:ph type="dt" sz="half" idx="10"/>
          </p:nvPr>
        </p:nvSpPr>
        <p:spPr/>
        <p:txBody>
          <a:bodyPr/>
          <a:lstStyle/>
          <a:p>
            <a:fld id="{C190C125-B6AB-4A17-8DDA-73A8510F025F}" type="datetimeFigureOut">
              <a:rPr lang="nl-BE" smtClean="0"/>
              <a:pPr/>
              <a:t>8/11/18</a:t>
            </a:fld>
            <a:endParaRPr lang="nl-BE"/>
          </a:p>
        </p:txBody>
      </p:sp>
      <p:sp>
        <p:nvSpPr>
          <p:cNvPr id="3" name="Tijdelijke aanduiding voor voettekst 2">
            <a:extLst>
              <a:ext uri="{FF2B5EF4-FFF2-40B4-BE49-F238E27FC236}">
                <a16:creationId xmlns:a16="http://schemas.microsoft.com/office/drawing/2014/main" id="{96A38507-F6D5-4FF2-9523-44E7F0468603}"/>
              </a:ext>
            </a:extLst>
          </p:cNvPr>
          <p:cNvSpPr>
            <a:spLocks noGrp="1"/>
          </p:cNvSpPr>
          <p:nvPr>
            <p:ph type="ftr" sz="quarter" idx="11"/>
          </p:nvPr>
        </p:nvSpPr>
        <p:spPr/>
        <p:txBody>
          <a:bodyPr/>
          <a:lstStyle/>
          <a:p>
            <a:endParaRPr lang="nl-BE"/>
          </a:p>
        </p:txBody>
      </p:sp>
      <p:sp>
        <p:nvSpPr>
          <p:cNvPr id="4" name="Tijdelijke aanduiding voor dianummer 3">
            <a:extLst>
              <a:ext uri="{FF2B5EF4-FFF2-40B4-BE49-F238E27FC236}">
                <a16:creationId xmlns:a16="http://schemas.microsoft.com/office/drawing/2014/main" id="{B08A41CE-6177-4A26-B9DF-9A84CF85379C}"/>
              </a:ext>
            </a:extLst>
          </p:cNvPr>
          <p:cNvSpPr>
            <a:spLocks noGrp="1"/>
          </p:cNvSpPr>
          <p:nvPr>
            <p:ph type="sldNum" sz="quarter" idx="12"/>
          </p:nvPr>
        </p:nvSpPr>
        <p:spPr/>
        <p:txBody>
          <a:bodyPr/>
          <a:lstStyle/>
          <a:p>
            <a:fld id="{C44A7788-1F06-48DE-B628-99A442FD8B25}" type="slidenum">
              <a:rPr lang="nl-BE" smtClean="0"/>
              <a:pPr/>
              <a:t>‹Nr.›</a:t>
            </a:fld>
            <a:endParaRPr lang="nl-BE"/>
          </a:p>
        </p:txBody>
      </p:sp>
    </p:spTree>
    <p:extLst>
      <p:ext uri="{BB962C8B-B14F-4D97-AF65-F5344CB8AC3E}">
        <p14:creationId xmlns:p14="http://schemas.microsoft.com/office/powerpoint/2010/main" val="31377160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997687D8-B2CF-4C0A-AC30-76050EA44C91}"/>
              </a:ext>
            </a:extLst>
          </p:cNvPr>
          <p:cNvSpPr>
            <a:spLocks noGrp="1"/>
          </p:cNvSpPr>
          <p:nvPr>
            <p:ph type="pic" sz="quarter" idx="10"/>
          </p:nvPr>
        </p:nvSpPr>
        <p:spPr>
          <a:xfrm>
            <a:off x="0" y="2114731"/>
            <a:ext cx="9144000" cy="4483100"/>
          </a:xfrm>
          <a:prstGeom prst="rect">
            <a:avLst/>
          </a:prstGeom>
        </p:spPr>
        <p:txBody>
          <a:bodyPr/>
          <a:lstStyle/>
          <a:p>
            <a:endParaRPr lang="nl-BE"/>
          </a:p>
        </p:txBody>
      </p:sp>
    </p:spTree>
    <p:extLst>
      <p:ext uri="{BB962C8B-B14F-4D97-AF65-F5344CB8AC3E}">
        <p14:creationId xmlns:p14="http://schemas.microsoft.com/office/powerpoint/2010/main" val="34414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empty page">
    <p:bg>
      <p:bgRef idx="1001">
        <a:schemeClr val="bg1"/>
      </p:bgRef>
    </p:bg>
    <p:spTree>
      <p:nvGrpSpPr>
        <p:cNvPr id="1" name=""/>
        <p:cNvGrpSpPr/>
        <p:nvPr/>
      </p:nvGrpSpPr>
      <p:grpSpPr>
        <a:xfrm>
          <a:off x="0" y="0"/>
          <a:ext cx="0" cy="0"/>
          <a:chOff x="0" y="0"/>
          <a:chExt cx="0" cy="0"/>
        </a:xfrm>
      </p:grpSpPr>
      <p:cxnSp>
        <p:nvCxnSpPr>
          <p:cNvPr id="6" name="Rechte verbindingslijn 5">
            <a:extLst>
              <a:ext uri="{FF2B5EF4-FFF2-40B4-BE49-F238E27FC236}">
                <a16:creationId xmlns:a16="http://schemas.microsoft.com/office/drawing/2014/main" id="{6A734496-0049-40F6-882D-65109D07C700}"/>
              </a:ext>
            </a:extLst>
          </p:cNvPr>
          <p:cNvCxnSpPr>
            <a:cxnSpLocks/>
          </p:cNvCxnSpPr>
          <p:nvPr userDrawn="1"/>
        </p:nvCxnSpPr>
        <p:spPr>
          <a:xfrm>
            <a:off x="254182" y="766913"/>
            <a:ext cx="8626879"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10" name="Afbeelding 9">
            <a:extLst>
              <a:ext uri="{FF2B5EF4-FFF2-40B4-BE49-F238E27FC236}">
                <a16:creationId xmlns:a16="http://schemas.microsoft.com/office/drawing/2014/main" id="{9004F373-8EC7-4564-B161-22C31AB7C23D}"/>
              </a:ext>
            </a:extLst>
          </p:cNvPr>
          <p:cNvPicPr>
            <a:picLocks noChangeAspect="1"/>
          </p:cNvPicPr>
          <p:nvPr userDrawn="1"/>
        </p:nvPicPr>
        <p:blipFill>
          <a:blip r:embed="rId2"/>
          <a:stretch>
            <a:fillRect/>
          </a:stretch>
        </p:blipFill>
        <p:spPr>
          <a:xfrm>
            <a:off x="7611290" y="147375"/>
            <a:ext cx="1314995" cy="488908"/>
          </a:xfrm>
          <a:prstGeom prst="rect">
            <a:avLst/>
          </a:prstGeom>
        </p:spPr>
      </p:pic>
      <p:sp>
        <p:nvSpPr>
          <p:cNvPr id="12" name="Titel 11">
            <a:extLst>
              <a:ext uri="{FF2B5EF4-FFF2-40B4-BE49-F238E27FC236}">
                <a16:creationId xmlns:a16="http://schemas.microsoft.com/office/drawing/2014/main" id="{9905095B-6CBF-4115-BBC8-4563C45C113C}"/>
              </a:ext>
            </a:extLst>
          </p:cNvPr>
          <p:cNvSpPr>
            <a:spLocks noGrp="1"/>
          </p:cNvSpPr>
          <p:nvPr>
            <p:ph type="title"/>
          </p:nvPr>
        </p:nvSpPr>
        <p:spPr>
          <a:xfrm>
            <a:off x="254182" y="138695"/>
            <a:ext cx="7886700" cy="506267"/>
          </a:xfrm>
          <a:prstGeom prst="rect">
            <a:avLst/>
          </a:prstGeom>
        </p:spPr>
        <p:txBody>
          <a:bodyPr/>
          <a:lstStyle>
            <a:lvl1pPr>
              <a:defRPr sz="2800">
                <a:latin typeface="Arial" panose="020B0604020202020204" pitchFamily="34" charset="0"/>
                <a:cs typeface="Arial" panose="020B0604020202020204" pitchFamily="34" charset="0"/>
              </a:defRPr>
            </a:lvl1pPr>
          </a:lstStyle>
          <a:p>
            <a:r>
              <a:rPr lang="nl-NL" dirty="0"/>
              <a:t>Klik om stijl te bewerken</a:t>
            </a:r>
            <a:endParaRPr lang="nl-BE" dirty="0"/>
          </a:p>
        </p:txBody>
      </p:sp>
    </p:spTree>
    <p:extLst>
      <p:ext uri="{BB962C8B-B14F-4D97-AF65-F5344CB8AC3E}">
        <p14:creationId xmlns:p14="http://schemas.microsoft.com/office/powerpoint/2010/main" val="11632078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997687D8-B2CF-4C0A-AC30-76050EA44C91}"/>
              </a:ext>
            </a:extLst>
          </p:cNvPr>
          <p:cNvSpPr>
            <a:spLocks noGrp="1"/>
          </p:cNvSpPr>
          <p:nvPr>
            <p:ph type="pic" sz="quarter" idx="10"/>
          </p:nvPr>
        </p:nvSpPr>
        <p:spPr>
          <a:xfrm>
            <a:off x="0" y="660400"/>
            <a:ext cx="9144000" cy="4483100"/>
          </a:xfrm>
          <a:prstGeom prst="rect">
            <a:avLst/>
          </a:prstGeom>
        </p:spPr>
        <p:txBody>
          <a:bodyPr/>
          <a:lstStyle/>
          <a:p>
            <a:endParaRPr lang="nl-BE"/>
          </a:p>
        </p:txBody>
      </p:sp>
    </p:spTree>
    <p:extLst>
      <p:ext uri="{BB962C8B-B14F-4D97-AF65-F5344CB8AC3E}">
        <p14:creationId xmlns:p14="http://schemas.microsoft.com/office/powerpoint/2010/main" val="231628915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theme" Target="../theme/theme2.xml"/><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nl-BE"/>
              <a:t>Titelstijl van model bewerken</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040FB3D5-A07A-9141-8172-8FB515DDC077}" type="datetimeFigureOut">
              <a:rPr lang="nl-NL" smtClean="0"/>
              <a:t>08-11-18</a:t>
            </a:fld>
            <a:endParaRPr lang="nl-NL"/>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nl-NL"/>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09C552D-6D36-D149-913A-0466720FB93C}" type="slidenum">
              <a:rPr lang="nl-NL" smtClean="0"/>
              <a:t>‹Nr.›</a:t>
            </a:fld>
            <a:endParaRPr lang="nl-NL"/>
          </a:p>
        </p:txBody>
      </p:sp>
    </p:spTree>
    <p:extLst>
      <p:ext uri="{BB962C8B-B14F-4D97-AF65-F5344CB8AC3E}">
        <p14:creationId xmlns:p14="http://schemas.microsoft.com/office/powerpoint/2010/main" val="1751800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8" r:id="rId3"/>
    <p:sldLayoutId id="2147483670" r:id="rId4"/>
    <p:sldLayoutId id="2147483671" r:id="rId5"/>
    <p:sldLayoutId id="2147483672" r:id="rId6"/>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27E9913-36EA-409F-89E0-3365B7801FA4}"/>
              </a:ext>
            </a:extLst>
          </p:cNvPr>
          <p:cNvSpPr/>
          <p:nvPr userDrawn="1"/>
        </p:nvSpPr>
        <p:spPr>
          <a:xfrm>
            <a:off x="-1" y="0"/>
            <a:ext cx="9144001" cy="663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nvGrpSpPr>
          <p:cNvPr id="9" name="Group 8">
            <a:extLst>
              <a:ext uri="{FF2B5EF4-FFF2-40B4-BE49-F238E27FC236}">
                <a16:creationId xmlns:a16="http://schemas.microsoft.com/office/drawing/2014/main" id="{A94326B3-061A-4A83-8A63-E3A68286C300}"/>
              </a:ext>
            </a:extLst>
          </p:cNvPr>
          <p:cNvGrpSpPr/>
          <p:nvPr userDrawn="1"/>
        </p:nvGrpSpPr>
        <p:grpSpPr>
          <a:xfrm>
            <a:off x="-1" y="152839"/>
            <a:ext cx="9144001" cy="505840"/>
            <a:chOff x="-1" y="152839"/>
            <a:chExt cx="9144001" cy="505840"/>
          </a:xfrm>
        </p:grpSpPr>
        <p:grpSp>
          <p:nvGrpSpPr>
            <p:cNvPr id="10" name="Group 9">
              <a:extLst>
                <a:ext uri="{FF2B5EF4-FFF2-40B4-BE49-F238E27FC236}">
                  <a16:creationId xmlns:a16="http://schemas.microsoft.com/office/drawing/2014/main" id="{1E781993-6531-43B9-B216-4ED3FA58B464}"/>
                </a:ext>
              </a:extLst>
            </p:cNvPr>
            <p:cNvGrpSpPr/>
            <p:nvPr/>
          </p:nvGrpSpPr>
          <p:grpSpPr>
            <a:xfrm>
              <a:off x="-1" y="152839"/>
              <a:ext cx="9144001" cy="505840"/>
              <a:chOff x="-1" y="152839"/>
              <a:chExt cx="9144001" cy="505840"/>
            </a:xfrm>
          </p:grpSpPr>
          <p:pic>
            <p:nvPicPr>
              <p:cNvPr id="12" name="Graphic 11">
                <a:extLst>
                  <a:ext uri="{FF2B5EF4-FFF2-40B4-BE49-F238E27FC236}">
                    <a16:creationId xmlns:a16="http://schemas.microsoft.com/office/drawing/2014/main" id="{3E13691D-E9F1-4EF5-91F2-3E2D18FDF2B2}"/>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05115" y="152839"/>
                <a:ext cx="1085850" cy="352425"/>
              </a:xfrm>
              <a:prstGeom prst="rect">
                <a:avLst/>
              </a:prstGeom>
            </p:spPr>
          </p:pic>
          <p:pic>
            <p:nvPicPr>
              <p:cNvPr id="13" name="Graphic 12">
                <a:extLst>
                  <a:ext uri="{FF2B5EF4-FFF2-40B4-BE49-F238E27FC236}">
                    <a16:creationId xmlns:a16="http://schemas.microsoft.com/office/drawing/2014/main" id="{8E887B97-BC63-4776-87DC-CD1DAF1BC47D}"/>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821145" y="251576"/>
                <a:ext cx="1890708" cy="198000"/>
              </a:xfrm>
              <a:prstGeom prst="rect">
                <a:avLst/>
              </a:prstGeom>
            </p:spPr>
          </p:pic>
          <p:pic>
            <p:nvPicPr>
              <p:cNvPr id="14" name="Graphic 13">
                <a:extLst>
                  <a:ext uri="{FF2B5EF4-FFF2-40B4-BE49-F238E27FC236}">
                    <a16:creationId xmlns:a16="http://schemas.microsoft.com/office/drawing/2014/main" id="{02CE087B-C2DE-413E-BEA0-9867CA9F2B62}"/>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016368" y="251576"/>
                <a:ext cx="1110354" cy="198000"/>
              </a:xfrm>
              <a:prstGeom prst="rect">
                <a:avLst/>
              </a:prstGeom>
            </p:spPr>
          </p:pic>
          <p:cxnSp>
            <p:nvCxnSpPr>
              <p:cNvPr id="15" name="Straight Connector 14">
                <a:extLst>
                  <a:ext uri="{FF2B5EF4-FFF2-40B4-BE49-F238E27FC236}">
                    <a16:creationId xmlns:a16="http://schemas.microsoft.com/office/drawing/2014/main" id="{E646B5C4-AFE6-450E-82F5-1511E3B490C0}"/>
                  </a:ext>
                </a:extLst>
              </p:cNvPr>
              <p:cNvCxnSpPr/>
              <p:nvPr/>
            </p:nvCxnSpPr>
            <p:spPr>
              <a:xfrm>
                <a:off x="-1" y="658679"/>
                <a:ext cx="9144001" cy="0"/>
              </a:xfrm>
              <a:prstGeom prst="line">
                <a:avLst/>
              </a:prstGeom>
              <a:ln w="19050">
                <a:solidFill>
                  <a:srgbClr val="B9122A"/>
                </a:solidFill>
              </a:ln>
            </p:spPr>
            <p:style>
              <a:lnRef idx="1">
                <a:schemeClr val="accent1"/>
              </a:lnRef>
              <a:fillRef idx="0">
                <a:schemeClr val="accent1"/>
              </a:fillRef>
              <a:effectRef idx="0">
                <a:schemeClr val="accent1"/>
              </a:effectRef>
              <a:fontRef idx="minor">
                <a:schemeClr val="tx1"/>
              </a:fontRef>
            </p:style>
          </p:cxnSp>
        </p:grpSp>
        <p:pic>
          <p:nvPicPr>
            <p:cNvPr id="11" name="Graphic 10">
              <a:extLst>
                <a:ext uri="{FF2B5EF4-FFF2-40B4-BE49-F238E27FC236}">
                  <a16:creationId xmlns:a16="http://schemas.microsoft.com/office/drawing/2014/main" id="{8F235F5D-2C2E-46AE-80BF-EEBBC63B1449}"/>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7431236" y="243999"/>
              <a:ext cx="1327764" cy="198000"/>
            </a:xfrm>
            <a:prstGeom prst="rect">
              <a:avLst/>
            </a:prstGeom>
          </p:spPr>
        </p:pic>
      </p:grpSp>
    </p:spTree>
    <p:extLst>
      <p:ext uri="{BB962C8B-B14F-4D97-AF65-F5344CB8AC3E}">
        <p14:creationId xmlns:p14="http://schemas.microsoft.com/office/powerpoint/2010/main" val="1930962892"/>
      </p:ext>
    </p:extLst>
  </p:cSld>
  <p:clrMap bg1="lt1" tx1="dk1" bg2="lt2" tx2="dk2" accent1="accent1" accent2="accent2" accent3="accent3" accent4="accent4" accent5="accent5" accent6="accent6" hlink="hlink" folHlink="folHlink"/>
  <p:sldLayoutIdLst>
    <p:sldLayoutId id="214748366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svg"/><Relationship Id="rId18" Type="http://schemas.openxmlformats.org/officeDocument/2006/relationships/image" Target="../media/image25.png"/><Relationship Id="rId3" Type="http://schemas.openxmlformats.org/officeDocument/2006/relationships/image" Target="../media/image10.emf"/><Relationship Id="rId21" Type="http://schemas.openxmlformats.org/officeDocument/2006/relationships/image" Target="../media/image28.svg"/><Relationship Id="rId7" Type="http://schemas.openxmlformats.org/officeDocument/2006/relationships/image" Target="../media/image14.svg"/><Relationship Id="rId12" Type="http://schemas.openxmlformats.org/officeDocument/2006/relationships/image" Target="../media/image19.png"/><Relationship Id="rId17" Type="http://schemas.openxmlformats.org/officeDocument/2006/relationships/image" Target="../media/image24.svg"/><Relationship Id="rId25" Type="http://schemas.openxmlformats.org/officeDocument/2006/relationships/image" Target="../media/image32.svg"/><Relationship Id="rId2" Type="http://schemas.openxmlformats.org/officeDocument/2006/relationships/notesSlide" Target="../notesSlides/notesSlide1.xml"/><Relationship Id="rId16" Type="http://schemas.openxmlformats.org/officeDocument/2006/relationships/image" Target="../media/image23.png"/><Relationship Id="rId20"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8.svg"/><Relationship Id="rId24" Type="http://schemas.openxmlformats.org/officeDocument/2006/relationships/image" Target="../media/image31.png"/><Relationship Id="rId5" Type="http://schemas.openxmlformats.org/officeDocument/2006/relationships/image" Target="../media/image12.svg"/><Relationship Id="rId15" Type="http://schemas.openxmlformats.org/officeDocument/2006/relationships/image" Target="../media/image22.svg"/><Relationship Id="rId23" Type="http://schemas.openxmlformats.org/officeDocument/2006/relationships/image" Target="../media/image30.svg"/><Relationship Id="rId10" Type="http://schemas.openxmlformats.org/officeDocument/2006/relationships/image" Target="../media/image17.png"/><Relationship Id="rId19" Type="http://schemas.openxmlformats.org/officeDocument/2006/relationships/image" Target="../media/image26.svg"/><Relationship Id="rId4" Type="http://schemas.openxmlformats.org/officeDocument/2006/relationships/image" Target="../media/image11.png"/><Relationship Id="rId9" Type="http://schemas.openxmlformats.org/officeDocument/2006/relationships/image" Target="../media/image16.svg"/><Relationship Id="rId14" Type="http://schemas.openxmlformats.org/officeDocument/2006/relationships/image" Target="../media/image21.png"/><Relationship Id="rId22" Type="http://schemas.openxmlformats.org/officeDocument/2006/relationships/image" Target="../media/image29.png"/></Relationships>
</file>

<file path=ppt/slides/_rels/slide1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97.tiff"/></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98.png"/><Relationship Id="rId4" Type="http://schemas.openxmlformats.org/officeDocument/2006/relationships/image" Target="../media/image3.sv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99.jpeg"/><Relationship Id="rId4" Type="http://schemas.openxmlformats.org/officeDocument/2006/relationships/image" Target="../media/image3.svg"/></Relationships>
</file>

<file path=ppt/slides/_rels/slide16.xml.rels><?xml version="1.0" encoding="UTF-8" standalone="yes"?>
<Relationships xmlns="http://schemas.openxmlformats.org/package/2006/relationships"><Relationship Id="rId8" Type="http://schemas.openxmlformats.org/officeDocument/2006/relationships/image" Target="../media/image102.svg"/><Relationship Id="rId13" Type="http://schemas.openxmlformats.org/officeDocument/2006/relationships/image" Target="../media/image107.png"/><Relationship Id="rId3" Type="http://schemas.openxmlformats.org/officeDocument/2006/relationships/image" Target="../media/image100.png"/><Relationship Id="rId7" Type="http://schemas.openxmlformats.org/officeDocument/2006/relationships/image" Target="../media/image101.png"/><Relationship Id="rId12" Type="http://schemas.openxmlformats.org/officeDocument/2006/relationships/image" Target="../media/image106.sv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slide" Target="slide9.xml"/><Relationship Id="rId11" Type="http://schemas.openxmlformats.org/officeDocument/2006/relationships/image" Target="../media/image105.png"/><Relationship Id="rId5" Type="http://schemas.openxmlformats.org/officeDocument/2006/relationships/image" Target="../media/image3.svg"/><Relationship Id="rId10" Type="http://schemas.openxmlformats.org/officeDocument/2006/relationships/image" Target="../media/image104.svg"/><Relationship Id="rId4" Type="http://schemas.openxmlformats.org/officeDocument/2006/relationships/image" Target="../media/image2.png"/><Relationship Id="rId9" Type="http://schemas.openxmlformats.org/officeDocument/2006/relationships/image" Target="../media/image103.png"/><Relationship Id="rId14" Type="http://schemas.openxmlformats.org/officeDocument/2006/relationships/image" Target="../media/image108.svg"/></Relationships>
</file>

<file path=ppt/slides/_rels/slide17.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111.png"/><Relationship Id="rId4" Type="http://schemas.openxmlformats.org/officeDocument/2006/relationships/image" Target="../media/image110.png"/></Relationships>
</file>

<file path=ppt/slides/_rels/slide18.xml.rels><?xml version="1.0" encoding="UTF-8" standalone="yes"?>
<Relationships xmlns="http://schemas.openxmlformats.org/package/2006/relationships"><Relationship Id="rId3" Type="http://schemas.openxmlformats.org/officeDocument/2006/relationships/image" Target="../media/image112.jpeg"/><Relationship Id="rId7" Type="http://schemas.openxmlformats.org/officeDocument/2006/relationships/image" Target="../media/image114.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13.png"/></Relationships>
</file>

<file path=ppt/slides/_rels/slide19.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3.jpeg"/><Relationship Id="rId7" Type="http://schemas.openxmlformats.org/officeDocument/2006/relationships/image" Target="../media/image34.png"/><Relationship Id="rId12" Type="http://schemas.openxmlformats.org/officeDocument/2006/relationships/image" Target="../media/image39.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slide" Target="slide12.xml"/><Relationship Id="rId11" Type="http://schemas.openxmlformats.org/officeDocument/2006/relationships/image" Target="../media/image38.png"/><Relationship Id="rId5" Type="http://schemas.openxmlformats.org/officeDocument/2006/relationships/image" Target="../media/image3.svg"/><Relationship Id="rId10" Type="http://schemas.openxmlformats.org/officeDocument/2006/relationships/image" Target="../media/image37.png"/><Relationship Id="rId4" Type="http://schemas.openxmlformats.org/officeDocument/2006/relationships/image" Target="../media/image2.png"/><Relationship Id="rId9" Type="http://schemas.openxmlformats.org/officeDocument/2006/relationships/image" Target="../media/image36.jpeg"/></Relationships>
</file>

<file path=ppt/slides/_rels/slide2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124.jpeg"/><Relationship Id="rId13" Type="http://schemas.openxmlformats.org/officeDocument/2006/relationships/hyperlink" Target="https://www.google.com/url?sa=i&amp;rct=j&amp;q=&amp;esrc=s&amp;source=images&amp;cd=&amp;cad=rja&amp;uact=8&amp;ved=2ahUKEwjDm8KKiIHeAhXLalAKHZejAsAQjRx6BAgBEAU&amp;url=https://es.kisspng.com/png-amazon-com-logo-vector-graphics-portable-network-g-7142617/&amp;psig=AOvVaw34SmudmtflV30e6YRZ2GYk&amp;ust=1539439169993552" TargetMode="External"/><Relationship Id="rId3" Type="http://schemas.openxmlformats.org/officeDocument/2006/relationships/image" Target="../media/image119.jpeg"/><Relationship Id="rId7" Type="http://schemas.openxmlformats.org/officeDocument/2006/relationships/image" Target="../media/image123.jpeg"/><Relationship Id="rId12" Type="http://schemas.openxmlformats.org/officeDocument/2006/relationships/image" Target="../media/image127.jpe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122.svg"/><Relationship Id="rId11" Type="http://schemas.openxmlformats.org/officeDocument/2006/relationships/hyperlink" Target="https://www.google.com/url?sa=i&amp;rct=j&amp;q=&amp;esrc=s&amp;source=images&amp;cd=&amp;cad=rja&amp;uact=8&amp;ved=2ahUKEwi9pZXAhoHeAhVKEVAKHZinCQYQjRx6BAgBEAU&amp;url=https://www.theverge.com/2015/9/1/9239769/new-google-logo-announced&amp;psig=AOvVaw396HH3aPZFrwuZDcjlKZgV&amp;ust=1539438781022517" TargetMode="External"/><Relationship Id="rId5" Type="http://schemas.openxmlformats.org/officeDocument/2006/relationships/image" Target="../media/image121.png"/><Relationship Id="rId15" Type="http://schemas.openxmlformats.org/officeDocument/2006/relationships/image" Target="../media/image129.png"/><Relationship Id="rId10" Type="http://schemas.openxmlformats.org/officeDocument/2006/relationships/image" Target="../media/image126.png"/><Relationship Id="rId4" Type="http://schemas.openxmlformats.org/officeDocument/2006/relationships/image" Target="../media/image120.png"/><Relationship Id="rId9" Type="http://schemas.openxmlformats.org/officeDocument/2006/relationships/image" Target="../media/image125.png"/><Relationship Id="rId14" Type="http://schemas.openxmlformats.org/officeDocument/2006/relationships/image" Target="../media/image128.jpeg"/></Relationships>
</file>

<file path=ppt/slides/_rels/slide23.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110.png"/><Relationship Id="rId4" Type="http://schemas.openxmlformats.org/officeDocument/2006/relationships/image" Target="../media/image131.png"/></Relationships>
</file>

<file path=ppt/slides/_rels/slide2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16.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33.jpeg"/><Relationship Id="rId1" Type="http://schemas.openxmlformats.org/officeDocument/2006/relationships/slideLayout" Target="../slideLayouts/slideLayout4.xml"/><Relationship Id="rId4" Type="http://schemas.openxmlformats.org/officeDocument/2006/relationships/image" Target="../media/image134.png"/></Relationships>
</file>

<file path=ppt/slides/_rels/slide2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35.jpeg"/><Relationship Id="rId1" Type="http://schemas.openxmlformats.org/officeDocument/2006/relationships/slideLayout" Target="../slideLayouts/slideLayout2.xml"/><Relationship Id="rId4" Type="http://schemas.openxmlformats.org/officeDocument/2006/relationships/image" Target="../media/image136.png"/></Relationships>
</file>

<file path=ppt/slides/_rels/slide2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138.png"/><Relationship Id="rId5" Type="http://schemas.openxmlformats.org/officeDocument/2006/relationships/image" Target="../media/image110.png"/><Relationship Id="rId4" Type="http://schemas.openxmlformats.org/officeDocument/2006/relationships/image" Target="../media/image137.jpeg"/></Relationships>
</file>

<file path=ppt/slides/_rels/slide28.xml.rels><?xml version="1.0" encoding="UTF-8" standalone="yes"?>
<Relationships xmlns="http://schemas.openxmlformats.org/package/2006/relationships"><Relationship Id="rId3" Type="http://schemas.openxmlformats.org/officeDocument/2006/relationships/image" Target="../media/image140.emf"/><Relationship Id="rId2" Type="http://schemas.openxmlformats.org/officeDocument/2006/relationships/image" Target="../media/image139.png"/><Relationship Id="rId1" Type="http://schemas.openxmlformats.org/officeDocument/2006/relationships/slideLayout" Target="../slideLayouts/slideLayout6.xml"/><Relationship Id="rId5" Type="http://schemas.openxmlformats.org/officeDocument/2006/relationships/image" Target="../media/image1.jpeg"/><Relationship Id="rId4" Type="http://schemas.openxmlformats.org/officeDocument/2006/relationships/image" Target="../media/image141.emf"/></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42.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chart" Target="../charts/chart1.xml"/><Relationship Id="rId5" Type="http://schemas.openxmlformats.org/officeDocument/2006/relationships/image" Target="../media/image3.sv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43.png"/><Relationship Id="rId1" Type="http://schemas.openxmlformats.org/officeDocument/2006/relationships/slideLayout" Target="../slideLayouts/slideLayout4.xml"/><Relationship Id="rId4" Type="http://schemas.openxmlformats.org/officeDocument/2006/relationships/image" Target="../media/image1.jpeg"/></Relationships>
</file>

<file path=ppt/slides/_rels/slide3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44.jpeg"/><Relationship Id="rId1" Type="http://schemas.openxmlformats.org/officeDocument/2006/relationships/slideLayout" Target="../slideLayouts/slideLayout4.xml"/><Relationship Id="rId4" Type="http://schemas.openxmlformats.org/officeDocument/2006/relationships/image" Target="../media/image1.jpeg"/></Relationships>
</file>

<file path=ppt/slides/_rels/slide32.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110.png"/></Relationships>
</file>

<file path=ppt/slides/_rels/slide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2.png"/><Relationship Id="rId7"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slide" Target="slide4.xml"/><Relationship Id="rId10" Type="http://schemas.openxmlformats.org/officeDocument/2006/relationships/image" Target="../media/image45.png"/><Relationship Id="rId4" Type="http://schemas.openxmlformats.org/officeDocument/2006/relationships/image" Target="../media/image3.svg"/><Relationship Id="rId9" Type="http://schemas.openxmlformats.org/officeDocument/2006/relationships/image" Target="../media/image44.png"/></Relationships>
</file>

<file path=ppt/slides/_rels/slide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2.png"/><Relationship Id="rId7" Type="http://schemas.openxmlformats.org/officeDocument/2006/relationships/image" Target="../media/image49.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3.svg"/><Relationship Id="rId9" Type="http://schemas.openxmlformats.org/officeDocument/2006/relationships/image" Target="../media/image51.jpeg"/></Relationships>
</file>

<file path=ppt/slides/_rels/slide7.xml.rels><?xml version="1.0" encoding="UTF-8" standalone="yes"?>
<Relationships xmlns="http://schemas.openxmlformats.org/package/2006/relationships"><Relationship Id="rId13" Type="http://schemas.openxmlformats.org/officeDocument/2006/relationships/image" Target="../media/image62.svg"/><Relationship Id="rId18" Type="http://schemas.openxmlformats.org/officeDocument/2006/relationships/image" Target="../media/image67.png"/><Relationship Id="rId26" Type="http://schemas.openxmlformats.org/officeDocument/2006/relationships/image" Target="../media/image75.png"/><Relationship Id="rId39" Type="http://schemas.openxmlformats.org/officeDocument/2006/relationships/image" Target="../media/image86.svg"/><Relationship Id="rId21" Type="http://schemas.openxmlformats.org/officeDocument/2006/relationships/image" Target="../media/image70.svg"/><Relationship Id="rId34" Type="http://schemas.openxmlformats.org/officeDocument/2006/relationships/image" Target="../media/image83.png"/><Relationship Id="rId42" Type="http://schemas.openxmlformats.org/officeDocument/2006/relationships/image" Target="../media/image89.jpeg"/><Relationship Id="rId7" Type="http://schemas.openxmlformats.org/officeDocument/2006/relationships/image" Target="../media/image56.svg"/><Relationship Id="rId2" Type="http://schemas.openxmlformats.org/officeDocument/2006/relationships/notesSlide" Target="../notesSlides/notesSlide7.xml"/><Relationship Id="rId16" Type="http://schemas.openxmlformats.org/officeDocument/2006/relationships/image" Target="../media/image65.png"/><Relationship Id="rId29" Type="http://schemas.openxmlformats.org/officeDocument/2006/relationships/image" Target="../media/image78.svg"/><Relationship Id="rId1" Type="http://schemas.openxmlformats.org/officeDocument/2006/relationships/slideLayout" Target="../slideLayouts/slideLayout2.xml"/><Relationship Id="rId6" Type="http://schemas.openxmlformats.org/officeDocument/2006/relationships/image" Target="../media/image55.png"/><Relationship Id="rId11" Type="http://schemas.openxmlformats.org/officeDocument/2006/relationships/image" Target="../media/image60.svg"/><Relationship Id="rId24" Type="http://schemas.openxmlformats.org/officeDocument/2006/relationships/image" Target="../media/image73.png"/><Relationship Id="rId32" Type="http://schemas.openxmlformats.org/officeDocument/2006/relationships/image" Target="../media/image81.png"/><Relationship Id="rId37" Type="http://schemas.openxmlformats.org/officeDocument/2006/relationships/image" Target="../media/image49.jpeg"/><Relationship Id="rId40" Type="http://schemas.openxmlformats.org/officeDocument/2006/relationships/image" Target="../media/image87.png"/><Relationship Id="rId45" Type="http://schemas.openxmlformats.org/officeDocument/2006/relationships/image" Target="../media/image3.svg"/><Relationship Id="rId5" Type="http://schemas.openxmlformats.org/officeDocument/2006/relationships/image" Target="../media/image54.jpeg"/><Relationship Id="rId15" Type="http://schemas.openxmlformats.org/officeDocument/2006/relationships/image" Target="../media/image64.svg"/><Relationship Id="rId23" Type="http://schemas.openxmlformats.org/officeDocument/2006/relationships/image" Target="../media/image72.svg"/><Relationship Id="rId28" Type="http://schemas.openxmlformats.org/officeDocument/2006/relationships/image" Target="../media/image77.png"/><Relationship Id="rId36" Type="http://schemas.openxmlformats.org/officeDocument/2006/relationships/image" Target="../media/image47.jpeg"/><Relationship Id="rId10" Type="http://schemas.openxmlformats.org/officeDocument/2006/relationships/image" Target="../media/image59.png"/><Relationship Id="rId19" Type="http://schemas.openxmlformats.org/officeDocument/2006/relationships/image" Target="../media/image68.svg"/><Relationship Id="rId31" Type="http://schemas.openxmlformats.org/officeDocument/2006/relationships/image" Target="../media/image80.svg"/><Relationship Id="rId44" Type="http://schemas.openxmlformats.org/officeDocument/2006/relationships/image" Target="../media/image2.png"/><Relationship Id="rId4" Type="http://schemas.openxmlformats.org/officeDocument/2006/relationships/image" Target="../media/image53.jpeg"/><Relationship Id="rId9" Type="http://schemas.openxmlformats.org/officeDocument/2006/relationships/image" Target="../media/image58.svg"/><Relationship Id="rId14" Type="http://schemas.openxmlformats.org/officeDocument/2006/relationships/image" Target="../media/image63.png"/><Relationship Id="rId22" Type="http://schemas.openxmlformats.org/officeDocument/2006/relationships/image" Target="../media/image71.png"/><Relationship Id="rId27" Type="http://schemas.openxmlformats.org/officeDocument/2006/relationships/image" Target="../media/image76.svg"/><Relationship Id="rId30" Type="http://schemas.openxmlformats.org/officeDocument/2006/relationships/image" Target="../media/image79.png"/><Relationship Id="rId35" Type="http://schemas.openxmlformats.org/officeDocument/2006/relationships/image" Target="../media/image84.svg"/><Relationship Id="rId43" Type="http://schemas.openxmlformats.org/officeDocument/2006/relationships/image" Target="../media/image90.jpeg"/><Relationship Id="rId8" Type="http://schemas.openxmlformats.org/officeDocument/2006/relationships/image" Target="../media/image57.png"/><Relationship Id="rId3" Type="http://schemas.openxmlformats.org/officeDocument/2006/relationships/image" Target="../media/image52.jpeg"/><Relationship Id="rId12" Type="http://schemas.openxmlformats.org/officeDocument/2006/relationships/image" Target="../media/image61.png"/><Relationship Id="rId17" Type="http://schemas.openxmlformats.org/officeDocument/2006/relationships/image" Target="../media/image66.svg"/><Relationship Id="rId25" Type="http://schemas.openxmlformats.org/officeDocument/2006/relationships/image" Target="../media/image74.svg"/><Relationship Id="rId33" Type="http://schemas.openxmlformats.org/officeDocument/2006/relationships/image" Target="../media/image82.svg"/><Relationship Id="rId38" Type="http://schemas.openxmlformats.org/officeDocument/2006/relationships/image" Target="../media/image85.png"/><Relationship Id="rId20" Type="http://schemas.openxmlformats.org/officeDocument/2006/relationships/image" Target="../media/image69.png"/><Relationship Id="rId41" Type="http://schemas.openxmlformats.org/officeDocument/2006/relationships/image" Target="../media/image88.svg"/></Relationships>
</file>

<file path=ppt/slides/_rels/slide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A122B"/>
        </a:solidFill>
        <a:effectLst/>
      </p:bgPr>
    </p:bg>
    <p:spTree>
      <p:nvGrpSpPr>
        <p:cNvPr id="1" name=""/>
        <p:cNvGrpSpPr/>
        <p:nvPr/>
      </p:nvGrpSpPr>
      <p:grpSpPr>
        <a:xfrm>
          <a:off x="0" y="0"/>
          <a:ext cx="0" cy="0"/>
          <a:chOff x="0" y="0"/>
          <a:chExt cx="0" cy="0"/>
        </a:xfrm>
      </p:grpSpPr>
      <p:grpSp>
        <p:nvGrpSpPr>
          <p:cNvPr id="465" name="Groeperen 464"/>
          <p:cNvGrpSpPr/>
          <p:nvPr/>
        </p:nvGrpSpPr>
        <p:grpSpPr>
          <a:xfrm>
            <a:off x="6293764" y="89427"/>
            <a:ext cx="10374595" cy="4907494"/>
            <a:chOff x="6281159" y="118003"/>
            <a:chExt cx="10374595" cy="4907494"/>
          </a:xfrm>
        </p:grpSpPr>
        <p:grpSp>
          <p:nvGrpSpPr>
            <p:cNvPr id="6" name="Group 553"/>
            <p:cNvGrpSpPr/>
            <p:nvPr/>
          </p:nvGrpSpPr>
          <p:grpSpPr>
            <a:xfrm>
              <a:off x="7511753" y="118003"/>
              <a:ext cx="9144001" cy="4907494"/>
              <a:chOff x="0" y="1855686"/>
              <a:chExt cx="9144001" cy="4907494"/>
            </a:xfrm>
          </p:grpSpPr>
          <p:grpSp>
            <p:nvGrpSpPr>
              <p:cNvPr id="14" name="Group 561"/>
              <p:cNvGrpSpPr/>
              <p:nvPr/>
            </p:nvGrpSpPr>
            <p:grpSpPr>
              <a:xfrm>
                <a:off x="0" y="1855686"/>
                <a:ext cx="9144001" cy="135731"/>
                <a:chOff x="0" y="0"/>
                <a:chExt cx="9144001" cy="135731"/>
              </a:xfrm>
              <a:solidFill>
                <a:schemeClr val="bg1">
                  <a:lumMod val="95000"/>
                  <a:alpha val="10000"/>
                </a:schemeClr>
              </a:solidFill>
            </p:grpSpPr>
            <p:sp>
              <p:nvSpPr>
                <p:cNvPr id="411" name="Rectangle 959"/>
                <p:cNvSpPr/>
                <p:nvPr/>
              </p:nvSpPr>
              <p:spPr>
                <a:xfrm>
                  <a:off x="0"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12" name="Rectangle 960"/>
                <p:cNvSpPr/>
                <p:nvPr/>
              </p:nvSpPr>
              <p:spPr>
                <a:xfrm>
                  <a:off x="3992643"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13" name="Rectangle 961"/>
                <p:cNvSpPr/>
                <p:nvPr/>
              </p:nvSpPr>
              <p:spPr>
                <a:xfrm>
                  <a:off x="4436270"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14" name="Rectangle 962"/>
                <p:cNvSpPr/>
                <p:nvPr/>
              </p:nvSpPr>
              <p:spPr>
                <a:xfrm>
                  <a:off x="5323524"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15" name="Rectangle 963"/>
                <p:cNvSpPr/>
                <p:nvPr/>
              </p:nvSpPr>
              <p:spPr>
                <a:xfrm>
                  <a:off x="4879897"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16" name="Rectangle 964"/>
                <p:cNvSpPr/>
                <p:nvPr/>
              </p:nvSpPr>
              <p:spPr>
                <a:xfrm>
                  <a:off x="5767151"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17" name="Rectangle 965"/>
                <p:cNvSpPr/>
                <p:nvPr/>
              </p:nvSpPr>
              <p:spPr>
                <a:xfrm>
                  <a:off x="6210778"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18" name="Rectangle 966"/>
                <p:cNvSpPr/>
                <p:nvPr/>
              </p:nvSpPr>
              <p:spPr>
                <a:xfrm>
                  <a:off x="7098032"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19" name="Rectangle 967"/>
                <p:cNvSpPr/>
                <p:nvPr/>
              </p:nvSpPr>
              <p:spPr>
                <a:xfrm>
                  <a:off x="6654405"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20" name="Rectangle 968"/>
                <p:cNvSpPr/>
                <p:nvPr/>
              </p:nvSpPr>
              <p:spPr>
                <a:xfrm>
                  <a:off x="7541659"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21" name="Rectangle 969"/>
                <p:cNvSpPr/>
                <p:nvPr/>
              </p:nvSpPr>
              <p:spPr>
                <a:xfrm>
                  <a:off x="7985286"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22" name="Rectangle 970"/>
                <p:cNvSpPr/>
                <p:nvPr/>
              </p:nvSpPr>
              <p:spPr>
                <a:xfrm>
                  <a:off x="8872543" y="0"/>
                  <a:ext cx="271458"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23" name="Rectangle 971"/>
                <p:cNvSpPr/>
                <p:nvPr/>
              </p:nvSpPr>
              <p:spPr>
                <a:xfrm>
                  <a:off x="8428913"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24" name="Rectangle 972"/>
                <p:cNvSpPr/>
                <p:nvPr/>
              </p:nvSpPr>
              <p:spPr>
                <a:xfrm>
                  <a:off x="443627"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25" name="Rectangle 973"/>
                <p:cNvSpPr/>
                <p:nvPr/>
              </p:nvSpPr>
              <p:spPr>
                <a:xfrm>
                  <a:off x="887254"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26" name="Rectangle 974"/>
                <p:cNvSpPr/>
                <p:nvPr/>
              </p:nvSpPr>
              <p:spPr>
                <a:xfrm>
                  <a:off x="1774508"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27" name="Rectangle 975"/>
                <p:cNvSpPr/>
                <p:nvPr/>
              </p:nvSpPr>
              <p:spPr>
                <a:xfrm>
                  <a:off x="1330881"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28" name="Rectangle 976"/>
                <p:cNvSpPr/>
                <p:nvPr/>
              </p:nvSpPr>
              <p:spPr>
                <a:xfrm>
                  <a:off x="2218135"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29" name="Rectangle 977"/>
                <p:cNvSpPr/>
                <p:nvPr/>
              </p:nvSpPr>
              <p:spPr>
                <a:xfrm>
                  <a:off x="2661762"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30" name="Rectangle 978"/>
                <p:cNvSpPr/>
                <p:nvPr/>
              </p:nvSpPr>
              <p:spPr>
                <a:xfrm>
                  <a:off x="3549016"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31" name="Rectangle 979"/>
                <p:cNvSpPr/>
                <p:nvPr/>
              </p:nvSpPr>
              <p:spPr>
                <a:xfrm>
                  <a:off x="3105389"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5" name="Group 562"/>
              <p:cNvGrpSpPr/>
              <p:nvPr/>
            </p:nvGrpSpPr>
            <p:grpSpPr>
              <a:xfrm>
                <a:off x="0" y="2120784"/>
                <a:ext cx="9144001" cy="135731"/>
                <a:chOff x="0" y="0"/>
                <a:chExt cx="9144001" cy="135731"/>
              </a:xfrm>
              <a:solidFill>
                <a:schemeClr val="bg1">
                  <a:lumMod val="95000"/>
                  <a:alpha val="10000"/>
                </a:schemeClr>
              </a:solidFill>
            </p:grpSpPr>
            <p:sp>
              <p:nvSpPr>
                <p:cNvPr id="390" name="Rectangle 938"/>
                <p:cNvSpPr/>
                <p:nvPr/>
              </p:nvSpPr>
              <p:spPr>
                <a:xfrm>
                  <a:off x="0"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96" name="Rectangle 944"/>
                <p:cNvSpPr/>
                <p:nvPr/>
              </p:nvSpPr>
              <p:spPr>
                <a:xfrm>
                  <a:off x="6210778"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97" name="Rectangle 945"/>
                <p:cNvSpPr/>
                <p:nvPr/>
              </p:nvSpPr>
              <p:spPr>
                <a:xfrm>
                  <a:off x="7098032"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98" name="Rectangle 946"/>
                <p:cNvSpPr/>
                <p:nvPr/>
              </p:nvSpPr>
              <p:spPr>
                <a:xfrm>
                  <a:off x="6654405"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99" name="Rectangle 947"/>
                <p:cNvSpPr/>
                <p:nvPr/>
              </p:nvSpPr>
              <p:spPr>
                <a:xfrm>
                  <a:off x="7541659"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00" name="Rectangle 948"/>
                <p:cNvSpPr/>
                <p:nvPr/>
              </p:nvSpPr>
              <p:spPr>
                <a:xfrm>
                  <a:off x="7985286"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01" name="Rectangle 949"/>
                <p:cNvSpPr/>
                <p:nvPr/>
              </p:nvSpPr>
              <p:spPr>
                <a:xfrm>
                  <a:off x="8872543" y="0"/>
                  <a:ext cx="271458"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02" name="Rectangle 950"/>
                <p:cNvSpPr/>
                <p:nvPr/>
              </p:nvSpPr>
              <p:spPr>
                <a:xfrm>
                  <a:off x="8428913"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03" name="Rectangle 951"/>
                <p:cNvSpPr/>
                <p:nvPr/>
              </p:nvSpPr>
              <p:spPr>
                <a:xfrm>
                  <a:off x="443627"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04" name="Rectangle 952"/>
                <p:cNvSpPr/>
                <p:nvPr/>
              </p:nvSpPr>
              <p:spPr>
                <a:xfrm>
                  <a:off x="887254"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05" name="Rectangle 953"/>
                <p:cNvSpPr/>
                <p:nvPr/>
              </p:nvSpPr>
              <p:spPr>
                <a:xfrm>
                  <a:off x="1774508"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06" name="Rectangle 954"/>
                <p:cNvSpPr/>
                <p:nvPr/>
              </p:nvSpPr>
              <p:spPr>
                <a:xfrm>
                  <a:off x="1330881"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07" name="Rectangle 955"/>
                <p:cNvSpPr/>
                <p:nvPr/>
              </p:nvSpPr>
              <p:spPr>
                <a:xfrm>
                  <a:off x="2218135"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43" name="Rectangle 955"/>
                <p:cNvSpPr/>
                <p:nvPr/>
              </p:nvSpPr>
              <p:spPr>
                <a:xfrm>
                  <a:off x="2672267"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6" name="Group 563"/>
              <p:cNvGrpSpPr/>
              <p:nvPr/>
            </p:nvGrpSpPr>
            <p:grpSpPr>
              <a:xfrm>
                <a:off x="1330881" y="2385882"/>
                <a:ext cx="7813120" cy="135731"/>
                <a:chOff x="1330881" y="0"/>
                <a:chExt cx="7813120" cy="135731"/>
              </a:xfrm>
              <a:solidFill>
                <a:schemeClr val="bg1">
                  <a:lumMod val="95000"/>
                  <a:alpha val="10000"/>
                </a:schemeClr>
              </a:solidFill>
            </p:grpSpPr>
            <p:sp>
              <p:nvSpPr>
                <p:cNvPr id="375" name="Rectangle 923"/>
                <p:cNvSpPr/>
                <p:nvPr/>
              </p:nvSpPr>
              <p:spPr>
                <a:xfrm>
                  <a:off x="6210778"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76" name="Rectangle 924"/>
                <p:cNvSpPr/>
                <p:nvPr/>
              </p:nvSpPr>
              <p:spPr>
                <a:xfrm>
                  <a:off x="7098032"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77" name="Rectangle 925"/>
                <p:cNvSpPr/>
                <p:nvPr/>
              </p:nvSpPr>
              <p:spPr>
                <a:xfrm>
                  <a:off x="6654405"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78" name="Rectangle 926"/>
                <p:cNvSpPr/>
                <p:nvPr/>
              </p:nvSpPr>
              <p:spPr>
                <a:xfrm>
                  <a:off x="7541659"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79" name="Rectangle 927"/>
                <p:cNvSpPr/>
                <p:nvPr/>
              </p:nvSpPr>
              <p:spPr>
                <a:xfrm>
                  <a:off x="7985286"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80" name="Rectangle 928"/>
                <p:cNvSpPr/>
                <p:nvPr/>
              </p:nvSpPr>
              <p:spPr>
                <a:xfrm>
                  <a:off x="8872543" y="0"/>
                  <a:ext cx="271458"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81" name="Rectangle 929"/>
                <p:cNvSpPr/>
                <p:nvPr/>
              </p:nvSpPr>
              <p:spPr>
                <a:xfrm>
                  <a:off x="8428913"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84" name="Rectangle 932"/>
                <p:cNvSpPr/>
                <p:nvPr/>
              </p:nvSpPr>
              <p:spPr>
                <a:xfrm>
                  <a:off x="1774508"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85" name="Rectangle 933"/>
                <p:cNvSpPr/>
                <p:nvPr/>
              </p:nvSpPr>
              <p:spPr>
                <a:xfrm>
                  <a:off x="1330881"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86" name="Rectangle 934"/>
                <p:cNvSpPr/>
                <p:nvPr/>
              </p:nvSpPr>
              <p:spPr>
                <a:xfrm>
                  <a:off x="2218135"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44" name="Rectangle 934"/>
                <p:cNvSpPr/>
                <p:nvPr/>
              </p:nvSpPr>
              <p:spPr>
                <a:xfrm>
                  <a:off x="2672267"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7" name="Group 564"/>
              <p:cNvGrpSpPr/>
              <p:nvPr/>
            </p:nvGrpSpPr>
            <p:grpSpPr>
              <a:xfrm>
                <a:off x="1330881" y="2650980"/>
                <a:ext cx="7813120" cy="135731"/>
                <a:chOff x="1330881" y="0"/>
                <a:chExt cx="7813120" cy="135731"/>
              </a:xfrm>
              <a:solidFill>
                <a:schemeClr val="bg1">
                  <a:lumMod val="95000"/>
                  <a:alpha val="10000"/>
                </a:schemeClr>
              </a:solidFill>
            </p:grpSpPr>
            <p:sp>
              <p:nvSpPr>
                <p:cNvPr id="354" name="Rectangle 902"/>
                <p:cNvSpPr/>
                <p:nvPr/>
              </p:nvSpPr>
              <p:spPr>
                <a:xfrm>
                  <a:off x="6210778"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5" name="Rectangle 903"/>
                <p:cNvSpPr/>
                <p:nvPr/>
              </p:nvSpPr>
              <p:spPr>
                <a:xfrm>
                  <a:off x="7098032"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6" name="Rectangle 904"/>
                <p:cNvSpPr/>
                <p:nvPr/>
              </p:nvSpPr>
              <p:spPr>
                <a:xfrm>
                  <a:off x="6654405"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7" name="Rectangle 905"/>
                <p:cNvSpPr/>
                <p:nvPr/>
              </p:nvSpPr>
              <p:spPr>
                <a:xfrm>
                  <a:off x="7541659"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8" name="Rectangle 906"/>
                <p:cNvSpPr/>
                <p:nvPr/>
              </p:nvSpPr>
              <p:spPr>
                <a:xfrm>
                  <a:off x="7985286"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9" name="Rectangle 907"/>
                <p:cNvSpPr/>
                <p:nvPr/>
              </p:nvSpPr>
              <p:spPr>
                <a:xfrm>
                  <a:off x="8872543" y="0"/>
                  <a:ext cx="271458"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0" name="Rectangle 908"/>
                <p:cNvSpPr/>
                <p:nvPr/>
              </p:nvSpPr>
              <p:spPr>
                <a:xfrm>
                  <a:off x="8428913"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3" name="Rectangle 911"/>
                <p:cNvSpPr/>
                <p:nvPr/>
              </p:nvSpPr>
              <p:spPr>
                <a:xfrm>
                  <a:off x="1774508"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4" name="Rectangle 912"/>
                <p:cNvSpPr/>
                <p:nvPr/>
              </p:nvSpPr>
              <p:spPr>
                <a:xfrm>
                  <a:off x="1330881"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5" name="Rectangle 913"/>
                <p:cNvSpPr/>
                <p:nvPr/>
              </p:nvSpPr>
              <p:spPr>
                <a:xfrm>
                  <a:off x="2218135"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45" name="Rectangle 913"/>
                <p:cNvSpPr/>
                <p:nvPr/>
              </p:nvSpPr>
              <p:spPr>
                <a:xfrm>
                  <a:off x="2672267"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8" name="Group 565"/>
              <p:cNvGrpSpPr/>
              <p:nvPr/>
            </p:nvGrpSpPr>
            <p:grpSpPr>
              <a:xfrm>
                <a:off x="1330881" y="2916078"/>
                <a:ext cx="7813120" cy="135731"/>
                <a:chOff x="1330881" y="0"/>
                <a:chExt cx="7813120" cy="135731"/>
              </a:xfrm>
              <a:solidFill>
                <a:schemeClr val="bg1">
                  <a:lumMod val="95000"/>
                  <a:alpha val="10000"/>
                </a:schemeClr>
              </a:solidFill>
            </p:grpSpPr>
            <p:sp>
              <p:nvSpPr>
                <p:cNvPr id="333" name="Rectangle 881"/>
                <p:cNvSpPr/>
                <p:nvPr/>
              </p:nvSpPr>
              <p:spPr>
                <a:xfrm>
                  <a:off x="6210778"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34" name="Rectangle 882"/>
                <p:cNvSpPr/>
                <p:nvPr/>
              </p:nvSpPr>
              <p:spPr>
                <a:xfrm>
                  <a:off x="7098032"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35" name="Rectangle 883"/>
                <p:cNvSpPr/>
                <p:nvPr/>
              </p:nvSpPr>
              <p:spPr>
                <a:xfrm>
                  <a:off x="6654405"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36" name="Rectangle 884"/>
                <p:cNvSpPr/>
                <p:nvPr/>
              </p:nvSpPr>
              <p:spPr>
                <a:xfrm>
                  <a:off x="7541659"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37" name="Rectangle 885"/>
                <p:cNvSpPr/>
                <p:nvPr/>
              </p:nvSpPr>
              <p:spPr>
                <a:xfrm>
                  <a:off x="7985286"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38" name="Rectangle 886"/>
                <p:cNvSpPr/>
                <p:nvPr/>
              </p:nvSpPr>
              <p:spPr>
                <a:xfrm>
                  <a:off x="8872543" y="0"/>
                  <a:ext cx="271458"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39" name="Rectangle 887"/>
                <p:cNvSpPr/>
                <p:nvPr/>
              </p:nvSpPr>
              <p:spPr>
                <a:xfrm>
                  <a:off x="8428913"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42" name="Rectangle 890"/>
                <p:cNvSpPr/>
                <p:nvPr/>
              </p:nvSpPr>
              <p:spPr>
                <a:xfrm>
                  <a:off x="1774508"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43" name="Rectangle 891"/>
                <p:cNvSpPr/>
                <p:nvPr/>
              </p:nvSpPr>
              <p:spPr>
                <a:xfrm>
                  <a:off x="1330881"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44" name="Rectangle 892"/>
                <p:cNvSpPr/>
                <p:nvPr/>
              </p:nvSpPr>
              <p:spPr>
                <a:xfrm>
                  <a:off x="2218135"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46" name="Rectangle 892"/>
                <p:cNvSpPr/>
                <p:nvPr/>
              </p:nvSpPr>
              <p:spPr>
                <a:xfrm>
                  <a:off x="2672267"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9" name="Group 566"/>
              <p:cNvGrpSpPr/>
              <p:nvPr/>
            </p:nvGrpSpPr>
            <p:grpSpPr>
              <a:xfrm>
                <a:off x="0" y="3181176"/>
                <a:ext cx="9144001" cy="135731"/>
                <a:chOff x="0" y="0"/>
                <a:chExt cx="9144001" cy="135731"/>
              </a:xfrm>
              <a:solidFill>
                <a:schemeClr val="bg1">
                  <a:lumMod val="95000"/>
                  <a:alpha val="10000"/>
                </a:schemeClr>
              </a:solidFill>
            </p:grpSpPr>
            <p:sp>
              <p:nvSpPr>
                <p:cNvPr id="306" name="Rectangle 854"/>
                <p:cNvSpPr/>
                <p:nvPr/>
              </p:nvSpPr>
              <p:spPr>
                <a:xfrm>
                  <a:off x="0"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7" name="Rectangle 855"/>
                <p:cNvSpPr/>
                <p:nvPr/>
              </p:nvSpPr>
              <p:spPr>
                <a:xfrm>
                  <a:off x="3992643"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8" name="Rectangle 856"/>
                <p:cNvSpPr/>
                <p:nvPr/>
              </p:nvSpPr>
              <p:spPr>
                <a:xfrm>
                  <a:off x="4436270"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9" name="Rectangle 857"/>
                <p:cNvSpPr/>
                <p:nvPr/>
              </p:nvSpPr>
              <p:spPr>
                <a:xfrm>
                  <a:off x="5323524"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0" name="Rectangle 858"/>
                <p:cNvSpPr/>
                <p:nvPr/>
              </p:nvSpPr>
              <p:spPr>
                <a:xfrm>
                  <a:off x="4879897"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1" name="Rectangle 859"/>
                <p:cNvSpPr/>
                <p:nvPr/>
              </p:nvSpPr>
              <p:spPr>
                <a:xfrm>
                  <a:off x="5767151"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2" name="Rectangle 860"/>
                <p:cNvSpPr/>
                <p:nvPr/>
              </p:nvSpPr>
              <p:spPr>
                <a:xfrm>
                  <a:off x="6210778"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3" name="Rectangle 861"/>
                <p:cNvSpPr/>
                <p:nvPr/>
              </p:nvSpPr>
              <p:spPr>
                <a:xfrm>
                  <a:off x="7098032"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4" name="Rectangle 862"/>
                <p:cNvSpPr/>
                <p:nvPr/>
              </p:nvSpPr>
              <p:spPr>
                <a:xfrm>
                  <a:off x="6654405"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5" name="Rectangle 863"/>
                <p:cNvSpPr/>
                <p:nvPr/>
              </p:nvSpPr>
              <p:spPr>
                <a:xfrm>
                  <a:off x="7541659"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6" name="Rectangle 864"/>
                <p:cNvSpPr/>
                <p:nvPr/>
              </p:nvSpPr>
              <p:spPr>
                <a:xfrm>
                  <a:off x="7985286"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7" name="Rectangle 865"/>
                <p:cNvSpPr/>
                <p:nvPr/>
              </p:nvSpPr>
              <p:spPr>
                <a:xfrm>
                  <a:off x="8872543" y="0"/>
                  <a:ext cx="271458"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8" name="Rectangle 866"/>
                <p:cNvSpPr/>
                <p:nvPr/>
              </p:nvSpPr>
              <p:spPr>
                <a:xfrm>
                  <a:off x="8428913"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9" name="Rectangle 867"/>
                <p:cNvSpPr/>
                <p:nvPr/>
              </p:nvSpPr>
              <p:spPr>
                <a:xfrm>
                  <a:off x="443627"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0" name="Rectangle 868"/>
                <p:cNvSpPr/>
                <p:nvPr/>
              </p:nvSpPr>
              <p:spPr>
                <a:xfrm>
                  <a:off x="887254"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1" name="Rectangle 869"/>
                <p:cNvSpPr/>
                <p:nvPr/>
              </p:nvSpPr>
              <p:spPr>
                <a:xfrm>
                  <a:off x="1774508"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2" name="Rectangle 870"/>
                <p:cNvSpPr/>
                <p:nvPr/>
              </p:nvSpPr>
              <p:spPr>
                <a:xfrm>
                  <a:off x="1330881"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3" name="Rectangle 871"/>
                <p:cNvSpPr/>
                <p:nvPr/>
              </p:nvSpPr>
              <p:spPr>
                <a:xfrm>
                  <a:off x="2218135"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4" name="Rectangle 872"/>
                <p:cNvSpPr/>
                <p:nvPr/>
              </p:nvSpPr>
              <p:spPr>
                <a:xfrm>
                  <a:off x="2661762"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5" name="Rectangle 873"/>
                <p:cNvSpPr/>
                <p:nvPr/>
              </p:nvSpPr>
              <p:spPr>
                <a:xfrm>
                  <a:off x="3549016"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6" name="Rectangle 874"/>
                <p:cNvSpPr/>
                <p:nvPr/>
              </p:nvSpPr>
              <p:spPr>
                <a:xfrm>
                  <a:off x="3105389"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20" name="Group 567"/>
              <p:cNvGrpSpPr/>
              <p:nvPr/>
            </p:nvGrpSpPr>
            <p:grpSpPr>
              <a:xfrm>
                <a:off x="0" y="3446274"/>
                <a:ext cx="9144001" cy="135731"/>
                <a:chOff x="0" y="0"/>
                <a:chExt cx="9144001" cy="135731"/>
              </a:xfrm>
              <a:solidFill>
                <a:schemeClr val="bg1">
                  <a:lumMod val="95000"/>
                  <a:alpha val="10000"/>
                </a:schemeClr>
              </a:solidFill>
            </p:grpSpPr>
            <p:sp>
              <p:nvSpPr>
                <p:cNvPr id="285" name="Rectangle 833"/>
                <p:cNvSpPr/>
                <p:nvPr/>
              </p:nvSpPr>
              <p:spPr>
                <a:xfrm>
                  <a:off x="0"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6" name="Rectangle 834"/>
                <p:cNvSpPr/>
                <p:nvPr/>
              </p:nvSpPr>
              <p:spPr>
                <a:xfrm>
                  <a:off x="3992643"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7" name="Rectangle 835"/>
                <p:cNvSpPr/>
                <p:nvPr/>
              </p:nvSpPr>
              <p:spPr>
                <a:xfrm>
                  <a:off x="4436270"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8" name="Rectangle 836"/>
                <p:cNvSpPr/>
                <p:nvPr/>
              </p:nvSpPr>
              <p:spPr>
                <a:xfrm>
                  <a:off x="5323524"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9" name="Rectangle 837"/>
                <p:cNvSpPr/>
                <p:nvPr/>
              </p:nvSpPr>
              <p:spPr>
                <a:xfrm>
                  <a:off x="4879897"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0" name="Rectangle 838"/>
                <p:cNvSpPr/>
                <p:nvPr/>
              </p:nvSpPr>
              <p:spPr>
                <a:xfrm>
                  <a:off x="5767151"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1" name="Rectangle 839"/>
                <p:cNvSpPr/>
                <p:nvPr/>
              </p:nvSpPr>
              <p:spPr>
                <a:xfrm>
                  <a:off x="6210778"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2" name="Rectangle 840"/>
                <p:cNvSpPr/>
                <p:nvPr/>
              </p:nvSpPr>
              <p:spPr>
                <a:xfrm>
                  <a:off x="7098032"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3" name="Rectangle 841"/>
                <p:cNvSpPr/>
                <p:nvPr/>
              </p:nvSpPr>
              <p:spPr>
                <a:xfrm>
                  <a:off x="6654405"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4" name="Rectangle 842"/>
                <p:cNvSpPr/>
                <p:nvPr/>
              </p:nvSpPr>
              <p:spPr>
                <a:xfrm>
                  <a:off x="7541659"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5" name="Rectangle 843"/>
                <p:cNvSpPr/>
                <p:nvPr/>
              </p:nvSpPr>
              <p:spPr>
                <a:xfrm>
                  <a:off x="7985286"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6" name="Rectangle 844"/>
                <p:cNvSpPr/>
                <p:nvPr/>
              </p:nvSpPr>
              <p:spPr>
                <a:xfrm>
                  <a:off x="8872543" y="0"/>
                  <a:ext cx="271458"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7" name="Rectangle 845"/>
                <p:cNvSpPr/>
                <p:nvPr/>
              </p:nvSpPr>
              <p:spPr>
                <a:xfrm>
                  <a:off x="8428913"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8" name="Rectangle 846"/>
                <p:cNvSpPr/>
                <p:nvPr/>
              </p:nvSpPr>
              <p:spPr>
                <a:xfrm>
                  <a:off x="443627"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9" name="Rectangle 847"/>
                <p:cNvSpPr/>
                <p:nvPr/>
              </p:nvSpPr>
              <p:spPr>
                <a:xfrm>
                  <a:off x="887254"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0" name="Rectangle 848"/>
                <p:cNvSpPr/>
                <p:nvPr/>
              </p:nvSpPr>
              <p:spPr>
                <a:xfrm>
                  <a:off x="1774508"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1" name="Rectangle 849"/>
                <p:cNvSpPr/>
                <p:nvPr/>
              </p:nvSpPr>
              <p:spPr>
                <a:xfrm>
                  <a:off x="1330881"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2" name="Rectangle 850"/>
                <p:cNvSpPr/>
                <p:nvPr/>
              </p:nvSpPr>
              <p:spPr>
                <a:xfrm>
                  <a:off x="2218135"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3" name="Rectangle 851"/>
                <p:cNvSpPr/>
                <p:nvPr/>
              </p:nvSpPr>
              <p:spPr>
                <a:xfrm>
                  <a:off x="2661762"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4" name="Rectangle 852"/>
                <p:cNvSpPr/>
                <p:nvPr/>
              </p:nvSpPr>
              <p:spPr>
                <a:xfrm>
                  <a:off x="3549016"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5" name="Rectangle 853"/>
                <p:cNvSpPr/>
                <p:nvPr/>
              </p:nvSpPr>
              <p:spPr>
                <a:xfrm>
                  <a:off x="3105389"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21" name="Group 568"/>
              <p:cNvGrpSpPr/>
              <p:nvPr/>
            </p:nvGrpSpPr>
            <p:grpSpPr>
              <a:xfrm>
                <a:off x="0" y="3711372"/>
                <a:ext cx="9144001" cy="135731"/>
                <a:chOff x="0" y="0"/>
                <a:chExt cx="9144001" cy="135731"/>
              </a:xfrm>
              <a:solidFill>
                <a:schemeClr val="bg1">
                  <a:lumMod val="95000"/>
                  <a:alpha val="10000"/>
                </a:schemeClr>
              </a:solidFill>
            </p:grpSpPr>
            <p:sp>
              <p:nvSpPr>
                <p:cNvPr id="264" name="Rectangle 812"/>
                <p:cNvSpPr/>
                <p:nvPr/>
              </p:nvSpPr>
              <p:spPr>
                <a:xfrm>
                  <a:off x="0"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5" name="Rectangle 813"/>
                <p:cNvSpPr/>
                <p:nvPr/>
              </p:nvSpPr>
              <p:spPr>
                <a:xfrm>
                  <a:off x="3992643"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6" name="Rectangle 814"/>
                <p:cNvSpPr/>
                <p:nvPr/>
              </p:nvSpPr>
              <p:spPr>
                <a:xfrm>
                  <a:off x="4436270"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7" name="Rectangle 815"/>
                <p:cNvSpPr/>
                <p:nvPr/>
              </p:nvSpPr>
              <p:spPr>
                <a:xfrm>
                  <a:off x="5323524"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8" name="Rectangle 816"/>
                <p:cNvSpPr/>
                <p:nvPr/>
              </p:nvSpPr>
              <p:spPr>
                <a:xfrm>
                  <a:off x="4879897"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9" name="Rectangle 817"/>
                <p:cNvSpPr/>
                <p:nvPr/>
              </p:nvSpPr>
              <p:spPr>
                <a:xfrm>
                  <a:off x="5767151"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0" name="Rectangle 818"/>
                <p:cNvSpPr/>
                <p:nvPr/>
              </p:nvSpPr>
              <p:spPr>
                <a:xfrm>
                  <a:off x="6210778"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1" name="Rectangle 819"/>
                <p:cNvSpPr/>
                <p:nvPr/>
              </p:nvSpPr>
              <p:spPr>
                <a:xfrm>
                  <a:off x="7098032"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2" name="Rectangle 820"/>
                <p:cNvSpPr/>
                <p:nvPr/>
              </p:nvSpPr>
              <p:spPr>
                <a:xfrm>
                  <a:off x="6654405"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3" name="Rectangle 821"/>
                <p:cNvSpPr/>
                <p:nvPr/>
              </p:nvSpPr>
              <p:spPr>
                <a:xfrm>
                  <a:off x="7541659"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4" name="Rectangle 822"/>
                <p:cNvSpPr/>
                <p:nvPr/>
              </p:nvSpPr>
              <p:spPr>
                <a:xfrm>
                  <a:off x="7985286"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5" name="Rectangle 823"/>
                <p:cNvSpPr/>
                <p:nvPr/>
              </p:nvSpPr>
              <p:spPr>
                <a:xfrm>
                  <a:off x="8872543" y="0"/>
                  <a:ext cx="271458"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6" name="Rectangle 824"/>
                <p:cNvSpPr/>
                <p:nvPr/>
              </p:nvSpPr>
              <p:spPr>
                <a:xfrm>
                  <a:off x="8428913"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7" name="Rectangle 825"/>
                <p:cNvSpPr/>
                <p:nvPr/>
              </p:nvSpPr>
              <p:spPr>
                <a:xfrm>
                  <a:off x="443627"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8" name="Rectangle 826"/>
                <p:cNvSpPr/>
                <p:nvPr/>
              </p:nvSpPr>
              <p:spPr>
                <a:xfrm>
                  <a:off x="887254"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9" name="Rectangle 827"/>
                <p:cNvSpPr/>
                <p:nvPr/>
              </p:nvSpPr>
              <p:spPr>
                <a:xfrm>
                  <a:off x="1774508"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0" name="Rectangle 828"/>
                <p:cNvSpPr/>
                <p:nvPr/>
              </p:nvSpPr>
              <p:spPr>
                <a:xfrm>
                  <a:off x="1330881"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1" name="Rectangle 829"/>
                <p:cNvSpPr/>
                <p:nvPr/>
              </p:nvSpPr>
              <p:spPr>
                <a:xfrm>
                  <a:off x="2218135"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2" name="Rectangle 830"/>
                <p:cNvSpPr/>
                <p:nvPr/>
              </p:nvSpPr>
              <p:spPr>
                <a:xfrm>
                  <a:off x="2661762"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3" name="Rectangle 831"/>
                <p:cNvSpPr/>
                <p:nvPr/>
              </p:nvSpPr>
              <p:spPr>
                <a:xfrm>
                  <a:off x="3549016"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4" name="Rectangle 832"/>
                <p:cNvSpPr/>
                <p:nvPr/>
              </p:nvSpPr>
              <p:spPr>
                <a:xfrm>
                  <a:off x="3105389"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22" name="Group 569"/>
              <p:cNvGrpSpPr/>
              <p:nvPr/>
            </p:nvGrpSpPr>
            <p:grpSpPr>
              <a:xfrm>
                <a:off x="0" y="3976470"/>
                <a:ext cx="9144001" cy="135731"/>
                <a:chOff x="0" y="0"/>
                <a:chExt cx="9144001" cy="135731"/>
              </a:xfrm>
              <a:solidFill>
                <a:schemeClr val="bg1">
                  <a:lumMod val="95000"/>
                  <a:alpha val="10000"/>
                </a:schemeClr>
              </a:solidFill>
            </p:grpSpPr>
            <p:sp>
              <p:nvSpPr>
                <p:cNvPr id="243" name="Rectangle 791"/>
                <p:cNvSpPr/>
                <p:nvPr/>
              </p:nvSpPr>
              <p:spPr>
                <a:xfrm>
                  <a:off x="0"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4" name="Rectangle 792"/>
                <p:cNvSpPr/>
                <p:nvPr/>
              </p:nvSpPr>
              <p:spPr>
                <a:xfrm>
                  <a:off x="3992643"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5" name="Rectangle 793"/>
                <p:cNvSpPr/>
                <p:nvPr/>
              </p:nvSpPr>
              <p:spPr>
                <a:xfrm>
                  <a:off x="4436270"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6" name="Rectangle 794"/>
                <p:cNvSpPr/>
                <p:nvPr/>
              </p:nvSpPr>
              <p:spPr>
                <a:xfrm>
                  <a:off x="5323524"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7" name="Rectangle 795"/>
                <p:cNvSpPr/>
                <p:nvPr/>
              </p:nvSpPr>
              <p:spPr>
                <a:xfrm>
                  <a:off x="4879897"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8" name="Rectangle 796"/>
                <p:cNvSpPr/>
                <p:nvPr/>
              </p:nvSpPr>
              <p:spPr>
                <a:xfrm>
                  <a:off x="5767151"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9" name="Rectangle 797"/>
                <p:cNvSpPr/>
                <p:nvPr/>
              </p:nvSpPr>
              <p:spPr>
                <a:xfrm>
                  <a:off x="6210778"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0" name="Rectangle 798"/>
                <p:cNvSpPr/>
                <p:nvPr/>
              </p:nvSpPr>
              <p:spPr>
                <a:xfrm>
                  <a:off x="7098032"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1" name="Rectangle 799"/>
                <p:cNvSpPr/>
                <p:nvPr/>
              </p:nvSpPr>
              <p:spPr>
                <a:xfrm>
                  <a:off x="6654405"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2" name="Rectangle 800"/>
                <p:cNvSpPr/>
                <p:nvPr/>
              </p:nvSpPr>
              <p:spPr>
                <a:xfrm>
                  <a:off x="7541659"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3" name="Rectangle 801"/>
                <p:cNvSpPr/>
                <p:nvPr/>
              </p:nvSpPr>
              <p:spPr>
                <a:xfrm>
                  <a:off x="7985286"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4" name="Rectangle 802"/>
                <p:cNvSpPr/>
                <p:nvPr/>
              </p:nvSpPr>
              <p:spPr>
                <a:xfrm>
                  <a:off x="8872543" y="0"/>
                  <a:ext cx="271458"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5" name="Rectangle 803"/>
                <p:cNvSpPr/>
                <p:nvPr/>
              </p:nvSpPr>
              <p:spPr>
                <a:xfrm>
                  <a:off x="8428913"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6" name="Rectangle 804"/>
                <p:cNvSpPr/>
                <p:nvPr/>
              </p:nvSpPr>
              <p:spPr>
                <a:xfrm>
                  <a:off x="443627"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7" name="Rectangle 805"/>
                <p:cNvSpPr/>
                <p:nvPr/>
              </p:nvSpPr>
              <p:spPr>
                <a:xfrm>
                  <a:off x="887254"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8" name="Rectangle 806"/>
                <p:cNvSpPr/>
                <p:nvPr/>
              </p:nvSpPr>
              <p:spPr>
                <a:xfrm>
                  <a:off x="1774508"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9" name="Rectangle 807"/>
                <p:cNvSpPr/>
                <p:nvPr/>
              </p:nvSpPr>
              <p:spPr>
                <a:xfrm>
                  <a:off x="1330881"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0" name="Rectangle 808"/>
                <p:cNvSpPr/>
                <p:nvPr/>
              </p:nvSpPr>
              <p:spPr>
                <a:xfrm>
                  <a:off x="2218135"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1" name="Rectangle 809"/>
                <p:cNvSpPr/>
                <p:nvPr/>
              </p:nvSpPr>
              <p:spPr>
                <a:xfrm>
                  <a:off x="2661762"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2" name="Rectangle 810"/>
                <p:cNvSpPr/>
                <p:nvPr/>
              </p:nvSpPr>
              <p:spPr>
                <a:xfrm>
                  <a:off x="3549016"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3" name="Rectangle 811"/>
                <p:cNvSpPr/>
                <p:nvPr/>
              </p:nvSpPr>
              <p:spPr>
                <a:xfrm>
                  <a:off x="3105389"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23" name="Group 570"/>
              <p:cNvGrpSpPr/>
              <p:nvPr/>
            </p:nvGrpSpPr>
            <p:grpSpPr>
              <a:xfrm>
                <a:off x="0" y="4241568"/>
                <a:ext cx="9144001" cy="135731"/>
                <a:chOff x="0" y="0"/>
                <a:chExt cx="9144001" cy="135731"/>
              </a:xfrm>
              <a:solidFill>
                <a:schemeClr val="bg1">
                  <a:lumMod val="95000"/>
                  <a:alpha val="10000"/>
                </a:schemeClr>
              </a:solidFill>
            </p:grpSpPr>
            <p:sp>
              <p:nvSpPr>
                <p:cNvPr id="222" name="Rectangle 770"/>
                <p:cNvSpPr/>
                <p:nvPr/>
              </p:nvSpPr>
              <p:spPr>
                <a:xfrm>
                  <a:off x="0"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3" name="Rectangle 771"/>
                <p:cNvSpPr/>
                <p:nvPr/>
              </p:nvSpPr>
              <p:spPr>
                <a:xfrm>
                  <a:off x="3992643"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4" name="Rectangle 772"/>
                <p:cNvSpPr/>
                <p:nvPr/>
              </p:nvSpPr>
              <p:spPr>
                <a:xfrm>
                  <a:off x="4436270"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5" name="Rectangle 773"/>
                <p:cNvSpPr/>
                <p:nvPr/>
              </p:nvSpPr>
              <p:spPr>
                <a:xfrm>
                  <a:off x="5323524"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6" name="Rectangle 774"/>
                <p:cNvSpPr/>
                <p:nvPr/>
              </p:nvSpPr>
              <p:spPr>
                <a:xfrm>
                  <a:off x="4879897"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7" name="Rectangle 775"/>
                <p:cNvSpPr/>
                <p:nvPr/>
              </p:nvSpPr>
              <p:spPr>
                <a:xfrm>
                  <a:off x="5767151"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8" name="Rectangle 776"/>
                <p:cNvSpPr/>
                <p:nvPr/>
              </p:nvSpPr>
              <p:spPr>
                <a:xfrm>
                  <a:off x="6210778"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9" name="Rectangle 777"/>
                <p:cNvSpPr/>
                <p:nvPr/>
              </p:nvSpPr>
              <p:spPr>
                <a:xfrm>
                  <a:off x="7098032"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0" name="Rectangle 778"/>
                <p:cNvSpPr/>
                <p:nvPr/>
              </p:nvSpPr>
              <p:spPr>
                <a:xfrm>
                  <a:off x="6654405"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1" name="Rectangle 779"/>
                <p:cNvSpPr/>
                <p:nvPr/>
              </p:nvSpPr>
              <p:spPr>
                <a:xfrm>
                  <a:off x="7541659"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2" name="Rectangle 780"/>
                <p:cNvSpPr/>
                <p:nvPr/>
              </p:nvSpPr>
              <p:spPr>
                <a:xfrm>
                  <a:off x="7985286"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3" name="Rectangle 781"/>
                <p:cNvSpPr/>
                <p:nvPr/>
              </p:nvSpPr>
              <p:spPr>
                <a:xfrm>
                  <a:off x="8872543" y="0"/>
                  <a:ext cx="271458"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4" name="Rectangle 782"/>
                <p:cNvSpPr/>
                <p:nvPr/>
              </p:nvSpPr>
              <p:spPr>
                <a:xfrm>
                  <a:off x="8428913"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5" name="Rectangle 783"/>
                <p:cNvSpPr/>
                <p:nvPr/>
              </p:nvSpPr>
              <p:spPr>
                <a:xfrm>
                  <a:off x="443627"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6" name="Rectangle 784"/>
                <p:cNvSpPr/>
                <p:nvPr/>
              </p:nvSpPr>
              <p:spPr>
                <a:xfrm>
                  <a:off x="887254"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7" name="Rectangle 785"/>
                <p:cNvSpPr/>
                <p:nvPr/>
              </p:nvSpPr>
              <p:spPr>
                <a:xfrm>
                  <a:off x="1774508"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8" name="Rectangle 786"/>
                <p:cNvSpPr/>
                <p:nvPr/>
              </p:nvSpPr>
              <p:spPr>
                <a:xfrm>
                  <a:off x="1330881"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9" name="Rectangle 787"/>
                <p:cNvSpPr/>
                <p:nvPr/>
              </p:nvSpPr>
              <p:spPr>
                <a:xfrm>
                  <a:off x="2218135"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0" name="Rectangle 788"/>
                <p:cNvSpPr/>
                <p:nvPr/>
              </p:nvSpPr>
              <p:spPr>
                <a:xfrm>
                  <a:off x="2661762"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1" name="Rectangle 789"/>
                <p:cNvSpPr/>
                <p:nvPr/>
              </p:nvSpPr>
              <p:spPr>
                <a:xfrm>
                  <a:off x="3549016"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2" name="Rectangle 790"/>
                <p:cNvSpPr/>
                <p:nvPr/>
              </p:nvSpPr>
              <p:spPr>
                <a:xfrm>
                  <a:off x="3105389"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24" name="Group 571"/>
              <p:cNvGrpSpPr/>
              <p:nvPr/>
            </p:nvGrpSpPr>
            <p:grpSpPr>
              <a:xfrm>
                <a:off x="0" y="4506666"/>
                <a:ext cx="9144001" cy="135731"/>
                <a:chOff x="0" y="0"/>
                <a:chExt cx="9144001" cy="135731"/>
              </a:xfrm>
              <a:solidFill>
                <a:schemeClr val="bg1">
                  <a:lumMod val="95000"/>
                  <a:alpha val="10000"/>
                </a:schemeClr>
              </a:solidFill>
            </p:grpSpPr>
            <p:sp>
              <p:nvSpPr>
                <p:cNvPr id="201" name="Rectangle 749"/>
                <p:cNvSpPr/>
                <p:nvPr/>
              </p:nvSpPr>
              <p:spPr>
                <a:xfrm>
                  <a:off x="0"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2" name="Rectangle 750"/>
                <p:cNvSpPr/>
                <p:nvPr/>
              </p:nvSpPr>
              <p:spPr>
                <a:xfrm>
                  <a:off x="3992643"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3" name="Rectangle 751"/>
                <p:cNvSpPr/>
                <p:nvPr/>
              </p:nvSpPr>
              <p:spPr>
                <a:xfrm>
                  <a:off x="4436270"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4" name="Rectangle 752"/>
                <p:cNvSpPr/>
                <p:nvPr/>
              </p:nvSpPr>
              <p:spPr>
                <a:xfrm>
                  <a:off x="5323524"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5" name="Rectangle 753"/>
                <p:cNvSpPr/>
                <p:nvPr/>
              </p:nvSpPr>
              <p:spPr>
                <a:xfrm>
                  <a:off x="4879897"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6" name="Rectangle 754"/>
                <p:cNvSpPr/>
                <p:nvPr/>
              </p:nvSpPr>
              <p:spPr>
                <a:xfrm>
                  <a:off x="5767151"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7" name="Rectangle 755"/>
                <p:cNvSpPr/>
                <p:nvPr/>
              </p:nvSpPr>
              <p:spPr>
                <a:xfrm>
                  <a:off x="6210778"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8" name="Rectangle 756"/>
                <p:cNvSpPr/>
                <p:nvPr/>
              </p:nvSpPr>
              <p:spPr>
                <a:xfrm>
                  <a:off x="7098032"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9" name="Rectangle 757"/>
                <p:cNvSpPr/>
                <p:nvPr/>
              </p:nvSpPr>
              <p:spPr>
                <a:xfrm>
                  <a:off x="6654405"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0" name="Rectangle 758"/>
                <p:cNvSpPr/>
                <p:nvPr/>
              </p:nvSpPr>
              <p:spPr>
                <a:xfrm>
                  <a:off x="7541659"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1" name="Rectangle 759"/>
                <p:cNvSpPr/>
                <p:nvPr/>
              </p:nvSpPr>
              <p:spPr>
                <a:xfrm>
                  <a:off x="7985286"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2" name="Rectangle 760"/>
                <p:cNvSpPr/>
                <p:nvPr/>
              </p:nvSpPr>
              <p:spPr>
                <a:xfrm>
                  <a:off x="8872543" y="0"/>
                  <a:ext cx="271458"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3" name="Rectangle 761"/>
                <p:cNvSpPr/>
                <p:nvPr/>
              </p:nvSpPr>
              <p:spPr>
                <a:xfrm>
                  <a:off x="8428913"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4" name="Rectangle 762"/>
                <p:cNvSpPr/>
                <p:nvPr/>
              </p:nvSpPr>
              <p:spPr>
                <a:xfrm>
                  <a:off x="443627"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5" name="Rectangle 763"/>
                <p:cNvSpPr/>
                <p:nvPr/>
              </p:nvSpPr>
              <p:spPr>
                <a:xfrm>
                  <a:off x="887254"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6" name="Rectangle 764"/>
                <p:cNvSpPr/>
                <p:nvPr/>
              </p:nvSpPr>
              <p:spPr>
                <a:xfrm>
                  <a:off x="1774508"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7" name="Rectangle 765"/>
                <p:cNvSpPr/>
                <p:nvPr/>
              </p:nvSpPr>
              <p:spPr>
                <a:xfrm>
                  <a:off x="1330881"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8" name="Rectangle 766"/>
                <p:cNvSpPr/>
                <p:nvPr/>
              </p:nvSpPr>
              <p:spPr>
                <a:xfrm>
                  <a:off x="2218135"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9" name="Rectangle 767"/>
                <p:cNvSpPr/>
                <p:nvPr/>
              </p:nvSpPr>
              <p:spPr>
                <a:xfrm>
                  <a:off x="2661762"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0" name="Rectangle 768"/>
                <p:cNvSpPr/>
                <p:nvPr/>
              </p:nvSpPr>
              <p:spPr>
                <a:xfrm>
                  <a:off x="3549016"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1" name="Rectangle 769"/>
                <p:cNvSpPr/>
                <p:nvPr/>
              </p:nvSpPr>
              <p:spPr>
                <a:xfrm>
                  <a:off x="3105389"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25" name="Group 572"/>
              <p:cNvGrpSpPr/>
              <p:nvPr/>
            </p:nvGrpSpPr>
            <p:grpSpPr>
              <a:xfrm>
                <a:off x="0" y="4771764"/>
                <a:ext cx="9144001" cy="135731"/>
                <a:chOff x="0" y="0"/>
                <a:chExt cx="9144001" cy="135731"/>
              </a:xfrm>
              <a:solidFill>
                <a:schemeClr val="bg1">
                  <a:lumMod val="95000"/>
                  <a:alpha val="10000"/>
                </a:schemeClr>
              </a:solidFill>
            </p:grpSpPr>
            <p:sp>
              <p:nvSpPr>
                <p:cNvPr id="180" name="Rectangle 728"/>
                <p:cNvSpPr/>
                <p:nvPr/>
              </p:nvSpPr>
              <p:spPr>
                <a:xfrm>
                  <a:off x="0"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1" name="Rectangle 729"/>
                <p:cNvSpPr/>
                <p:nvPr/>
              </p:nvSpPr>
              <p:spPr>
                <a:xfrm>
                  <a:off x="3992643"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2" name="Rectangle 730"/>
                <p:cNvSpPr/>
                <p:nvPr/>
              </p:nvSpPr>
              <p:spPr>
                <a:xfrm>
                  <a:off x="4436270"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3" name="Rectangle 731"/>
                <p:cNvSpPr/>
                <p:nvPr/>
              </p:nvSpPr>
              <p:spPr>
                <a:xfrm>
                  <a:off x="5323524"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4" name="Rectangle 732"/>
                <p:cNvSpPr/>
                <p:nvPr/>
              </p:nvSpPr>
              <p:spPr>
                <a:xfrm>
                  <a:off x="4879897"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5" name="Rectangle 733"/>
                <p:cNvSpPr/>
                <p:nvPr/>
              </p:nvSpPr>
              <p:spPr>
                <a:xfrm>
                  <a:off x="5767151"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6" name="Rectangle 734"/>
                <p:cNvSpPr/>
                <p:nvPr/>
              </p:nvSpPr>
              <p:spPr>
                <a:xfrm>
                  <a:off x="6210778"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7" name="Rectangle 735"/>
                <p:cNvSpPr/>
                <p:nvPr/>
              </p:nvSpPr>
              <p:spPr>
                <a:xfrm>
                  <a:off x="7098032"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8" name="Rectangle 736"/>
                <p:cNvSpPr/>
                <p:nvPr/>
              </p:nvSpPr>
              <p:spPr>
                <a:xfrm>
                  <a:off x="6654405"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9" name="Rectangle 737"/>
                <p:cNvSpPr/>
                <p:nvPr/>
              </p:nvSpPr>
              <p:spPr>
                <a:xfrm>
                  <a:off x="7541659"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0" name="Rectangle 738"/>
                <p:cNvSpPr/>
                <p:nvPr/>
              </p:nvSpPr>
              <p:spPr>
                <a:xfrm>
                  <a:off x="7985286"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1" name="Rectangle 739"/>
                <p:cNvSpPr/>
                <p:nvPr/>
              </p:nvSpPr>
              <p:spPr>
                <a:xfrm>
                  <a:off x="8872543" y="0"/>
                  <a:ext cx="271458"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2" name="Rectangle 740"/>
                <p:cNvSpPr/>
                <p:nvPr/>
              </p:nvSpPr>
              <p:spPr>
                <a:xfrm>
                  <a:off x="8428913"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3" name="Rectangle 741"/>
                <p:cNvSpPr/>
                <p:nvPr/>
              </p:nvSpPr>
              <p:spPr>
                <a:xfrm>
                  <a:off x="443627"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4" name="Rectangle 742"/>
                <p:cNvSpPr/>
                <p:nvPr/>
              </p:nvSpPr>
              <p:spPr>
                <a:xfrm>
                  <a:off x="887254"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5" name="Rectangle 743"/>
                <p:cNvSpPr/>
                <p:nvPr/>
              </p:nvSpPr>
              <p:spPr>
                <a:xfrm>
                  <a:off x="1774508"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6" name="Rectangle 744"/>
                <p:cNvSpPr/>
                <p:nvPr/>
              </p:nvSpPr>
              <p:spPr>
                <a:xfrm>
                  <a:off x="1330881"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7" name="Rectangle 745"/>
                <p:cNvSpPr/>
                <p:nvPr/>
              </p:nvSpPr>
              <p:spPr>
                <a:xfrm>
                  <a:off x="2218135"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8" name="Rectangle 746"/>
                <p:cNvSpPr/>
                <p:nvPr/>
              </p:nvSpPr>
              <p:spPr>
                <a:xfrm>
                  <a:off x="2661762"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9" name="Rectangle 747"/>
                <p:cNvSpPr/>
                <p:nvPr/>
              </p:nvSpPr>
              <p:spPr>
                <a:xfrm>
                  <a:off x="3549016"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0" name="Rectangle 748"/>
                <p:cNvSpPr/>
                <p:nvPr/>
              </p:nvSpPr>
              <p:spPr>
                <a:xfrm>
                  <a:off x="3105389"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26" name="Group 573"/>
              <p:cNvGrpSpPr/>
              <p:nvPr/>
            </p:nvGrpSpPr>
            <p:grpSpPr>
              <a:xfrm>
                <a:off x="0" y="5036862"/>
                <a:ext cx="9144001" cy="135731"/>
                <a:chOff x="0" y="0"/>
                <a:chExt cx="9144001" cy="135731"/>
              </a:xfrm>
              <a:solidFill>
                <a:schemeClr val="bg1">
                  <a:lumMod val="95000"/>
                  <a:alpha val="10000"/>
                </a:schemeClr>
              </a:solidFill>
            </p:grpSpPr>
            <p:sp>
              <p:nvSpPr>
                <p:cNvPr id="159" name="Rectangle 707"/>
                <p:cNvSpPr/>
                <p:nvPr/>
              </p:nvSpPr>
              <p:spPr>
                <a:xfrm>
                  <a:off x="0"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0" name="Rectangle 708"/>
                <p:cNvSpPr/>
                <p:nvPr/>
              </p:nvSpPr>
              <p:spPr>
                <a:xfrm>
                  <a:off x="3992643"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1" name="Rectangle 709"/>
                <p:cNvSpPr/>
                <p:nvPr/>
              </p:nvSpPr>
              <p:spPr>
                <a:xfrm>
                  <a:off x="4436270"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2" name="Rectangle 710"/>
                <p:cNvSpPr/>
                <p:nvPr/>
              </p:nvSpPr>
              <p:spPr>
                <a:xfrm>
                  <a:off x="5323524"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3" name="Rectangle 711"/>
                <p:cNvSpPr/>
                <p:nvPr/>
              </p:nvSpPr>
              <p:spPr>
                <a:xfrm>
                  <a:off x="4879897"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4" name="Rectangle 712"/>
                <p:cNvSpPr/>
                <p:nvPr/>
              </p:nvSpPr>
              <p:spPr>
                <a:xfrm>
                  <a:off x="5767151"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5" name="Rectangle 713"/>
                <p:cNvSpPr/>
                <p:nvPr/>
              </p:nvSpPr>
              <p:spPr>
                <a:xfrm>
                  <a:off x="6210778"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6" name="Rectangle 714"/>
                <p:cNvSpPr/>
                <p:nvPr/>
              </p:nvSpPr>
              <p:spPr>
                <a:xfrm>
                  <a:off x="7098032"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7" name="Rectangle 715"/>
                <p:cNvSpPr/>
                <p:nvPr/>
              </p:nvSpPr>
              <p:spPr>
                <a:xfrm>
                  <a:off x="6654405"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8" name="Rectangle 716"/>
                <p:cNvSpPr/>
                <p:nvPr/>
              </p:nvSpPr>
              <p:spPr>
                <a:xfrm>
                  <a:off x="7541659"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9" name="Rectangle 717"/>
                <p:cNvSpPr/>
                <p:nvPr/>
              </p:nvSpPr>
              <p:spPr>
                <a:xfrm>
                  <a:off x="7985286"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0" name="Rectangle 718"/>
                <p:cNvSpPr/>
                <p:nvPr/>
              </p:nvSpPr>
              <p:spPr>
                <a:xfrm>
                  <a:off x="8872543" y="0"/>
                  <a:ext cx="271458"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1" name="Rectangle 719"/>
                <p:cNvSpPr/>
                <p:nvPr/>
              </p:nvSpPr>
              <p:spPr>
                <a:xfrm>
                  <a:off x="8428913"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2" name="Rectangle 720"/>
                <p:cNvSpPr/>
                <p:nvPr/>
              </p:nvSpPr>
              <p:spPr>
                <a:xfrm>
                  <a:off x="443627"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3" name="Rectangle 721"/>
                <p:cNvSpPr/>
                <p:nvPr/>
              </p:nvSpPr>
              <p:spPr>
                <a:xfrm>
                  <a:off x="887254"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4" name="Rectangle 722"/>
                <p:cNvSpPr/>
                <p:nvPr/>
              </p:nvSpPr>
              <p:spPr>
                <a:xfrm>
                  <a:off x="1774508"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5" name="Rectangle 723"/>
                <p:cNvSpPr/>
                <p:nvPr/>
              </p:nvSpPr>
              <p:spPr>
                <a:xfrm>
                  <a:off x="1330881"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6" name="Rectangle 724"/>
                <p:cNvSpPr/>
                <p:nvPr/>
              </p:nvSpPr>
              <p:spPr>
                <a:xfrm>
                  <a:off x="2218135"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7" name="Rectangle 725"/>
                <p:cNvSpPr/>
                <p:nvPr/>
              </p:nvSpPr>
              <p:spPr>
                <a:xfrm>
                  <a:off x="2661762"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8" name="Rectangle 726"/>
                <p:cNvSpPr/>
                <p:nvPr/>
              </p:nvSpPr>
              <p:spPr>
                <a:xfrm>
                  <a:off x="3549016"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9" name="Rectangle 727"/>
                <p:cNvSpPr/>
                <p:nvPr/>
              </p:nvSpPr>
              <p:spPr>
                <a:xfrm>
                  <a:off x="3105389"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27" name="Group 574"/>
              <p:cNvGrpSpPr/>
              <p:nvPr/>
            </p:nvGrpSpPr>
            <p:grpSpPr>
              <a:xfrm>
                <a:off x="0" y="5301960"/>
                <a:ext cx="9144001" cy="135731"/>
                <a:chOff x="0" y="0"/>
                <a:chExt cx="9144001" cy="135731"/>
              </a:xfrm>
              <a:solidFill>
                <a:schemeClr val="bg1">
                  <a:lumMod val="95000"/>
                  <a:alpha val="10000"/>
                </a:schemeClr>
              </a:solidFill>
            </p:grpSpPr>
            <p:sp>
              <p:nvSpPr>
                <p:cNvPr id="138" name="Rectangle 686"/>
                <p:cNvSpPr/>
                <p:nvPr/>
              </p:nvSpPr>
              <p:spPr>
                <a:xfrm>
                  <a:off x="0"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9" name="Rectangle 687"/>
                <p:cNvSpPr/>
                <p:nvPr/>
              </p:nvSpPr>
              <p:spPr>
                <a:xfrm>
                  <a:off x="3992643"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0" name="Rectangle 688"/>
                <p:cNvSpPr/>
                <p:nvPr/>
              </p:nvSpPr>
              <p:spPr>
                <a:xfrm>
                  <a:off x="4436270"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1" name="Rectangle 689"/>
                <p:cNvSpPr/>
                <p:nvPr/>
              </p:nvSpPr>
              <p:spPr>
                <a:xfrm>
                  <a:off x="5323524"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2" name="Rectangle 690"/>
                <p:cNvSpPr/>
                <p:nvPr/>
              </p:nvSpPr>
              <p:spPr>
                <a:xfrm>
                  <a:off x="4879897"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3" name="Rectangle 691"/>
                <p:cNvSpPr/>
                <p:nvPr/>
              </p:nvSpPr>
              <p:spPr>
                <a:xfrm>
                  <a:off x="5767151"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4" name="Rectangle 692"/>
                <p:cNvSpPr/>
                <p:nvPr/>
              </p:nvSpPr>
              <p:spPr>
                <a:xfrm>
                  <a:off x="6210778"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5" name="Rectangle 693"/>
                <p:cNvSpPr/>
                <p:nvPr/>
              </p:nvSpPr>
              <p:spPr>
                <a:xfrm>
                  <a:off x="7098032"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6" name="Rectangle 694"/>
                <p:cNvSpPr/>
                <p:nvPr/>
              </p:nvSpPr>
              <p:spPr>
                <a:xfrm>
                  <a:off x="6654405"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7" name="Rectangle 695"/>
                <p:cNvSpPr/>
                <p:nvPr/>
              </p:nvSpPr>
              <p:spPr>
                <a:xfrm>
                  <a:off x="7541659"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8" name="Rectangle 696"/>
                <p:cNvSpPr/>
                <p:nvPr/>
              </p:nvSpPr>
              <p:spPr>
                <a:xfrm>
                  <a:off x="7985286"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9" name="Rectangle 697"/>
                <p:cNvSpPr/>
                <p:nvPr/>
              </p:nvSpPr>
              <p:spPr>
                <a:xfrm>
                  <a:off x="8872543" y="0"/>
                  <a:ext cx="271458"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0" name="Rectangle 698"/>
                <p:cNvSpPr/>
                <p:nvPr/>
              </p:nvSpPr>
              <p:spPr>
                <a:xfrm>
                  <a:off x="8428913"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1" name="Rectangle 699"/>
                <p:cNvSpPr/>
                <p:nvPr/>
              </p:nvSpPr>
              <p:spPr>
                <a:xfrm>
                  <a:off x="443627"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2" name="Rectangle 700"/>
                <p:cNvSpPr/>
                <p:nvPr/>
              </p:nvSpPr>
              <p:spPr>
                <a:xfrm>
                  <a:off x="887254"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3" name="Rectangle 701"/>
                <p:cNvSpPr/>
                <p:nvPr/>
              </p:nvSpPr>
              <p:spPr>
                <a:xfrm>
                  <a:off x="1774508"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4" name="Rectangle 702"/>
                <p:cNvSpPr/>
                <p:nvPr/>
              </p:nvSpPr>
              <p:spPr>
                <a:xfrm>
                  <a:off x="1330881"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5" name="Rectangle 703"/>
                <p:cNvSpPr/>
                <p:nvPr/>
              </p:nvSpPr>
              <p:spPr>
                <a:xfrm>
                  <a:off x="2218135"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6" name="Rectangle 704"/>
                <p:cNvSpPr/>
                <p:nvPr/>
              </p:nvSpPr>
              <p:spPr>
                <a:xfrm>
                  <a:off x="2661762"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7" name="Rectangle 705"/>
                <p:cNvSpPr/>
                <p:nvPr/>
              </p:nvSpPr>
              <p:spPr>
                <a:xfrm>
                  <a:off x="3549016"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8" name="Rectangle 706"/>
                <p:cNvSpPr/>
                <p:nvPr/>
              </p:nvSpPr>
              <p:spPr>
                <a:xfrm>
                  <a:off x="3105389"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28" name="Group 575"/>
              <p:cNvGrpSpPr/>
              <p:nvPr/>
            </p:nvGrpSpPr>
            <p:grpSpPr>
              <a:xfrm>
                <a:off x="0" y="5567058"/>
                <a:ext cx="9144001" cy="135731"/>
                <a:chOff x="0" y="0"/>
                <a:chExt cx="9144001" cy="135731"/>
              </a:xfrm>
              <a:solidFill>
                <a:schemeClr val="bg1">
                  <a:lumMod val="95000"/>
                  <a:alpha val="10000"/>
                </a:schemeClr>
              </a:solidFill>
            </p:grpSpPr>
            <p:sp>
              <p:nvSpPr>
                <p:cNvPr id="117" name="Rectangle 665"/>
                <p:cNvSpPr/>
                <p:nvPr/>
              </p:nvSpPr>
              <p:spPr>
                <a:xfrm>
                  <a:off x="0"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8" name="Rectangle 666"/>
                <p:cNvSpPr/>
                <p:nvPr/>
              </p:nvSpPr>
              <p:spPr>
                <a:xfrm>
                  <a:off x="3992643"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9" name="Rectangle 667"/>
                <p:cNvSpPr/>
                <p:nvPr/>
              </p:nvSpPr>
              <p:spPr>
                <a:xfrm>
                  <a:off x="4436270"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0" name="Rectangle 668"/>
                <p:cNvSpPr/>
                <p:nvPr/>
              </p:nvSpPr>
              <p:spPr>
                <a:xfrm>
                  <a:off x="5323524"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1" name="Rectangle 669"/>
                <p:cNvSpPr/>
                <p:nvPr/>
              </p:nvSpPr>
              <p:spPr>
                <a:xfrm>
                  <a:off x="4879897"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2" name="Rectangle 670"/>
                <p:cNvSpPr/>
                <p:nvPr/>
              </p:nvSpPr>
              <p:spPr>
                <a:xfrm>
                  <a:off x="5767151"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3" name="Rectangle 671"/>
                <p:cNvSpPr/>
                <p:nvPr/>
              </p:nvSpPr>
              <p:spPr>
                <a:xfrm>
                  <a:off x="6210778"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4" name="Rectangle 672"/>
                <p:cNvSpPr/>
                <p:nvPr/>
              </p:nvSpPr>
              <p:spPr>
                <a:xfrm>
                  <a:off x="7098032"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5" name="Rectangle 673"/>
                <p:cNvSpPr/>
                <p:nvPr/>
              </p:nvSpPr>
              <p:spPr>
                <a:xfrm>
                  <a:off x="6654405"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6" name="Rectangle 674"/>
                <p:cNvSpPr/>
                <p:nvPr/>
              </p:nvSpPr>
              <p:spPr>
                <a:xfrm>
                  <a:off x="7541659"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7" name="Rectangle 675"/>
                <p:cNvSpPr/>
                <p:nvPr/>
              </p:nvSpPr>
              <p:spPr>
                <a:xfrm>
                  <a:off x="7985286"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8" name="Rectangle 676"/>
                <p:cNvSpPr/>
                <p:nvPr/>
              </p:nvSpPr>
              <p:spPr>
                <a:xfrm>
                  <a:off x="8872543" y="0"/>
                  <a:ext cx="271458"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9" name="Rectangle 677"/>
                <p:cNvSpPr/>
                <p:nvPr/>
              </p:nvSpPr>
              <p:spPr>
                <a:xfrm>
                  <a:off x="8428913"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0" name="Rectangle 678"/>
                <p:cNvSpPr/>
                <p:nvPr/>
              </p:nvSpPr>
              <p:spPr>
                <a:xfrm>
                  <a:off x="443627"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1" name="Rectangle 679"/>
                <p:cNvSpPr/>
                <p:nvPr/>
              </p:nvSpPr>
              <p:spPr>
                <a:xfrm>
                  <a:off x="887254"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2" name="Rectangle 680"/>
                <p:cNvSpPr/>
                <p:nvPr/>
              </p:nvSpPr>
              <p:spPr>
                <a:xfrm>
                  <a:off x="1774508"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3" name="Rectangle 681"/>
                <p:cNvSpPr/>
                <p:nvPr/>
              </p:nvSpPr>
              <p:spPr>
                <a:xfrm>
                  <a:off x="1330881"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4" name="Rectangle 682"/>
                <p:cNvSpPr/>
                <p:nvPr/>
              </p:nvSpPr>
              <p:spPr>
                <a:xfrm>
                  <a:off x="2218135"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5" name="Rectangle 683"/>
                <p:cNvSpPr/>
                <p:nvPr/>
              </p:nvSpPr>
              <p:spPr>
                <a:xfrm>
                  <a:off x="2661762"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6" name="Rectangle 684"/>
                <p:cNvSpPr/>
                <p:nvPr/>
              </p:nvSpPr>
              <p:spPr>
                <a:xfrm>
                  <a:off x="3549016"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7" name="Rectangle 685"/>
                <p:cNvSpPr/>
                <p:nvPr/>
              </p:nvSpPr>
              <p:spPr>
                <a:xfrm>
                  <a:off x="3105389"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29" name="Group 576"/>
              <p:cNvGrpSpPr/>
              <p:nvPr/>
            </p:nvGrpSpPr>
            <p:grpSpPr>
              <a:xfrm>
                <a:off x="0" y="5832156"/>
                <a:ext cx="9144001" cy="135731"/>
                <a:chOff x="0" y="0"/>
                <a:chExt cx="9144001" cy="135731"/>
              </a:xfrm>
              <a:solidFill>
                <a:schemeClr val="bg1">
                  <a:lumMod val="95000"/>
                  <a:alpha val="10000"/>
                </a:schemeClr>
              </a:solidFill>
            </p:grpSpPr>
            <p:sp>
              <p:nvSpPr>
                <p:cNvPr id="96" name="Rectangle 644"/>
                <p:cNvSpPr/>
                <p:nvPr/>
              </p:nvSpPr>
              <p:spPr>
                <a:xfrm>
                  <a:off x="0"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7" name="Rectangle 645"/>
                <p:cNvSpPr/>
                <p:nvPr/>
              </p:nvSpPr>
              <p:spPr>
                <a:xfrm>
                  <a:off x="3992643"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8" name="Rectangle 646"/>
                <p:cNvSpPr/>
                <p:nvPr/>
              </p:nvSpPr>
              <p:spPr>
                <a:xfrm>
                  <a:off x="4436270"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9" name="Rectangle 647"/>
                <p:cNvSpPr/>
                <p:nvPr/>
              </p:nvSpPr>
              <p:spPr>
                <a:xfrm>
                  <a:off x="5323524"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0" name="Rectangle 648"/>
                <p:cNvSpPr/>
                <p:nvPr/>
              </p:nvSpPr>
              <p:spPr>
                <a:xfrm>
                  <a:off x="4879897"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1" name="Rectangle 649"/>
                <p:cNvSpPr/>
                <p:nvPr/>
              </p:nvSpPr>
              <p:spPr>
                <a:xfrm>
                  <a:off x="5767151"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2" name="Rectangle 650"/>
                <p:cNvSpPr/>
                <p:nvPr/>
              </p:nvSpPr>
              <p:spPr>
                <a:xfrm>
                  <a:off x="6210778"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3" name="Rectangle 651"/>
                <p:cNvSpPr/>
                <p:nvPr/>
              </p:nvSpPr>
              <p:spPr>
                <a:xfrm>
                  <a:off x="7098032"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4" name="Rectangle 652"/>
                <p:cNvSpPr/>
                <p:nvPr/>
              </p:nvSpPr>
              <p:spPr>
                <a:xfrm>
                  <a:off x="6654405"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5" name="Rectangle 653"/>
                <p:cNvSpPr/>
                <p:nvPr/>
              </p:nvSpPr>
              <p:spPr>
                <a:xfrm>
                  <a:off x="7541659"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6" name="Rectangle 654"/>
                <p:cNvSpPr/>
                <p:nvPr/>
              </p:nvSpPr>
              <p:spPr>
                <a:xfrm>
                  <a:off x="7985286"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7" name="Rectangle 655"/>
                <p:cNvSpPr/>
                <p:nvPr/>
              </p:nvSpPr>
              <p:spPr>
                <a:xfrm>
                  <a:off x="8872543" y="0"/>
                  <a:ext cx="271458"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8" name="Rectangle 656"/>
                <p:cNvSpPr/>
                <p:nvPr/>
              </p:nvSpPr>
              <p:spPr>
                <a:xfrm>
                  <a:off x="8428913"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9" name="Rectangle 657"/>
                <p:cNvSpPr/>
                <p:nvPr/>
              </p:nvSpPr>
              <p:spPr>
                <a:xfrm>
                  <a:off x="443627"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0" name="Rectangle 658"/>
                <p:cNvSpPr/>
                <p:nvPr/>
              </p:nvSpPr>
              <p:spPr>
                <a:xfrm>
                  <a:off x="887254"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1" name="Rectangle 659"/>
                <p:cNvSpPr/>
                <p:nvPr/>
              </p:nvSpPr>
              <p:spPr>
                <a:xfrm>
                  <a:off x="1774508"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2" name="Rectangle 660"/>
                <p:cNvSpPr/>
                <p:nvPr/>
              </p:nvSpPr>
              <p:spPr>
                <a:xfrm>
                  <a:off x="1330881"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3" name="Rectangle 661"/>
                <p:cNvSpPr/>
                <p:nvPr/>
              </p:nvSpPr>
              <p:spPr>
                <a:xfrm>
                  <a:off x="2218135"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4" name="Rectangle 662"/>
                <p:cNvSpPr/>
                <p:nvPr/>
              </p:nvSpPr>
              <p:spPr>
                <a:xfrm>
                  <a:off x="2661762"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5" name="Rectangle 663"/>
                <p:cNvSpPr/>
                <p:nvPr/>
              </p:nvSpPr>
              <p:spPr>
                <a:xfrm>
                  <a:off x="3549016"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6" name="Rectangle 664"/>
                <p:cNvSpPr/>
                <p:nvPr/>
              </p:nvSpPr>
              <p:spPr>
                <a:xfrm>
                  <a:off x="3105389"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30" name="Group 577"/>
              <p:cNvGrpSpPr/>
              <p:nvPr/>
            </p:nvGrpSpPr>
            <p:grpSpPr>
              <a:xfrm>
                <a:off x="0" y="6097254"/>
                <a:ext cx="9144001" cy="135731"/>
                <a:chOff x="0" y="0"/>
                <a:chExt cx="9144001" cy="135731"/>
              </a:xfrm>
              <a:solidFill>
                <a:schemeClr val="bg1">
                  <a:lumMod val="95000"/>
                  <a:alpha val="10000"/>
                </a:schemeClr>
              </a:solidFill>
            </p:grpSpPr>
            <p:sp>
              <p:nvSpPr>
                <p:cNvPr id="75" name="Rectangle 623"/>
                <p:cNvSpPr/>
                <p:nvPr/>
              </p:nvSpPr>
              <p:spPr>
                <a:xfrm>
                  <a:off x="0"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6" name="Rectangle 624"/>
                <p:cNvSpPr/>
                <p:nvPr/>
              </p:nvSpPr>
              <p:spPr>
                <a:xfrm>
                  <a:off x="3992643"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7" name="Rectangle 625"/>
                <p:cNvSpPr/>
                <p:nvPr/>
              </p:nvSpPr>
              <p:spPr>
                <a:xfrm>
                  <a:off x="4436270"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8" name="Rectangle 626"/>
                <p:cNvSpPr/>
                <p:nvPr/>
              </p:nvSpPr>
              <p:spPr>
                <a:xfrm>
                  <a:off x="5323524"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9" name="Rectangle 627"/>
                <p:cNvSpPr/>
                <p:nvPr/>
              </p:nvSpPr>
              <p:spPr>
                <a:xfrm>
                  <a:off x="4879897"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0" name="Rectangle 628"/>
                <p:cNvSpPr/>
                <p:nvPr/>
              </p:nvSpPr>
              <p:spPr>
                <a:xfrm>
                  <a:off x="5767151"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1" name="Rectangle 629"/>
                <p:cNvSpPr/>
                <p:nvPr/>
              </p:nvSpPr>
              <p:spPr>
                <a:xfrm>
                  <a:off x="6210778"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2" name="Rectangle 630"/>
                <p:cNvSpPr/>
                <p:nvPr/>
              </p:nvSpPr>
              <p:spPr>
                <a:xfrm>
                  <a:off x="7098032"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3" name="Rectangle 631"/>
                <p:cNvSpPr/>
                <p:nvPr/>
              </p:nvSpPr>
              <p:spPr>
                <a:xfrm>
                  <a:off x="6654405"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4" name="Rectangle 632"/>
                <p:cNvSpPr/>
                <p:nvPr/>
              </p:nvSpPr>
              <p:spPr>
                <a:xfrm>
                  <a:off x="7541659"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5" name="Rectangle 633"/>
                <p:cNvSpPr/>
                <p:nvPr/>
              </p:nvSpPr>
              <p:spPr>
                <a:xfrm>
                  <a:off x="7985286"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6" name="Rectangle 634"/>
                <p:cNvSpPr/>
                <p:nvPr/>
              </p:nvSpPr>
              <p:spPr>
                <a:xfrm>
                  <a:off x="8872543" y="0"/>
                  <a:ext cx="271458"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7" name="Rectangle 635"/>
                <p:cNvSpPr/>
                <p:nvPr/>
              </p:nvSpPr>
              <p:spPr>
                <a:xfrm>
                  <a:off x="8428913"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8" name="Rectangle 636"/>
                <p:cNvSpPr/>
                <p:nvPr/>
              </p:nvSpPr>
              <p:spPr>
                <a:xfrm>
                  <a:off x="443627"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9" name="Rectangle 637"/>
                <p:cNvSpPr/>
                <p:nvPr/>
              </p:nvSpPr>
              <p:spPr>
                <a:xfrm>
                  <a:off x="887254"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0" name="Rectangle 638"/>
                <p:cNvSpPr/>
                <p:nvPr/>
              </p:nvSpPr>
              <p:spPr>
                <a:xfrm>
                  <a:off x="1774508"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1" name="Rectangle 639"/>
                <p:cNvSpPr/>
                <p:nvPr/>
              </p:nvSpPr>
              <p:spPr>
                <a:xfrm>
                  <a:off x="1330881"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2" name="Rectangle 640"/>
                <p:cNvSpPr/>
                <p:nvPr/>
              </p:nvSpPr>
              <p:spPr>
                <a:xfrm>
                  <a:off x="2218135"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3" name="Rectangle 641"/>
                <p:cNvSpPr/>
                <p:nvPr/>
              </p:nvSpPr>
              <p:spPr>
                <a:xfrm>
                  <a:off x="2661762"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4" name="Rectangle 642"/>
                <p:cNvSpPr/>
                <p:nvPr/>
              </p:nvSpPr>
              <p:spPr>
                <a:xfrm>
                  <a:off x="3549016"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5" name="Rectangle 643"/>
                <p:cNvSpPr/>
                <p:nvPr/>
              </p:nvSpPr>
              <p:spPr>
                <a:xfrm>
                  <a:off x="3105389"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31" name="Group 578"/>
              <p:cNvGrpSpPr/>
              <p:nvPr/>
            </p:nvGrpSpPr>
            <p:grpSpPr>
              <a:xfrm>
                <a:off x="0" y="6362352"/>
                <a:ext cx="9144001" cy="135731"/>
                <a:chOff x="0" y="0"/>
                <a:chExt cx="9144001" cy="135731"/>
              </a:xfrm>
              <a:solidFill>
                <a:schemeClr val="bg1">
                  <a:lumMod val="95000"/>
                  <a:alpha val="10000"/>
                </a:schemeClr>
              </a:solidFill>
            </p:grpSpPr>
            <p:sp>
              <p:nvSpPr>
                <p:cNvPr id="54" name="Rectangle 602"/>
                <p:cNvSpPr/>
                <p:nvPr/>
              </p:nvSpPr>
              <p:spPr>
                <a:xfrm>
                  <a:off x="0"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5" name="Rectangle 603"/>
                <p:cNvSpPr/>
                <p:nvPr/>
              </p:nvSpPr>
              <p:spPr>
                <a:xfrm>
                  <a:off x="3992643"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6" name="Rectangle 604"/>
                <p:cNvSpPr/>
                <p:nvPr/>
              </p:nvSpPr>
              <p:spPr>
                <a:xfrm>
                  <a:off x="4436270"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7" name="Rectangle 605"/>
                <p:cNvSpPr/>
                <p:nvPr/>
              </p:nvSpPr>
              <p:spPr>
                <a:xfrm>
                  <a:off x="5323524"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8" name="Rectangle 606"/>
                <p:cNvSpPr/>
                <p:nvPr/>
              </p:nvSpPr>
              <p:spPr>
                <a:xfrm>
                  <a:off x="4879897"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9" name="Rectangle 607"/>
                <p:cNvSpPr/>
                <p:nvPr/>
              </p:nvSpPr>
              <p:spPr>
                <a:xfrm>
                  <a:off x="5767151"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0" name="Rectangle 608"/>
                <p:cNvSpPr/>
                <p:nvPr/>
              </p:nvSpPr>
              <p:spPr>
                <a:xfrm>
                  <a:off x="6210778"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1" name="Rectangle 609"/>
                <p:cNvSpPr/>
                <p:nvPr/>
              </p:nvSpPr>
              <p:spPr>
                <a:xfrm>
                  <a:off x="7098032"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2" name="Rectangle 610"/>
                <p:cNvSpPr/>
                <p:nvPr/>
              </p:nvSpPr>
              <p:spPr>
                <a:xfrm>
                  <a:off x="6654405"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3" name="Rectangle 611"/>
                <p:cNvSpPr/>
                <p:nvPr/>
              </p:nvSpPr>
              <p:spPr>
                <a:xfrm>
                  <a:off x="7541659"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4" name="Rectangle 612"/>
                <p:cNvSpPr/>
                <p:nvPr/>
              </p:nvSpPr>
              <p:spPr>
                <a:xfrm>
                  <a:off x="7985286"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5" name="Rectangle 613"/>
                <p:cNvSpPr/>
                <p:nvPr/>
              </p:nvSpPr>
              <p:spPr>
                <a:xfrm>
                  <a:off x="8872543" y="0"/>
                  <a:ext cx="271458"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6" name="Rectangle 614"/>
                <p:cNvSpPr/>
                <p:nvPr/>
              </p:nvSpPr>
              <p:spPr>
                <a:xfrm>
                  <a:off x="8428913"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7" name="Rectangle 615"/>
                <p:cNvSpPr/>
                <p:nvPr/>
              </p:nvSpPr>
              <p:spPr>
                <a:xfrm>
                  <a:off x="443627"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8" name="Rectangle 616"/>
                <p:cNvSpPr/>
                <p:nvPr/>
              </p:nvSpPr>
              <p:spPr>
                <a:xfrm>
                  <a:off x="887254"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9" name="Rectangle 617"/>
                <p:cNvSpPr/>
                <p:nvPr/>
              </p:nvSpPr>
              <p:spPr>
                <a:xfrm>
                  <a:off x="1774508"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0" name="Rectangle 618"/>
                <p:cNvSpPr/>
                <p:nvPr/>
              </p:nvSpPr>
              <p:spPr>
                <a:xfrm>
                  <a:off x="1330881"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1" name="Rectangle 619"/>
                <p:cNvSpPr/>
                <p:nvPr/>
              </p:nvSpPr>
              <p:spPr>
                <a:xfrm>
                  <a:off x="2218135"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2" name="Rectangle 620"/>
                <p:cNvSpPr/>
                <p:nvPr/>
              </p:nvSpPr>
              <p:spPr>
                <a:xfrm>
                  <a:off x="2661762"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3" name="Rectangle 621"/>
                <p:cNvSpPr/>
                <p:nvPr/>
              </p:nvSpPr>
              <p:spPr>
                <a:xfrm>
                  <a:off x="3549016"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4" name="Rectangle 622"/>
                <p:cNvSpPr/>
                <p:nvPr/>
              </p:nvSpPr>
              <p:spPr>
                <a:xfrm>
                  <a:off x="3105389"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32" name="Group 579"/>
              <p:cNvGrpSpPr/>
              <p:nvPr/>
            </p:nvGrpSpPr>
            <p:grpSpPr>
              <a:xfrm>
                <a:off x="0" y="6627449"/>
                <a:ext cx="9144001" cy="135731"/>
                <a:chOff x="0" y="0"/>
                <a:chExt cx="9144001" cy="135731"/>
              </a:xfrm>
              <a:solidFill>
                <a:schemeClr val="bg1">
                  <a:lumMod val="95000"/>
                  <a:alpha val="10000"/>
                </a:schemeClr>
              </a:solidFill>
            </p:grpSpPr>
            <p:sp>
              <p:nvSpPr>
                <p:cNvPr id="33" name="Rectangle 580"/>
                <p:cNvSpPr/>
                <p:nvPr/>
              </p:nvSpPr>
              <p:spPr>
                <a:xfrm>
                  <a:off x="0"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4" name="Rectangle 581"/>
                <p:cNvSpPr/>
                <p:nvPr/>
              </p:nvSpPr>
              <p:spPr>
                <a:xfrm>
                  <a:off x="3992643"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 name="Rectangle 582"/>
                <p:cNvSpPr/>
                <p:nvPr/>
              </p:nvSpPr>
              <p:spPr>
                <a:xfrm>
                  <a:off x="4436270"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Rectangle 583"/>
                <p:cNvSpPr/>
                <p:nvPr/>
              </p:nvSpPr>
              <p:spPr>
                <a:xfrm>
                  <a:off x="5323524"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7" name="Rectangle 585"/>
                <p:cNvSpPr/>
                <p:nvPr/>
              </p:nvSpPr>
              <p:spPr>
                <a:xfrm>
                  <a:off x="4879897"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8" name="Rectangle 586"/>
                <p:cNvSpPr/>
                <p:nvPr/>
              </p:nvSpPr>
              <p:spPr>
                <a:xfrm>
                  <a:off x="5767151"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9" name="Rectangle 587"/>
                <p:cNvSpPr/>
                <p:nvPr/>
              </p:nvSpPr>
              <p:spPr>
                <a:xfrm>
                  <a:off x="6210778"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0" name="Rectangle 588"/>
                <p:cNvSpPr/>
                <p:nvPr/>
              </p:nvSpPr>
              <p:spPr>
                <a:xfrm>
                  <a:off x="7098032"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1" name="Rectangle 589"/>
                <p:cNvSpPr/>
                <p:nvPr/>
              </p:nvSpPr>
              <p:spPr>
                <a:xfrm>
                  <a:off x="6654405"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2" name="Rectangle 590"/>
                <p:cNvSpPr/>
                <p:nvPr/>
              </p:nvSpPr>
              <p:spPr>
                <a:xfrm>
                  <a:off x="7541659"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3" name="Rectangle 591"/>
                <p:cNvSpPr/>
                <p:nvPr/>
              </p:nvSpPr>
              <p:spPr>
                <a:xfrm>
                  <a:off x="7985286"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4" name="Rectangle 592"/>
                <p:cNvSpPr/>
                <p:nvPr/>
              </p:nvSpPr>
              <p:spPr>
                <a:xfrm>
                  <a:off x="8872543" y="0"/>
                  <a:ext cx="271458"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5" name="Rectangle 593"/>
                <p:cNvSpPr/>
                <p:nvPr/>
              </p:nvSpPr>
              <p:spPr>
                <a:xfrm>
                  <a:off x="8428913"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6" name="Rectangle 594"/>
                <p:cNvSpPr/>
                <p:nvPr/>
              </p:nvSpPr>
              <p:spPr>
                <a:xfrm>
                  <a:off x="443627"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7" name="Rectangle 595"/>
                <p:cNvSpPr/>
                <p:nvPr/>
              </p:nvSpPr>
              <p:spPr>
                <a:xfrm>
                  <a:off x="887254"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8" name="Rectangle 596"/>
                <p:cNvSpPr/>
                <p:nvPr/>
              </p:nvSpPr>
              <p:spPr>
                <a:xfrm>
                  <a:off x="1774508"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9" name="Rectangle 597"/>
                <p:cNvSpPr/>
                <p:nvPr/>
              </p:nvSpPr>
              <p:spPr>
                <a:xfrm>
                  <a:off x="1330881"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0" name="Rectangle 598"/>
                <p:cNvSpPr/>
                <p:nvPr/>
              </p:nvSpPr>
              <p:spPr>
                <a:xfrm>
                  <a:off x="2218135"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1" name="Rectangle 599"/>
                <p:cNvSpPr/>
                <p:nvPr/>
              </p:nvSpPr>
              <p:spPr>
                <a:xfrm>
                  <a:off x="2661762"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2" name="Rectangle 600"/>
                <p:cNvSpPr/>
                <p:nvPr/>
              </p:nvSpPr>
              <p:spPr>
                <a:xfrm>
                  <a:off x="3549016"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3" name="Rectangle 601"/>
                <p:cNvSpPr/>
                <p:nvPr/>
              </p:nvSpPr>
              <p:spPr>
                <a:xfrm>
                  <a:off x="3105389" y="0"/>
                  <a:ext cx="307181" cy="1357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pic>
          <p:nvPicPr>
            <p:cNvPr id="452" name="Afbeelding 45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81159" y="577168"/>
              <a:ext cx="2414524" cy="772995"/>
            </a:xfrm>
            <a:prstGeom prst="rect">
              <a:avLst/>
            </a:prstGeom>
          </p:spPr>
        </p:pic>
      </p:grpSp>
      <p:pic>
        <p:nvPicPr>
          <p:cNvPr id="410" name="Graphic 409"/>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92283" y="-1"/>
            <a:ext cx="4605430" cy="5086351"/>
          </a:xfrm>
          <a:prstGeom prst="rect">
            <a:avLst/>
          </a:prstGeom>
        </p:spPr>
      </p:pic>
      <p:pic>
        <p:nvPicPr>
          <p:cNvPr id="3" name="Graphic 2"/>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79199" y="1672711"/>
            <a:ext cx="1896361" cy="2077752"/>
          </a:xfrm>
          <a:prstGeom prst="rect">
            <a:avLst/>
          </a:prstGeom>
        </p:spPr>
      </p:pic>
      <p:pic>
        <p:nvPicPr>
          <p:cNvPr id="4" name="Graphic 3"/>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234034" y="195566"/>
            <a:ext cx="4433689" cy="4884434"/>
          </a:xfrm>
          <a:prstGeom prst="rect">
            <a:avLst/>
          </a:prstGeom>
        </p:spPr>
      </p:pic>
      <p:pic>
        <p:nvPicPr>
          <p:cNvPr id="5" name="Graphic 4"/>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2717336" y="3486695"/>
            <a:ext cx="1216800" cy="1315460"/>
          </a:xfrm>
          <a:prstGeom prst="rect">
            <a:avLst/>
          </a:prstGeom>
        </p:spPr>
      </p:pic>
      <p:pic>
        <p:nvPicPr>
          <p:cNvPr id="7" name="Graphic 6"/>
          <p:cNvPicPr>
            <a:picLocks noChangeAspect="1"/>
          </p:cNvPicPr>
          <p:nvPr/>
        </p:nvPicPr>
        <p:blipFill>
          <a:blip r:embed="rId12" cstate="print">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3178245" y="3176955"/>
            <a:ext cx="433422" cy="662400"/>
          </a:xfrm>
          <a:prstGeom prst="rect">
            <a:avLst/>
          </a:prstGeom>
        </p:spPr>
      </p:pic>
      <p:pic>
        <p:nvPicPr>
          <p:cNvPr id="9" name="Graphic 8"/>
          <p:cNvPicPr>
            <a:picLocks noChangeAspect="1"/>
          </p:cNvPicPr>
          <p:nvPr/>
        </p:nvPicPr>
        <p:blipFill>
          <a:blip r:embed="rId14" cstate="print">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2086055" y="2657864"/>
            <a:ext cx="1532354" cy="856800"/>
          </a:xfrm>
          <a:prstGeom prst="rect">
            <a:avLst/>
          </a:prstGeom>
        </p:spPr>
      </p:pic>
      <p:pic>
        <p:nvPicPr>
          <p:cNvPr id="12" name="Graphic 11"/>
          <p:cNvPicPr>
            <a:picLocks noChangeAspect="1"/>
          </p:cNvPicPr>
          <p:nvPr/>
        </p:nvPicPr>
        <p:blipFill>
          <a:blip r:embed="rId16" cstate="print">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2691235" y="3345981"/>
            <a:ext cx="1568347" cy="730800"/>
          </a:xfrm>
          <a:prstGeom prst="rect">
            <a:avLst/>
          </a:prstGeom>
        </p:spPr>
      </p:pic>
      <p:pic>
        <p:nvPicPr>
          <p:cNvPr id="13" name="Graphic 12"/>
          <p:cNvPicPr>
            <a:picLocks noChangeAspect="1"/>
          </p:cNvPicPr>
          <p:nvPr/>
        </p:nvPicPr>
        <p:blipFill>
          <a:blip r:embed="rId18" cstate="print">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1069181" y="485774"/>
            <a:ext cx="2080750" cy="3121801"/>
          </a:xfrm>
          <a:prstGeom prst="rect">
            <a:avLst/>
          </a:prstGeom>
        </p:spPr>
      </p:pic>
      <p:pic>
        <p:nvPicPr>
          <p:cNvPr id="327" name="Graphic 326"/>
          <p:cNvPicPr>
            <a:picLocks noChangeAspect="1"/>
          </p:cNvPicPr>
          <p:nvPr/>
        </p:nvPicPr>
        <p:blipFill>
          <a:blip r:embed="rId20" cstate="print">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328342" y="-20027"/>
            <a:ext cx="2101507" cy="3456000"/>
          </a:xfrm>
          <a:prstGeom prst="rect">
            <a:avLst/>
          </a:prstGeom>
        </p:spPr>
      </p:pic>
      <p:pic>
        <p:nvPicPr>
          <p:cNvPr id="328" name="Graphic 327"/>
          <p:cNvPicPr>
            <a:picLocks noChangeAspect="1"/>
          </p:cNvPicPr>
          <p:nvPr/>
        </p:nvPicPr>
        <p:blipFill>
          <a:blip r:embed="rId22" cstate="print">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a:off x="200856" y="1989188"/>
            <a:ext cx="1204316" cy="1116000"/>
          </a:xfrm>
          <a:prstGeom prst="rect">
            <a:avLst/>
          </a:prstGeom>
        </p:spPr>
      </p:pic>
      <p:pic>
        <p:nvPicPr>
          <p:cNvPr id="433" name="Graphic 432"/>
          <p:cNvPicPr>
            <a:picLocks noChangeAspect="1"/>
          </p:cNvPicPr>
          <p:nvPr/>
        </p:nvPicPr>
        <p:blipFill>
          <a:blip r:embed="rId24" cstate="print">
            <a:extLst>
              <a:ext uri="{28A0092B-C50C-407E-A947-70E740481C1C}">
                <a14:useLocalDpi xmlns:a14="http://schemas.microsoft.com/office/drawing/2010/main"/>
              </a:ext>
              <a:ext uri="{96DAC541-7B7A-43D3-8B79-37D633B846F1}">
                <asvg:svgBlip xmlns:asvg="http://schemas.microsoft.com/office/drawing/2016/SVG/main" r:embed="rId25"/>
              </a:ext>
            </a:extLst>
          </a:blip>
          <a:stretch>
            <a:fillRect/>
          </a:stretch>
        </p:blipFill>
        <p:spPr>
          <a:xfrm>
            <a:off x="-192325" y="-20533"/>
            <a:ext cx="3576428" cy="5241600"/>
          </a:xfrm>
          <a:prstGeom prst="rect">
            <a:avLst/>
          </a:prstGeom>
        </p:spPr>
      </p:pic>
      <p:sp>
        <p:nvSpPr>
          <p:cNvPr id="2" name="Rechthoek 1">
            <a:extLst>
              <a:ext uri="{FF2B5EF4-FFF2-40B4-BE49-F238E27FC236}">
                <a16:creationId xmlns:a16="http://schemas.microsoft.com/office/drawing/2014/main" id="{1FF75115-07A6-4DDF-AEC0-467E10A82D8E}"/>
              </a:ext>
            </a:extLst>
          </p:cNvPr>
          <p:cNvSpPr/>
          <p:nvPr/>
        </p:nvSpPr>
        <p:spPr>
          <a:xfrm>
            <a:off x="4124942" y="2300509"/>
            <a:ext cx="4572000" cy="584775"/>
          </a:xfrm>
          <a:prstGeom prst="rect">
            <a:avLst/>
          </a:prstGeom>
        </p:spPr>
        <p:txBody>
          <a:bodyPr>
            <a:spAutoFit/>
          </a:bodyPr>
          <a:lstStyle/>
          <a:p>
            <a:pPr algn="ctr"/>
            <a:r>
              <a:rPr lang="en-US" sz="1600" b="1" dirty="0">
                <a:solidFill>
                  <a:schemeClr val="bg1"/>
                </a:solidFill>
                <a:latin typeface="Arial" panose="020B0604020202020204" pitchFamily="34" charset="0"/>
                <a:cs typeface="Arial" panose="020B0604020202020204" pitchFamily="34" charset="0"/>
              </a:rPr>
              <a:t>Seaport Antwerp, mobility partner </a:t>
            </a:r>
          </a:p>
          <a:p>
            <a:pPr algn="ctr"/>
            <a:r>
              <a:rPr lang="en-US" sz="1600" b="1" dirty="0">
                <a:solidFill>
                  <a:schemeClr val="bg1"/>
                </a:solidFill>
                <a:latin typeface="Arial" panose="020B0604020202020204" pitchFamily="34" charset="0"/>
                <a:cs typeface="Arial" panose="020B0604020202020204" pitchFamily="34" charset="0"/>
              </a:rPr>
              <a:t> for Slovakia</a:t>
            </a:r>
            <a:endParaRPr lang="nl-BE" sz="1600" b="1" dirty="0">
              <a:solidFill>
                <a:schemeClr val="bg1"/>
              </a:solidFill>
              <a:latin typeface="Arial" panose="020B0604020202020204" pitchFamily="34" charset="0"/>
              <a:cs typeface="Arial" panose="020B0604020202020204" pitchFamily="34" charset="0"/>
            </a:endParaRPr>
          </a:p>
        </p:txBody>
      </p:sp>
      <p:sp>
        <p:nvSpPr>
          <p:cNvPr id="432" name="Rechthoek 431">
            <a:extLst>
              <a:ext uri="{FF2B5EF4-FFF2-40B4-BE49-F238E27FC236}">
                <a16:creationId xmlns:a16="http://schemas.microsoft.com/office/drawing/2014/main" id="{7CED553D-844C-464B-B440-6B1FA77B31D4}"/>
              </a:ext>
            </a:extLst>
          </p:cNvPr>
          <p:cNvSpPr/>
          <p:nvPr/>
        </p:nvSpPr>
        <p:spPr>
          <a:xfrm>
            <a:off x="4231576" y="3564255"/>
            <a:ext cx="4572000" cy="584775"/>
          </a:xfrm>
          <a:prstGeom prst="rect">
            <a:avLst/>
          </a:prstGeom>
        </p:spPr>
        <p:txBody>
          <a:bodyPr>
            <a:spAutoFit/>
          </a:bodyPr>
          <a:lstStyle/>
          <a:p>
            <a:pPr algn="ctr"/>
            <a:r>
              <a:rPr lang="en-US" sz="1600" b="1" dirty="0">
                <a:solidFill>
                  <a:schemeClr val="bg1"/>
                </a:solidFill>
                <a:latin typeface="Arial" panose="020B0604020202020204" pitchFamily="34" charset="0"/>
                <a:cs typeface="Arial" panose="020B0604020202020204" pitchFamily="34" charset="0"/>
              </a:rPr>
              <a:t>Professional Conference ZLZ SR 2018</a:t>
            </a:r>
          </a:p>
          <a:p>
            <a:pPr algn="ctr"/>
            <a:r>
              <a:rPr lang="en-US" sz="1600" b="1" dirty="0">
                <a:solidFill>
                  <a:schemeClr val="bg1"/>
                </a:solidFill>
                <a:latin typeface="Arial" panose="020B0604020202020204" pitchFamily="34" charset="0"/>
                <a:cs typeface="Arial" panose="020B0604020202020204" pitchFamily="34" charset="0"/>
              </a:rPr>
              <a:t>Walter </a:t>
            </a:r>
            <a:r>
              <a:rPr lang="en-US" sz="1600" b="1" dirty="0" err="1">
                <a:solidFill>
                  <a:schemeClr val="bg1"/>
                </a:solidFill>
                <a:latin typeface="Arial" panose="020B0604020202020204" pitchFamily="34" charset="0"/>
                <a:cs typeface="Arial" panose="020B0604020202020204" pitchFamily="34" charset="0"/>
              </a:rPr>
              <a:t>Holzhammer</a:t>
            </a:r>
            <a:endParaRPr lang="en-US" sz="1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77306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3D07FD7E-9D35-4499-B428-9772734997E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7861" y="668205"/>
            <a:ext cx="9126140" cy="4475295"/>
          </a:xfrm>
          <a:prstGeom prst="rect">
            <a:avLst/>
          </a:prstGeom>
        </p:spPr>
      </p:pic>
      <p:grpSp>
        <p:nvGrpSpPr>
          <p:cNvPr id="61" name="Group 60">
            <a:extLst>
              <a:ext uri="{FF2B5EF4-FFF2-40B4-BE49-F238E27FC236}">
                <a16:creationId xmlns:a16="http://schemas.microsoft.com/office/drawing/2014/main" id="{D7BD0C54-EAB4-45A9-8868-ECEDA113F0CF}"/>
              </a:ext>
            </a:extLst>
          </p:cNvPr>
          <p:cNvGrpSpPr/>
          <p:nvPr/>
        </p:nvGrpSpPr>
        <p:grpSpPr>
          <a:xfrm>
            <a:off x="-1" y="152839"/>
            <a:ext cx="9144001" cy="505840"/>
            <a:chOff x="-1" y="152839"/>
            <a:chExt cx="9144001" cy="505840"/>
          </a:xfrm>
        </p:grpSpPr>
        <p:pic>
          <p:nvPicPr>
            <p:cNvPr id="63" name="Graphic 62">
              <a:extLst>
                <a:ext uri="{FF2B5EF4-FFF2-40B4-BE49-F238E27FC236}">
                  <a16:creationId xmlns:a16="http://schemas.microsoft.com/office/drawing/2014/main" id="{106D0E3D-A208-4AA3-A4B4-55AF09DF9BCD}"/>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05115" y="152839"/>
              <a:ext cx="1085850" cy="352425"/>
            </a:xfrm>
            <a:prstGeom prst="rect">
              <a:avLst/>
            </a:prstGeom>
          </p:spPr>
        </p:pic>
        <p:cxnSp>
          <p:nvCxnSpPr>
            <p:cNvPr id="68" name="Straight Connector 67">
              <a:extLst>
                <a:ext uri="{FF2B5EF4-FFF2-40B4-BE49-F238E27FC236}">
                  <a16:creationId xmlns:a16="http://schemas.microsoft.com/office/drawing/2014/main" id="{2AADE04F-09C3-4524-A6AB-D0EDDE73AE35}"/>
                </a:ext>
              </a:extLst>
            </p:cNvPr>
            <p:cNvCxnSpPr/>
            <p:nvPr/>
          </p:nvCxnSpPr>
          <p:spPr>
            <a:xfrm>
              <a:off x="-1" y="658679"/>
              <a:ext cx="9144001" cy="0"/>
            </a:xfrm>
            <a:prstGeom prst="line">
              <a:avLst/>
            </a:prstGeom>
            <a:ln w="19050">
              <a:solidFill>
                <a:srgbClr val="B9122A"/>
              </a:solidFill>
            </a:ln>
          </p:spPr>
          <p:style>
            <a:lnRef idx="1">
              <a:schemeClr val="accent1"/>
            </a:lnRef>
            <a:fillRef idx="0">
              <a:schemeClr val="accent1"/>
            </a:fillRef>
            <a:effectRef idx="0">
              <a:schemeClr val="accent1"/>
            </a:effectRef>
            <a:fontRef idx="minor">
              <a:schemeClr val="tx1"/>
            </a:fontRef>
          </p:style>
        </p:cxnSp>
      </p:grpSp>
      <p:sp>
        <p:nvSpPr>
          <p:cNvPr id="71" name="Rectangle 70">
            <a:hlinkClick r:id="" action="ppaction://noaction"/>
            <a:extLst>
              <a:ext uri="{FF2B5EF4-FFF2-40B4-BE49-F238E27FC236}">
                <a16:creationId xmlns:a16="http://schemas.microsoft.com/office/drawing/2014/main" id="{3FBD2735-1232-4007-A26D-2CF5271C9466}"/>
              </a:ext>
            </a:extLst>
          </p:cNvPr>
          <p:cNvSpPr/>
          <p:nvPr/>
        </p:nvSpPr>
        <p:spPr>
          <a:xfrm>
            <a:off x="17860" y="0"/>
            <a:ext cx="1413788" cy="64915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BE"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17">
            <a:extLst>
              <a:ext uri="{FF2B5EF4-FFF2-40B4-BE49-F238E27FC236}">
                <a16:creationId xmlns:a16="http://schemas.microsoft.com/office/drawing/2014/main" id="{D7D58053-E626-4F95-9CA8-0D6C310BE42F}"/>
              </a:ext>
            </a:extLst>
          </p:cNvPr>
          <p:cNvSpPr/>
          <p:nvPr/>
        </p:nvSpPr>
        <p:spPr>
          <a:xfrm>
            <a:off x="0" y="1158240"/>
            <a:ext cx="9144001" cy="55952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ekstvak 1">
            <a:extLst>
              <a:ext uri="{FF2B5EF4-FFF2-40B4-BE49-F238E27FC236}">
                <a16:creationId xmlns:a16="http://schemas.microsoft.com/office/drawing/2014/main" id="{9BB53C8E-48E0-4CC7-A282-DE448C5DB773}"/>
              </a:ext>
            </a:extLst>
          </p:cNvPr>
          <p:cNvSpPr txBox="1"/>
          <p:nvPr/>
        </p:nvSpPr>
        <p:spPr>
          <a:xfrm>
            <a:off x="379812" y="1187107"/>
            <a:ext cx="6456405" cy="400110"/>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nl-BE" sz="2000" b="1" dirty="0">
                <a:latin typeface="Arial" panose="020B0604020202020204" pitchFamily="34" charset="0"/>
                <a:cs typeface="Arial" panose="020B0604020202020204" pitchFamily="34" charset="0"/>
              </a:rPr>
              <a:t>Major </a:t>
            </a:r>
            <a:r>
              <a:rPr lang="nl-BE" sz="2000" b="1" dirty="0" err="1">
                <a:latin typeface="Arial" panose="020B0604020202020204" pitchFamily="34" charset="0"/>
                <a:cs typeface="Arial" panose="020B0604020202020204" pitchFamily="34" charset="0"/>
              </a:rPr>
              <a:t>investments</a:t>
            </a:r>
            <a:r>
              <a:rPr lang="nl-BE" sz="2000" b="1" dirty="0">
                <a:latin typeface="Arial" panose="020B0604020202020204" pitchFamily="34" charset="0"/>
                <a:cs typeface="Arial" panose="020B0604020202020204" pitchFamily="34" charset="0"/>
              </a:rPr>
              <a:t> in </a:t>
            </a:r>
            <a:r>
              <a:rPr lang="nl-BE" sz="2000" b="1" dirty="0" err="1">
                <a:latin typeface="Arial" panose="020B0604020202020204" pitchFamily="34" charset="0"/>
                <a:cs typeface="Arial" panose="020B0604020202020204" pitchFamily="34" charset="0"/>
              </a:rPr>
              <a:t>chemistry</a:t>
            </a:r>
            <a:endParaRPr lang="nl-BE" sz="2000" b="1" dirty="0">
              <a:latin typeface="Arial" panose="020B0604020202020204" pitchFamily="34" charset="0"/>
              <a:cs typeface="Arial" panose="020B0604020202020204" pitchFamily="34" charset="0"/>
            </a:endParaRPr>
          </a:p>
        </p:txBody>
      </p:sp>
      <p:sp>
        <p:nvSpPr>
          <p:cNvPr id="3" name="Rechthoek 2">
            <a:extLst>
              <a:ext uri="{FF2B5EF4-FFF2-40B4-BE49-F238E27FC236}">
                <a16:creationId xmlns:a16="http://schemas.microsoft.com/office/drawing/2014/main" id="{E90625CE-C778-4DB7-898E-F6E6F10695DA}"/>
              </a:ext>
            </a:extLst>
          </p:cNvPr>
          <p:cNvSpPr/>
          <p:nvPr/>
        </p:nvSpPr>
        <p:spPr>
          <a:xfrm>
            <a:off x="3816935" y="154300"/>
            <a:ext cx="4982454" cy="400110"/>
          </a:xfrm>
          <a:prstGeom prst="rect">
            <a:avLst/>
          </a:prstGeom>
        </p:spPr>
        <p:txBody>
          <a:bodyPr wrap="none">
            <a:spAutoFit/>
          </a:bodyPr>
          <a:lstStyle/>
          <a:p>
            <a:pPr algn="r"/>
            <a:r>
              <a:rPr lang="en-GB" sz="2000" b="1" dirty="0">
                <a:latin typeface="Arial" panose="020B0604020202020204" pitchFamily="34" charset="0"/>
                <a:cs typeface="Arial" panose="020B0604020202020204" pitchFamily="34" charset="0"/>
              </a:rPr>
              <a:t>European largest oil &amp; chemical cluster</a:t>
            </a:r>
            <a:endParaRPr lang="nl-BE"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2540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40000" decel="6000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0-#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8321A3-D8B5-4438-97D7-94405779FBF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650992"/>
            <a:ext cx="9144002" cy="4551246"/>
          </a:xfrm>
          <a:prstGeom prst="rect">
            <a:avLst/>
          </a:prstGeom>
        </p:spPr>
      </p:pic>
      <p:sp>
        <p:nvSpPr>
          <p:cNvPr id="4" name="Rectangle 3">
            <a:extLst>
              <a:ext uri="{FF2B5EF4-FFF2-40B4-BE49-F238E27FC236}">
                <a16:creationId xmlns:a16="http://schemas.microsoft.com/office/drawing/2014/main" id="{B06B8C45-A781-4B5B-9929-E51700DF9224}"/>
              </a:ext>
            </a:extLst>
          </p:cNvPr>
          <p:cNvSpPr/>
          <p:nvPr/>
        </p:nvSpPr>
        <p:spPr>
          <a:xfrm>
            <a:off x="-1" y="0"/>
            <a:ext cx="9144001" cy="663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BE"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Arc 19">
            <a:extLst>
              <a:ext uri="{FF2B5EF4-FFF2-40B4-BE49-F238E27FC236}">
                <a16:creationId xmlns:a16="http://schemas.microsoft.com/office/drawing/2014/main" id="{EF80A73D-F4F4-48B5-9455-8FD2CF9C1E05}"/>
              </a:ext>
            </a:extLst>
          </p:cNvPr>
          <p:cNvSpPr/>
          <p:nvPr/>
        </p:nvSpPr>
        <p:spPr>
          <a:xfrm rot="19050743">
            <a:off x="3640718" y="2298763"/>
            <a:ext cx="2603546" cy="2264264"/>
          </a:xfrm>
          <a:prstGeom prst="arc">
            <a:avLst>
              <a:gd name="adj1" fmla="val 17074798"/>
              <a:gd name="adj2" fmla="val 0"/>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BE"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Arc 20">
            <a:extLst>
              <a:ext uri="{FF2B5EF4-FFF2-40B4-BE49-F238E27FC236}">
                <a16:creationId xmlns:a16="http://schemas.microsoft.com/office/drawing/2014/main" id="{3F396A5C-A514-43DF-96D7-6660543C560D}"/>
              </a:ext>
            </a:extLst>
          </p:cNvPr>
          <p:cNvSpPr/>
          <p:nvPr/>
        </p:nvSpPr>
        <p:spPr>
          <a:xfrm rot="18578290">
            <a:off x="3210782" y="2144748"/>
            <a:ext cx="4312635" cy="3750632"/>
          </a:xfrm>
          <a:prstGeom prst="arc">
            <a:avLst>
              <a:gd name="adj1" fmla="val 17307812"/>
              <a:gd name="adj2" fmla="val 19424670"/>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BE"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Arc 21">
            <a:extLst>
              <a:ext uri="{FF2B5EF4-FFF2-40B4-BE49-F238E27FC236}">
                <a16:creationId xmlns:a16="http://schemas.microsoft.com/office/drawing/2014/main" id="{A66009D6-9E81-40AB-B852-4A9CBBF44F91}"/>
              </a:ext>
            </a:extLst>
          </p:cNvPr>
          <p:cNvSpPr/>
          <p:nvPr/>
        </p:nvSpPr>
        <p:spPr>
          <a:xfrm rot="18578290">
            <a:off x="1593048" y="2514791"/>
            <a:ext cx="6612812" cy="5751060"/>
          </a:xfrm>
          <a:prstGeom prst="arc">
            <a:avLst>
              <a:gd name="adj1" fmla="val 18655664"/>
              <a:gd name="adj2" fmla="val 20799024"/>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BE"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Arc 22">
            <a:extLst>
              <a:ext uri="{FF2B5EF4-FFF2-40B4-BE49-F238E27FC236}">
                <a16:creationId xmlns:a16="http://schemas.microsoft.com/office/drawing/2014/main" id="{2C8E74CC-F828-4BDF-AFCF-E97268525F6A}"/>
              </a:ext>
            </a:extLst>
          </p:cNvPr>
          <p:cNvSpPr/>
          <p:nvPr/>
        </p:nvSpPr>
        <p:spPr>
          <a:xfrm rot="2549257" flipH="1">
            <a:off x="2644552" y="2287663"/>
            <a:ext cx="2603546" cy="2264264"/>
          </a:xfrm>
          <a:prstGeom prst="arc">
            <a:avLst>
              <a:gd name="adj1" fmla="val 17307812"/>
              <a:gd name="adj2" fmla="val 4100662"/>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BE"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Arc 23">
            <a:extLst>
              <a:ext uri="{FF2B5EF4-FFF2-40B4-BE49-F238E27FC236}">
                <a16:creationId xmlns:a16="http://schemas.microsoft.com/office/drawing/2014/main" id="{2ECDE432-F0B1-4313-87AE-D06FD328A88E}"/>
              </a:ext>
            </a:extLst>
          </p:cNvPr>
          <p:cNvSpPr/>
          <p:nvPr/>
        </p:nvSpPr>
        <p:spPr>
          <a:xfrm rot="3021710" flipH="1">
            <a:off x="2612173" y="1169070"/>
            <a:ext cx="2060344" cy="2449569"/>
          </a:xfrm>
          <a:custGeom>
            <a:avLst/>
            <a:gdLst>
              <a:gd name="connsiteX0" fmla="*/ 2757625 w 4312635"/>
              <a:gd name="connsiteY0" fmla="*/ 74390 h 3750632"/>
              <a:gd name="connsiteX1" fmla="*/ 3592950 w 4312635"/>
              <a:gd name="connsiteY1" fmla="*/ 476828 h 3750632"/>
              <a:gd name="connsiteX2" fmla="*/ 2156318 w 4312635"/>
              <a:gd name="connsiteY2" fmla="*/ 1875316 h 3750632"/>
              <a:gd name="connsiteX3" fmla="*/ 2757625 w 4312635"/>
              <a:gd name="connsiteY3" fmla="*/ 74390 h 3750632"/>
              <a:gd name="connsiteX0" fmla="*/ 2757625 w 4312635"/>
              <a:gd name="connsiteY0" fmla="*/ 74390 h 3750632"/>
              <a:gd name="connsiteX1" fmla="*/ 3592950 w 4312635"/>
              <a:gd name="connsiteY1" fmla="*/ 476828 h 3750632"/>
              <a:gd name="connsiteX0" fmla="*/ 601307 w 2060344"/>
              <a:gd name="connsiteY0" fmla="*/ 336387 h 2137313"/>
              <a:gd name="connsiteX1" fmla="*/ 1436632 w 2060344"/>
              <a:gd name="connsiteY1" fmla="*/ 738825 h 2137313"/>
              <a:gd name="connsiteX2" fmla="*/ 0 w 2060344"/>
              <a:gd name="connsiteY2" fmla="*/ 2137313 h 2137313"/>
              <a:gd name="connsiteX3" fmla="*/ 601307 w 2060344"/>
              <a:gd name="connsiteY3" fmla="*/ 336387 h 2137313"/>
              <a:gd name="connsiteX0" fmla="*/ 601307 w 2060344"/>
              <a:gd name="connsiteY0" fmla="*/ 336387 h 2137313"/>
              <a:gd name="connsiteX1" fmla="*/ 2060344 w 2060344"/>
              <a:gd name="connsiteY1" fmla="*/ 38183 h 2137313"/>
              <a:gd name="connsiteX0" fmla="*/ 601307 w 2060344"/>
              <a:gd name="connsiteY0" fmla="*/ 632471 h 2433397"/>
              <a:gd name="connsiteX1" fmla="*/ 1436632 w 2060344"/>
              <a:gd name="connsiteY1" fmla="*/ 1034909 h 2433397"/>
              <a:gd name="connsiteX2" fmla="*/ 0 w 2060344"/>
              <a:gd name="connsiteY2" fmla="*/ 2433397 h 2433397"/>
              <a:gd name="connsiteX3" fmla="*/ 601307 w 2060344"/>
              <a:gd name="connsiteY3" fmla="*/ 632471 h 2433397"/>
              <a:gd name="connsiteX0" fmla="*/ 601307 w 2060344"/>
              <a:gd name="connsiteY0" fmla="*/ 632471 h 2433397"/>
              <a:gd name="connsiteX1" fmla="*/ 2060344 w 2060344"/>
              <a:gd name="connsiteY1" fmla="*/ 334267 h 2433397"/>
              <a:gd name="connsiteX0" fmla="*/ 601307 w 2060344"/>
              <a:gd name="connsiteY0" fmla="*/ 632471 h 2433397"/>
              <a:gd name="connsiteX1" fmla="*/ 1436632 w 2060344"/>
              <a:gd name="connsiteY1" fmla="*/ 1034909 h 2433397"/>
              <a:gd name="connsiteX2" fmla="*/ 0 w 2060344"/>
              <a:gd name="connsiteY2" fmla="*/ 2433397 h 2433397"/>
              <a:gd name="connsiteX3" fmla="*/ 601307 w 2060344"/>
              <a:gd name="connsiteY3" fmla="*/ 632471 h 2433397"/>
              <a:gd name="connsiteX0" fmla="*/ 601307 w 2060344"/>
              <a:gd name="connsiteY0" fmla="*/ 632471 h 2433397"/>
              <a:gd name="connsiteX1" fmla="*/ 2060344 w 2060344"/>
              <a:gd name="connsiteY1" fmla="*/ 334267 h 2433397"/>
              <a:gd name="connsiteX0" fmla="*/ 601307 w 2060344"/>
              <a:gd name="connsiteY0" fmla="*/ 632471 h 2433397"/>
              <a:gd name="connsiteX1" fmla="*/ 1436632 w 2060344"/>
              <a:gd name="connsiteY1" fmla="*/ 1034909 h 2433397"/>
              <a:gd name="connsiteX2" fmla="*/ 0 w 2060344"/>
              <a:gd name="connsiteY2" fmla="*/ 2433397 h 2433397"/>
              <a:gd name="connsiteX3" fmla="*/ 601307 w 2060344"/>
              <a:gd name="connsiteY3" fmla="*/ 632471 h 2433397"/>
              <a:gd name="connsiteX0" fmla="*/ 601307 w 2060344"/>
              <a:gd name="connsiteY0" fmla="*/ 632471 h 2433397"/>
              <a:gd name="connsiteX1" fmla="*/ 2060344 w 2060344"/>
              <a:gd name="connsiteY1" fmla="*/ 334267 h 2433397"/>
              <a:gd name="connsiteX0" fmla="*/ 601307 w 2060344"/>
              <a:gd name="connsiteY0" fmla="*/ 657010 h 2457936"/>
              <a:gd name="connsiteX1" fmla="*/ 1436632 w 2060344"/>
              <a:gd name="connsiteY1" fmla="*/ 1059448 h 2457936"/>
              <a:gd name="connsiteX2" fmla="*/ 0 w 2060344"/>
              <a:gd name="connsiteY2" fmla="*/ 2457936 h 2457936"/>
              <a:gd name="connsiteX3" fmla="*/ 601307 w 2060344"/>
              <a:gd name="connsiteY3" fmla="*/ 657010 h 2457936"/>
              <a:gd name="connsiteX0" fmla="*/ 458234 w 2060344"/>
              <a:gd name="connsiteY0" fmla="*/ 524672 h 2457936"/>
              <a:gd name="connsiteX1" fmla="*/ 2060344 w 2060344"/>
              <a:gd name="connsiteY1" fmla="*/ 358806 h 2457936"/>
              <a:gd name="connsiteX0" fmla="*/ 601307 w 2060344"/>
              <a:gd name="connsiteY0" fmla="*/ 671206 h 2472132"/>
              <a:gd name="connsiteX1" fmla="*/ 1436632 w 2060344"/>
              <a:gd name="connsiteY1" fmla="*/ 1073644 h 2472132"/>
              <a:gd name="connsiteX2" fmla="*/ 0 w 2060344"/>
              <a:gd name="connsiteY2" fmla="*/ 2472132 h 2472132"/>
              <a:gd name="connsiteX3" fmla="*/ 601307 w 2060344"/>
              <a:gd name="connsiteY3" fmla="*/ 671206 h 2472132"/>
              <a:gd name="connsiteX0" fmla="*/ 458234 w 2060344"/>
              <a:gd name="connsiteY0" fmla="*/ 538868 h 2472132"/>
              <a:gd name="connsiteX1" fmla="*/ 2060344 w 2060344"/>
              <a:gd name="connsiteY1" fmla="*/ 373002 h 2472132"/>
              <a:gd name="connsiteX0" fmla="*/ 601307 w 2060344"/>
              <a:gd name="connsiteY0" fmla="*/ 648643 h 2449569"/>
              <a:gd name="connsiteX1" fmla="*/ 1436632 w 2060344"/>
              <a:gd name="connsiteY1" fmla="*/ 1051081 h 2449569"/>
              <a:gd name="connsiteX2" fmla="*/ 0 w 2060344"/>
              <a:gd name="connsiteY2" fmla="*/ 2449569 h 2449569"/>
              <a:gd name="connsiteX3" fmla="*/ 601307 w 2060344"/>
              <a:gd name="connsiteY3" fmla="*/ 648643 h 2449569"/>
              <a:gd name="connsiteX0" fmla="*/ 584876 w 2060344"/>
              <a:gd name="connsiteY0" fmla="*/ 628806 h 2449569"/>
              <a:gd name="connsiteX1" fmla="*/ 2060344 w 2060344"/>
              <a:gd name="connsiteY1" fmla="*/ 350439 h 2449569"/>
            </a:gdLst>
            <a:ahLst/>
            <a:cxnLst>
              <a:cxn ang="0">
                <a:pos x="connsiteX0" y="connsiteY0"/>
              </a:cxn>
              <a:cxn ang="0">
                <a:pos x="connsiteX1" y="connsiteY1"/>
              </a:cxn>
            </a:cxnLst>
            <a:rect l="l" t="t" r="r" b="b"/>
            <a:pathLst>
              <a:path w="2060344" h="2449569" stroke="0" extrusionOk="0">
                <a:moveTo>
                  <a:pt x="601307" y="648643"/>
                </a:moveTo>
                <a:cubicBezTo>
                  <a:pt x="617583" y="635260"/>
                  <a:pt x="1196273" y="864327"/>
                  <a:pt x="1436632" y="1051081"/>
                </a:cubicBezTo>
                <a:lnTo>
                  <a:pt x="0" y="2449569"/>
                </a:lnTo>
                <a:cubicBezTo>
                  <a:pt x="200436" y="1849260"/>
                  <a:pt x="643480" y="613155"/>
                  <a:pt x="601307" y="648643"/>
                </a:cubicBezTo>
                <a:close/>
              </a:path>
              <a:path w="2060344" h="2449569" fill="none">
                <a:moveTo>
                  <a:pt x="584876" y="628806"/>
                </a:moveTo>
                <a:cubicBezTo>
                  <a:pt x="595342" y="628597"/>
                  <a:pt x="1047953" y="-576488"/>
                  <a:pt x="2060344" y="350439"/>
                </a:cubicBezTo>
              </a:path>
            </a:pathLst>
          </a:cu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BE"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Arc 24">
            <a:extLst>
              <a:ext uri="{FF2B5EF4-FFF2-40B4-BE49-F238E27FC236}">
                <a16:creationId xmlns:a16="http://schemas.microsoft.com/office/drawing/2014/main" id="{3E86F155-972D-488B-92BE-2CB92DB9D9A0}"/>
              </a:ext>
            </a:extLst>
          </p:cNvPr>
          <p:cNvSpPr/>
          <p:nvPr/>
        </p:nvSpPr>
        <p:spPr>
          <a:xfrm rot="1789521" flipH="1">
            <a:off x="841499" y="2339409"/>
            <a:ext cx="6031991" cy="5380757"/>
          </a:xfrm>
          <a:prstGeom prst="arc">
            <a:avLst>
              <a:gd name="adj1" fmla="val 17307812"/>
              <a:gd name="adj2" fmla="val 19722818"/>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BE"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Arc 28">
            <a:extLst>
              <a:ext uri="{FF2B5EF4-FFF2-40B4-BE49-F238E27FC236}">
                <a16:creationId xmlns:a16="http://schemas.microsoft.com/office/drawing/2014/main" id="{9DD4A041-E28C-4131-A41D-7BE932AC02CA}"/>
              </a:ext>
            </a:extLst>
          </p:cNvPr>
          <p:cNvSpPr/>
          <p:nvPr/>
        </p:nvSpPr>
        <p:spPr>
          <a:xfrm>
            <a:off x="2946219" y="2219598"/>
            <a:ext cx="1730649" cy="1633882"/>
          </a:xfrm>
          <a:prstGeom prst="arc">
            <a:avLst>
              <a:gd name="adj1" fmla="val 8852218"/>
              <a:gd name="adj2" fmla="val 18780413"/>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BE"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Arc 23">
            <a:extLst>
              <a:ext uri="{FF2B5EF4-FFF2-40B4-BE49-F238E27FC236}">
                <a16:creationId xmlns:a16="http://schemas.microsoft.com/office/drawing/2014/main" id="{42A83222-B7A1-4902-AC6D-B0CDCFDA74DC}"/>
              </a:ext>
            </a:extLst>
          </p:cNvPr>
          <p:cNvSpPr/>
          <p:nvPr/>
        </p:nvSpPr>
        <p:spPr>
          <a:xfrm rot="7952580" flipV="1">
            <a:off x="4527883" y="1664655"/>
            <a:ext cx="1024905" cy="1218522"/>
          </a:xfrm>
          <a:custGeom>
            <a:avLst/>
            <a:gdLst>
              <a:gd name="connsiteX0" fmla="*/ 2757625 w 4312635"/>
              <a:gd name="connsiteY0" fmla="*/ 74390 h 3750632"/>
              <a:gd name="connsiteX1" fmla="*/ 3592950 w 4312635"/>
              <a:gd name="connsiteY1" fmla="*/ 476828 h 3750632"/>
              <a:gd name="connsiteX2" fmla="*/ 2156318 w 4312635"/>
              <a:gd name="connsiteY2" fmla="*/ 1875316 h 3750632"/>
              <a:gd name="connsiteX3" fmla="*/ 2757625 w 4312635"/>
              <a:gd name="connsiteY3" fmla="*/ 74390 h 3750632"/>
              <a:gd name="connsiteX0" fmla="*/ 2757625 w 4312635"/>
              <a:gd name="connsiteY0" fmla="*/ 74390 h 3750632"/>
              <a:gd name="connsiteX1" fmla="*/ 3592950 w 4312635"/>
              <a:gd name="connsiteY1" fmla="*/ 476828 h 3750632"/>
              <a:gd name="connsiteX0" fmla="*/ 601307 w 2060344"/>
              <a:gd name="connsiteY0" fmla="*/ 336387 h 2137313"/>
              <a:gd name="connsiteX1" fmla="*/ 1436632 w 2060344"/>
              <a:gd name="connsiteY1" fmla="*/ 738825 h 2137313"/>
              <a:gd name="connsiteX2" fmla="*/ 0 w 2060344"/>
              <a:gd name="connsiteY2" fmla="*/ 2137313 h 2137313"/>
              <a:gd name="connsiteX3" fmla="*/ 601307 w 2060344"/>
              <a:gd name="connsiteY3" fmla="*/ 336387 h 2137313"/>
              <a:gd name="connsiteX0" fmla="*/ 601307 w 2060344"/>
              <a:gd name="connsiteY0" fmla="*/ 336387 h 2137313"/>
              <a:gd name="connsiteX1" fmla="*/ 2060344 w 2060344"/>
              <a:gd name="connsiteY1" fmla="*/ 38183 h 2137313"/>
              <a:gd name="connsiteX0" fmla="*/ 601307 w 2060344"/>
              <a:gd name="connsiteY0" fmla="*/ 632471 h 2433397"/>
              <a:gd name="connsiteX1" fmla="*/ 1436632 w 2060344"/>
              <a:gd name="connsiteY1" fmla="*/ 1034909 h 2433397"/>
              <a:gd name="connsiteX2" fmla="*/ 0 w 2060344"/>
              <a:gd name="connsiteY2" fmla="*/ 2433397 h 2433397"/>
              <a:gd name="connsiteX3" fmla="*/ 601307 w 2060344"/>
              <a:gd name="connsiteY3" fmla="*/ 632471 h 2433397"/>
              <a:gd name="connsiteX0" fmla="*/ 601307 w 2060344"/>
              <a:gd name="connsiteY0" fmla="*/ 632471 h 2433397"/>
              <a:gd name="connsiteX1" fmla="*/ 2060344 w 2060344"/>
              <a:gd name="connsiteY1" fmla="*/ 334267 h 2433397"/>
              <a:gd name="connsiteX0" fmla="*/ 601307 w 2060344"/>
              <a:gd name="connsiteY0" fmla="*/ 632471 h 2433397"/>
              <a:gd name="connsiteX1" fmla="*/ 1436632 w 2060344"/>
              <a:gd name="connsiteY1" fmla="*/ 1034909 h 2433397"/>
              <a:gd name="connsiteX2" fmla="*/ 0 w 2060344"/>
              <a:gd name="connsiteY2" fmla="*/ 2433397 h 2433397"/>
              <a:gd name="connsiteX3" fmla="*/ 601307 w 2060344"/>
              <a:gd name="connsiteY3" fmla="*/ 632471 h 2433397"/>
              <a:gd name="connsiteX0" fmla="*/ 601307 w 2060344"/>
              <a:gd name="connsiteY0" fmla="*/ 632471 h 2433397"/>
              <a:gd name="connsiteX1" fmla="*/ 2060344 w 2060344"/>
              <a:gd name="connsiteY1" fmla="*/ 334267 h 2433397"/>
              <a:gd name="connsiteX0" fmla="*/ 601307 w 2060344"/>
              <a:gd name="connsiteY0" fmla="*/ 632471 h 2433397"/>
              <a:gd name="connsiteX1" fmla="*/ 1436632 w 2060344"/>
              <a:gd name="connsiteY1" fmla="*/ 1034909 h 2433397"/>
              <a:gd name="connsiteX2" fmla="*/ 0 w 2060344"/>
              <a:gd name="connsiteY2" fmla="*/ 2433397 h 2433397"/>
              <a:gd name="connsiteX3" fmla="*/ 601307 w 2060344"/>
              <a:gd name="connsiteY3" fmla="*/ 632471 h 2433397"/>
              <a:gd name="connsiteX0" fmla="*/ 601307 w 2060344"/>
              <a:gd name="connsiteY0" fmla="*/ 632471 h 2433397"/>
              <a:gd name="connsiteX1" fmla="*/ 2060344 w 2060344"/>
              <a:gd name="connsiteY1" fmla="*/ 334267 h 2433397"/>
              <a:gd name="connsiteX0" fmla="*/ 601307 w 2060344"/>
              <a:gd name="connsiteY0" fmla="*/ 657010 h 2457936"/>
              <a:gd name="connsiteX1" fmla="*/ 1436632 w 2060344"/>
              <a:gd name="connsiteY1" fmla="*/ 1059448 h 2457936"/>
              <a:gd name="connsiteX2" fmla="*/ 0 w 2060344"/>
              <a:gd name="connsiteY2" fmla="*/ 2457936 h 2457936"/>
              <a:gd name="connsiteX3" fmla="*/ 601307 w 2060344"/>
              <a:gd name="connsiteY3" fmla="*/ 657010 h 2457936"/>
              <a:gd name="connsiteX0" fmla="*/ 458234 w 2060344"/>
              <a:gd name="connsiteY0" fmla="*/ 524672 h 2457936"/>
              <a:gd name="connsiteX1" fmla="*/ 2060344 w 2060344"/>
              <a:gd name="connsiteY1" fmla="*/ 358806 h 2457936"/>
              <a:gd name="connsiteX0" fmla="*/ 601307 w 2060344"/>
              <a:gd name="connsiteY0" fmla="*/ 671206 h 2472132"/>
              <a:gd name="connsiteX1" fmla="*/ 1436632 w 2060344"/>
              <a:gd name="connsiteY1" fmla="*/ 1073644 h 2472132"/>
              <a:gd name="connsiteX2" fmla="*/ 0 w 2060344"/>
              <a:gd name="connsiteY2" fmla="*/ 2472132 h 2472132"/>
              <a:gd name="connsiteX3" fmla="*/ 601307 w 2060344"/>
              <a:gd name="connsiteY3" fmla="*/ 671206 h 2472132"/>
              <a:gd name="connsiteX0" fmla="*/ 458234 w 2060344"/>
              <a:gd name="connsiteY0" fmla="*/ 538868 h 2472132"/>
              <a:gd name="connsiteX1" fmla="*/ 2060344 w 2060344"/>
              <a:gd name="connsiteY1" fmla="*/ 373002 h 2472132"/>
              <a:gd name="connsiteX0" fmla="*/ 601307 w 2060344"/>
              <a:gd name="connsiteY0" fmla="*/ 648643 h 2449569"/>
              <a:gd name="connsiteX1" fmla="*/ 1436632 w 2060344"/>
              <a:gd name="connsiteY1" fmla="*/ 1051081 h 2449569"/>
              <a:gd name="connsiteX2" fmla="*/ 0 w 2060344"/>
              <a:gd name="connsiteY2" fmla="*/ 2449569 h 2449569"/>
              <a:gd name="connsiteX3" fmla="*/ 601307 w 2060344"/>
              <a:gd name="connsiteY3" fmla="*/ 648643 h 2449569"/>
              <a:gd name="connsiteX0" fmla="*/ 584876 w 2060344"/>
              <a:gd name="connsiteY0" fmla="*/ 628806 h 2449569"/>
              <a:gd name="connsiteX1" fmla="*/ 2060344 w 2060344"/>
              <a:gd name="connsiteY1" fmla="*/ 350439 h 2449569"/>
            </a:gdLst>
            <a:ahLst/>
            <a:cxnLst>
              <a:cxn ang="0">
                <a:pos x="connsiteX0" y="connsiteY0"/>
              </a:cxn>
              <a:cxn ang="0">
                <a:pos x="connsiteX1" y="connsiteY1"/>
              </a:cxn>
            </a:cxnLst>
            <a:rect l="l" t="t" r="r" b="b"/>
            <a:pathLst>
              <a:path w="2060344" h="2449569" stroke="0" extrusionOk="0">
                <a:moveTo>
                  <a:pt x="601307" y="648643"/>
                </a:moveTo>
                <a:cubicBezTo>
                  <a:pt x="617583" y="635260"/>
                  <a:pt x="1196273" y="864327"/>
                  <a:pt x="1436632" y="1051081"/>
                </a:cubicBezTo>
                <a:lnTo>
                  <a:pt x="0" y="2449569"/>
                </a:lnTo>
                <a:cubicBezTo>
                  <a:pt x="200436" y="1849260"/>
                  <a:pt x="643480" y="613155"/>
                  <a:pt x="601307" y="648643"/>
                </a:cubicBezTo>
                <a:close/>
              </a:path>
              <a:path w="2060344" h="2449569" fill="none">
                <a:moveTo>
                  <a:pt x="584876" y="628806"/>
                </a:moveTo>
                <a:cubicBezTo>
                  <a:pt x="595342" y="628597"/>
                  <a:pt x="1047953" y="-576488"/>
                  <a:pt x="2060344" y="350439"/>
                </a:cubicBezTo>
              </a:path>
            </a:pathLst>
          </a:cu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BE"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Arc 23">
            <a:extLst>
              <a:ext uri="{FF2B5EF4-FFF2-40B4-BE49-F238E27FC236}">
                <a16:creationId xmlns:a16="http://schemas.microsoft.com/office/drawing/2014/main" id="{F4A7C4D1-A9BE-465E-A04A-A1E0FE809988}"/>
              </a:ext>
            </a:extLst>
          </p:cNvPr>
          <p:cNvSpPr/>
          <p:nvPr/>
        </p:nvSpPr>
        <p:spPr>
          <a:xfrm rot="7952580" flipV="1">
            <a:off x="4649290" y="891977"/>
            <a:ext cx="1024905" cy="1218522"/>
          </a:xfrm>
          <a:custGeom>
            <a:avLst/>
            <a:gdLst>
              <a:gd name="connsiteX0" fmla="*/ 2757625 w 4312635"/>
              <a:gd name="connsiteY0" fmla="*/ 74390 h 3750632"/>
              <a:gd name="connsiteX1" fmla="*/ 3592950 w 4312635"/>
              <a:gd name="connsiteY1" fmla="*/ 476828 h 3750632"/>
              <a:gd name="connsiteX2" fmla="*/ 2156318 w 4312635"/>
              <a:gd name="connsiteY2" fmla="*/ 1875316 h 3750632"/>
              <a:gd name="connsiteX3" fmla="*/ 2757625 w 4312635"/>
              <a:gd name="connsiteY3" fmla="*/ 74390 h 3750632"/>
              <a:gd name="connsiteX0" fmla="*/ 2757625 w 4312635"/>
              <a:gd name="connsiteY0" fmla="*/ 74390 h 3750632"/>
              <a:gd name="connsiteX1" fmla="*/ 3592950 w 4312635"/>
              <a:gd name="connsiteY1" fmla="*/ 476828 h 3750632"/>
              <a:gd name="connsiteX0" fmla="*/ 601307 w 2060344"/>
              <a:gd name="connsiteY0" fmla="*/ 336387 h 2137313"/>
              <a:gd name="connsiteX1" fmla="*/ 1436632 w 2060344"/>
              <a:gd name="connsiteY1" fmla="*/ 738825 h 2137313"/>
              <a:gd name="connsiteX2" fmla="*/ 0 w 2060344"/>
              <a:gd name="connsiteY2" fmla="*/ 2137313 h 2137313"/>
              <a:gd name="connsiteX3" fmla="*/ 601307 w 2060344"/>
              <a:gd name="connsiteY3" fmla="*/ 336387 h 2137313"/>
              <a:gd name="connsiteX0" fmla="*/ 601307 w 2060344"/>
              <a:gd name="connsiteY0" fmla="*/ 336387 h 2137313"/>
              <a:gd name="connsiteX1" fmla="*/ 2060344 w 2060344"/>
              <a:gd name="connsiteY1" fmla="*/ 38183 h 2137313"/>
              <a:gd name="connsiteX0" fmla="*/ 601307 w 2060344"/>
              <a:gd name="connsiteY0" fmla="*/ 632471 h 2433397"/>
              <a:gd name="connsiteX1" fmla="*/ 1436632 w 2060344"/>
              <a:gd name="connsiteY1" fmla="*/ 1034909 h 2433397"/>
              <a:gd name="connsiteX2" fmla="*/ 0 w 2060344"/>
              <a:gd name="connsiteY2" fmla="*/ 2433397 h 2433397"/>
              <a:gd name="connsiteX3" fmla="*/ 601307 w 2060344"/>
              <a:gd name="connsiteY3" fmla="*/ 632471 h 2433397"/>
              <a:gd name="connsiteX0" fmla="*/ 601307 w 2060344"/>
              <a:gd name="connsiteY0" fmla="*/ 632471 h 2433397"/>
              <a:gd name="connsiteX1" fmla="*/ 2060344 w 2060344"/>
              <a:gd name="connsiteY1" fmla="*/ 334267 h 2433397"/>
              <a:gd name="connsiteX0" fmla="*/ 601307 w 2060344"/>
              <a:gd name="connsiteY0" fmla="*/ 632471 h 2433397"/>
              <a:gd name="connsiteX1" fmla="*/ 1436632 w 2060344"/>
              <a:gd name="connsiteY1" fmla="*/ 1034909 h 2433397"/>
              <a:gd name="connsiteX2" fmla="*/ 0 w 2060344"/>
              <a:gd name="connsiteY2" fmla="*/ 2433397 h 2433397"/>
              <a:gd name="connsiteX3" fmla="*/ 601307 w 2060344"/>
              <a:gd name="connsiteY3" fmla="*/ 632471 h 2433397"/>
              <a:gd name="connsiteX0" fmla="*/ 601307 w 2060344"/>
              <a:gd name="connsiteY0" fmla="*/ 632471 h 2433397"/>
              <a:gd name="connsiteX1" fmla="*/ 2060344 w 2060344"/>
              <a:gd name="connsiteY1" fmla="*/ 334267 h 2433397"/>
              <a:gd name="connsiteX0" fmla="*/ 601307 w 2060344"/>
              <a:gd name="connsiteY0" fmla="*/ 632471 h 2433397"/>
              <a:gd name="connsiteX1" fmla="*/ 1436632 w 2060344"/>
              <a:gd name="connsiteY1" fmla="*/ 1034909 h 2433397"/>
              <a:gd name="connsiteX2" fmla="*/ 0 w 2060344"/>
              <a:gd name="connsiteY2" fmla="*/ 2433397 h 2433397"/>
              <a:gd name="connsiteX3" fmla="*/ 601307 w 2060344"/>
              <a:gd name="connsiteY3" fmla="*/ 632471 h 2433397"/>
              <a:gd name="connsiteX0" fmla="*/ 601307 w 2060344"/>
              <a:gd name="connsiteY0" fmla="*/ 632471 h 2433397"/>
              <a:gd name="connsiteX1" fmla="*/ 2060344 w 2060344"/>
              <a:gd name="connsiteY1" fmla="*/ 334267 h 2433397"/>
              <a:gd name="connsiteX0" fmla="*/ 601307 w 2060344"/>
              <a:gd name="connsiteY0" fmla="*/ 657010 h 2457936"/>
              <a:gd name="connsiteX1" fmla="*/ 1436632 w 2060344"/>
              <a:gd name="connsiteY1" fmla="*/ 1059448 h 2457936"/>
              <a:gd name="connsiteX2" fmla="*/ 0 w 2060344"/>
              <a:gd name="connsiteY2" fmla="*/ 2457936 h 2457936"/>
              <a:gd name="connsiteX3" fmla="*/ 601307 w 2060344"/>
              <a:gd name="connsiteY3" fmla="*/ 657010 h 2457936"/>
              <a:gd name="connsiteX0" fmla="*/ 458234 w 2060344"/>
              <a:gd name="connsiteY0" fmla="*/ 524672 h 2457936"/>
              <a:gd name="connsiteX1" fmla="*/ 2060344 w 2060344"/>
              <a:gd name="connsiteY1" fmla="*/ 358806 h 2457936"/>
              <a:gd name="connsiteX0" fmla="*/ 601307 w 2060344"/>
              <a:gd name="connsiteY0" fmla="*/ 671206 h 2472132"/>
              <a:gd name="connsiteX1" fmla="*/ 1436632 w 2060344"/>
              <a:gd name="connsiteY1" fmla="*/ 1073644 h 2472132"/>
              <a:gd name="connsiteX2" fmla="*/ 0 w 2060344"/>
              <a:gd name="connsiteY2" fmla="*/ 2472132 h 2472132"/>
              <a:gd name="connsiteX3" fmla="*/ 601307 w 2060344"/>
              <a:gd name="connsiteY3" fmla="*/ 671206 h 2472132"/>
              <a:gd name="connsiteX0" fmla="*/ 458234 w 2060344"/>
              <a:gd name="connsiteY0" fmla="*/ 538868 h 2472132"/>
              <a:gd name="connsiteX1" fmla="*/ 2060344 w 2060344"/>
              <a:gd name="connsiteY1" fmla="*/ 373002 h 2472132"/>
              <a:gd name="connsiteX0" fmla="*/ 601307 w 2060344"/>
              <a:gd name="connsiteY0" fmla="*/ 648643 h 2449569"/>
              <a:gd name="connsiteX1" fmla="*/ 1436632 w 2060344"/>
              <a:gd name="connsiteY1" fmla="*/ 1051081 h 2449569"/>
              <a:gd name="connsiteX2" fmla="*/ 0 w 2060344"/>
              <a:gd name="connsiteY2" fmla="*/ 2449569 h 2449569"/>
              <a:gd name="connsiteX3" fmla="*/ 601307 w 2060344"/>
              <a:gd name="connsiteY3" fmla="*/ 648643 h 2449569"/>
              <a:gd name="connsiteX0" fmla="*/ 584876 w 2060344"/>
              <a:gd name="connsiteY0" fmla="*/ 628806 h 2449569"/>
              <a:gd name="connsiteX1" fmla="*/ 2060344 w 2060344"/>
              <a:gd name="connsiteY1" fmla="*/ 350439 h 2449569"/>
            </a:gdLst>
            <a:ahLst/>
            <a:cxnLst>
              <a:cxn ang="0">
                <a:pos x="connsiteX0" y="connsiteY0"/>
              </a:cxn>
              <a:cxn ang="0">
                <a:pos x="connsiteX1" y="connsiteY1"/>
              </a:cxn>
            </a:cxnLst>
            <a:rect l="l" t="t" r="r" b="b"/>
            <a:pathLst>
              <a:path w="2060344" h="2449569" stroke="0" extrusionOk="0">
                <a:moveTo>
                  <a:pt x="601307" y="648643"/>
                </a:moveTo>
                <a:cubicBezTo>
                  <a:pt x="617583" y="635260"/>
                  <a:pt x="1196273" y="864327"/>
                  <a:pt x="1436632" y="1051081"/>
                </a:cubicBezTo>
                <a:lnTo>
                  <a:pt x="0" y="2449569"/>
                </a:lnTo>
                <a:cubicBezTo>
                  <a:pt x="200436" y="1849260"/>
                  <a:pt x="643480" y="613155"/>
                  <a:pt x="601307" y="648643"/>
                </a:cubicBezTo>
                <a:close/>
              </a:path>
              <a:path w="2060344" h="2449569" fill="none">
                <a:moveTo>
                  <a:pt x="584876" y="628806"/>
                </a:moveTo>
                <a:cubicBezTo>
                  <a:pt x="595342" y="628597"/>
                  <a:pt x="1047953" y="-576488"/>
                  <a:pt x="2060344" y="350439"/>
                </a:cubicBezTo>
              </a:path>
            </a:pathLst>
          </a:cu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BE"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Arc 23">
            <a:extLst>
              <a:ext uri="{FF2B5EF4-FFF2-40B4-BE49-F238E27FC236}">
                <a16:creationId xmlns:a16="http://schemas.microsoft.com/office/drawing/2014/main" id="{47066D41-F60F-498C-B523-04622A6B7E37}"/>
              </a:ext>
            </a:extLst>
          </p:cNvPr>
          <p:cNvSpPr/>
          <p:nvPr/>
        </p:nvSpPr>
        <p:spPr>
          <a:xfrm rot="12510904" flipH="1" flipV="1">
            <a:off x="3319890" y="1109259"/>
            <a:ext cx="1024905" cy="1218522"/>
          </a:xfrm>
          <a:custGeom>
            <a:avLst/>
            <a:gdLst>
              <a:gd name="connsiteX0" fmla="*/ 2757625 w 4312635"/>
              <a:gd name="connsiteY0" fmla="*/ 74390 h 3750632"/>
              <a:gd name="connsiteX1" fmla="*/ 3592950 w 4312635"/>
              <a:gd name="connsiteY1" fmla="*/ 476828 h 3750632"/>
              <a:gd name="connsiteX2" fmla="*/ 2156318 w 4312635"/>
              <a:gd name="connsiteY2" fmla="*/ 1875316 h 3750632"/>
              <a:gd name="connsiteX3" fmla="*/ 2757625 w 4312635"/>
              <a:gd name="connsiteY3" fmla="*/ 74390 h 3750632"/>
              <a:gd name="connsiteX0" fmla="*/ 2757625 w 4312635"/>
              <a:gd name="connsiteY0" fmla="*/ 74390 h 3750632"/>
              <a:gd name="connsiteX1" fmla="*/ 3592950 w 4312635"/>
              <a:gd name="connsiteY1" fmla="*/ 476828 h 3750632"/>
              <a:gd name="connsiteX0" fmla="*/ 601307 w 2060344"/>
              <a:gd name="connsiteY0" fmla="*/ 336387 h 2137313"/>
              <a:gd name="connsiteX1" fmla="*/ 1436632 w 2060344"/>
              <a:gd name="connsiteY1" fmla="*/ 738825 h 2137313"/>
              <a:gd name="connsiteX2" fmla="*/ 0 w 2060344"/>
              <a:gd name="connsiteY2" fmla="*/ 2137313 h 2137313"/>
              <a:gd name="connsiteX3" fmla="*/ 601307 w 2060344"/>
              <a:gd name="connsiteY3" fmla="*/ 336387 h 2137313"/>
              <a:gd name="connsiteX0" fmla="*/ 601307 w 2060344"/>
              <a:gd name="connsiteY0" fmla="*/ 336387 h 2137313"/>
              <a:gd name="connsiteX1" fmla="*/ 2060344 w 2060344"/>
              <a:gd name="connsiteY1" fmla="*/ 38183 h 2137313"/>
              <a:gd name="connsiteX0" fmla="*/ 601307 w 2060344"/>
              <a:gd name="connsiteY0" fmla="*/ 632471 h 2433397"/>
              <a:gd name="connsiteX1" fmla="*/ 1436632 w 2060344"/>
              <a:gd name="connsiteY1" fmla="*/ 1034909 h 2433397"/>
              <a:gd name="connsiteX2" fmla="*/ 0 w 2060344"/>
              <a:gd name="connsiteY2" fmla="*/ 2433397 h 2433397"/>
              <a:gd name="connsiteX3" fmla="*/ 601307 w 2060344"/>
              <a:gd name="connsiteY3" fmla="*/ 632471 h 2433397"/>
              <a:gd name="connsiteX0" fmla="*/ 601307 w 2060344"/>
              <a:gd name="connsiteY0" fmla="*/ 632471 h 2433397"/>
              <a:gd name="connsiteX1" fmla="*/ 2060344 w 2060344"/>
              <a:gd name="connsiteY1" fmla="*/ 334267 h 2433397"/>
              <a:gd name="connsiteX0" fmla="*/ 601307 w 2060344"/>
              <a:gd name="connsiteY0" fmla="*/ 632471 h 2433397"/>
              <a:gd name="connsiteX1" fmla="*/ 1436632 w 2060344"/>
              <a:gd name="connsiteY1" fmla="*/ 1034909 h 2433397"/>
              <a:gd name="connsiteX2" fmla="*/ 0 w 2060344"/>
              <a:gd name="connsiteY2" fmla="*/ 2433397 h 2433397"/>
              <a:gd name="connsiteX3" fmla="*/ 601307 w 2060344"/>
              <a:gd name="connsiteY3" fmla="*/ 632471 h 2433397"/>
              <a:gd name="connsiteX0" fmla="*/ 601307 w 2060344"/>
              <a:gd name="connsiteY0" fmla="*/ 632471 h 2433397"/>
              <a:gd name="connsiteX1" fmla="*/ 2060344 w 2060344"/>
              <a:gd name="connsiteY1" fmla="*/ 334267 h 2433397"/>
              <a:gd name="connsiteX0" fmla="*/ 601307 w 2060344"/>
              <a:gd name="connsiteY0" fmla="*/ 632471 h 2433397"/>
              <a:gd name="connsiteX1" fmla="*/ 1436632 w 2060344"/>
              <a:gd name="connsiteY1" fmla="*/ 1034909 h 2433397"/>
              <a:gd name="connsiteX2" fmla="*/ 0 w 2060344"/>
              <a:gd name="connsiteY2" fmla="*/ 2433397 h 2433397"/>
              <a:gd name="connsiteX3" fmla="*/ 601307 w 2060344"/>
              <a:gd name="connsiteY3" fmla="*/ 632471 h 2433397"/>
              <a:gd name="connsiteX0" fmla="*/ 601307 w 2060344"/>
              <a:gd name="connsiteY0" fmla="*/ 632471 h 2433397"/>
              <a:gd name="connsiteX1" fmla="*/ 2060344 w 2060344"/>
              <a:gd name="connsiteY1" fmla="*/ 334267 h 2433397"/>
              <a:gd name="connsiteX0" fmla="*/ 601307 w 2060344"/>
              <a:gd name="connsiteY0" fmla="*/ 657010 h 2457936"/>
              <a:gd name="connsiteX1" fmla="*/ 1436632 w 2060344"/>
              <a:gd name="connsiteY1" fmla="*/ 1059448 h 2457936"/>
              <a:gd name="connsiteX2" fmla="*/ 0 w 2060344"/>
              <a:gd name="connsiteY2" fmla="*/ 2457936 h 2457936"/>
              <a:gd name="connsiteX3" fmla="*/ 601307 w 2060344"/>
              <a:gd name="connsiteY3" fmla="*/ 657010 h 2457936"/>
              <a:gd name="connsiteX0" fmla="*/ 458234 w 2060344"/>
              <a:gd name="connsiteY0" fmla="*/ 524672 h 2457936"/>
              <a:gd name="connsiteX1" fmla="*/ 2060344 w 2060344"/>
              <a:gd name="connsiteY1" fmla="*/ 358806 h 2457936"/>
              <a:gd name="connsiteX0" fmla="*/ 601307 w 2060344"/>
              <a:gd name="connsiteY0" fmla="*/ 671206 h 2472132"/>
              <a:gd name="connsiteX1" fmla="*/ 1436632 w 2060344"/>
              <a:gd name="connsiteY1" fmla="*/ 1073644 h 2472132"/>
              <a:gd name="connsiteX2" fmla="*/ 0 w 2060344"/>
              <a:gd name="connsiteY2" fmla="*/ 2472132 h 2472132"/>
              <a:gd name="connsiteX3" fmla="*/ 601307 w 2060344"/>
              <a:gd name="connsiteY3" fmla="*/ 671206 h 2472132"/>
              <a:gd name="connsiteX0" fmla="*/ 458234 w 2060344"/>
              <a:gd name="connsiteY0" fmla="*/ 538868 h 2472132"/>
              <a:gd name="connsiteX1" fmla="*/ 2060344 w 2060344"/>
              <a:gd name="connsiteY1" fmla="*/ 373002 h 2472132"/>
              <a:gd name="connsiteX0" fmla="*/ 601307 w 2060344"/>
              <a:gd name="connsiteY0" fmla="*/ 648643 h 2449569"/>
              <a:gd name="connsiteX1" fmla="*/ 1436632 w 2060344"/>
              <a:gd name="connsiteY1" fmla="*/ 1051081 h 2449569"/>
              <a:gd name="connsiteX2" fmla="*/ 0 w 2060344"/>
              <a:gd name="connsiteY2" fmla="*/ 2449569 h 2449569"/>
              <a:gd name="connsiteX3" fmla="*/ 601307 w 2060344"/>
              <a:gd name="connsiteY3" fmla="*/ 648643 h 2449569"/>
              <a:gd name="connsiteX0" fmla="*/ 584876 w 2060344"/>
              <a:gd name="connsiteY0" fmla="*/ 628806 h 2449569"/>
              <a:gd name="connsiteX1" fmla="*/ 2060344 w 2060344"/>
              <a:gd name="connsiteY1" fmla="*/ 350439 h 2449569"/>
            </a:gdLst>
            <a:ahLst/>
            <a:cxnLst>
              <a:cxn ang="0">
                <a:pos x="connsiteX0" y="connsiteY0"/>
              </a:cxn>
              <a:cxn ang="0">
                <a:pos x="connsiteX1" y="connsiteY1"/>
              </a:cxn>
            </a:cxnLst>
            <a:rect l="l" t="t" r="r" b="b"/>
            <a:pathLst>
              <a:path w="2060344" h="2449569" stroke="0" extrusionOk="0">
                <a:moveTo>
                  <a:pt x="601307" y="648643"/>
                </a:moveTo>
                <a:cubicBezTo>
                  <a:pt x="617583" y="635260"/>
                  <a:pt x="1196273" y="864327"/>
                  <a:pt x="1436632" y="1051081"/>
                </a:cubicBezTo>
                <a:lnTo>
                  <a:pt x="0" y="2449569"/>
                </a:lnTo>
                <a:cubicBezTo>
                  <a:pt x="200436" y="1849260"/>
                  <a:pt x="643480" y="613155"/>
                  <a:pt x="601307" y="648643"/>
                </a:cubicBezTo>
                <a:close/>
              </a:path>
              <a:path w="2060344" h="2449569" fill="none">
                <a:moveTo>
                  <a:pt x="584876" y="628806"/>
                </a:moveTo>
                <a:cubicBezTo>
                  <a:pt x="595342" y="628597"/>
                  <a:pt x="1047953" y="-576488"/>
                  <a:pt x="2060344" y="350439"/>
                </a:cubicBezTo>
              </a:path>
            </a:pathLst>
          </a:cu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BE"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36" name="Straight Connector 35">
            <a:extLst>
              <a:ext uri="{FF2B5EF4-FFF2-40B4-BE49-F238E27FC236}">
                <a16:creationId xmlns:a16="http://schemas.microsoft.com/office/drawing/2014/main" id="{A54D136E-FB00-4900-80C1-323D71AE39EB}"/>
              </a:ext>
            </a:extLst>
          </p:cNvPr>
          <p:cNvCxnSpPr>
            <a:cxnSpLocks/>
            <a:endCxn id="81" idx="3"/>
          </p:cNvCxnSpPr>
          <p:nvPr/>
        </p:nvCxnSpPr>
        <p:spPr>
          <a:xfrm flipH="1">
            <a:off x="4115298" y="2410556"/>
            <a:ext cx="251354" cy="75144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5D0BFC0-2E53-47A5-8831-8EE1AF7F3B40}"/>
              </a:ext>
            </a:extLst>
          </p:cNvPr>
          <p:cNvCxnSpPr/>
          <p:nvPr/>
        </p:nvCxnSpPr>
        <p:spPr>
          <a:xfrm flipH="1">
            <a:off x="3262715" y="2364174"/>
            <a:ext cx="1148794" cy="160867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CD5DF82-6D91-4BFC-BA39-86C1A65673FE}"/>
              </a:ext>
            </a:extLst>
          </p:cNvPr>
          <p:cNvCxnSpPr/>
          <p:nvPr/>
        </p:nvCxnSpPr>
        <p:spPr>
          <a:xfrm>
            <a:off x="4421256" y="2420984"/>
            <a:ext cx="255613" cy="70557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6039FD8C-EF92-416E-8A50-D7A5D3C05805}"/>
              </a:ext>
            </a:extLst>
          </p:cNvPr>
          <p:cNvCxnSpPr>
            <a:cxnSpLocks/>
          </p:cNvCxnSpPr>
          <p:nvPr/>
        </p:nvCxnSpPr>
        <p:spPr>
          <a:xfrm>
            <a:off x="4373335" y="2410556"/>
            <a:ext cx="990828" cy="59718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ADC100F-7F89-4991-9C25-6ED93B0C5FF7}"/>
              </a:ext>
            </a:extLst>
          </p:cNvPr>
          <p:cNvCxnSpPr>
            <a:cxnSpLocks/>
          </p:cNvCxnSpPr>
          <p:nvPr/>
        </p:nvCxnSpPr>
        <p:spPr>
          <a:xfrm>
            <a:off x="4400121" y="2385325"/>
            <a:ext cx="1739116" cy="53305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E96B571D-D28E-426D-9172-2F432DCA4275}"/>
              </a:ext>
            </a:extLst>
          </p:cNvPr>
          <p:cNvCxnSpPr>
            <a:cxnSpLocks/>
            <a:endCxn id="69" idx="2"/>
          </p:cNvCxnSpPr>
          <p:nvPr/>
        </p:nvCxnSpPr>
        <p:spPr>
          <a:xfrm flipV="1">
            <a:off x="4366365" y="2006238"/>
            <a:ext cx="1772872" cy="42125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9" name="Arc 23">
            <a:extLst>
              <a:ext uri="{FF2B5EF4-FFF2-40B4-BE49-F238E27FC236}">
                <a16:creationId xmlns:a16="http://schemas.microsoft.com/office/drawing/2014/main" id="{3422C3B5-62EB-43D5-B36C-697E847CDCF9}"/>
              </a:ext>
            </a:extLst>
          </p:cNvPr>
          <p:cNvSpPr/>
          <p:nvPr/>
        </p:nvSpPr>
        <p:spPr>
          <a:xfrm rot="18506424" flipV="1">
            <a:off x="4082960" y="572167"/>
            <a:ext cx="2386224" cy="2831496"/>
          </a:xfrm>
          <a:custGeom>
            <a:avLst/>
            <a:gdLst>
              <a:gd name="connsiteX0" fmla="*/ 2757625 w 4312635"/>
              <a:gd name="connsiteY0" fmla="*/ 74390 h 3750632"/>
              <a:gd name="connsiteX1" fmla="*/ 3592950 w 4312635"/>
              <a:gd name="connsiteY1" fmla="*/ 476828 h 3750632"/>
              <a:gd name="connsiteX2" fmla="*/ 2156318 w 4312635"/>
              <a:gd name="connsiteY2" fmla="*/ 1875316 h 3750632"/>
              <a:gd name="connsiteX3" fmla="*/ 2757625 w 4312635"/>
              <a:gd name="connsiteY3" fmla="*/ 74390 h 3750632"/>
              <a:gd name="connsiteX0" fmla="*/ 2757625 w 4312635"/>
              <a:gd name="connsiteY0" fmla="*/ 74390 h 3750632"/>
              <a:gd name="connsiteX1" fmla="*/ 3592950 w 4312635"/>
              <a:gd name="connsiteY1" fmla="*/ 476828 h 3750632"/>
              <a:gd name="connsiteX0" fmla="*/ 601307 w 2060344"/>
              <a:gd name="connsiteY0" fmla="*/ 336387 h 2137313"/>
              <a:gd name="connsiteX1" fmla="*/ 1436632 w 2060344"/>
              <a:gd name="connsiteY1" fmla="*/ 738825 h 2137313"/>
              <a:gd name="connsiteX2" fmla="*/ 0 w 2060344"/>
              <a:gd name="connsiteY2" fmla="*/ 2137313 h 2137313"/>
              <a:gd name="connsiteX3" fmla="*/ 601307 w 2060344"/>
              <a:gd name="connsiteY3" fmla="*/ 336387 h 2137313"/>
              <a:gd name="connsiteX0" fmla="*/ 601307 w 2060344"/>
              <a:gd name="connsiteY0" fmla="*/ 336387 h 2137313"/>
              <a:gd name="connsiteX1" fmla="*/ 2060344 w 2060344"/>
              <a:gd name="connsiteY1" fmla="*/ 38183 h 2137313"/>
              <a:gd name="connsiteX0" fmla="*/ 601307 w 2060344"/>
              <a:gd name="connsiteY0" fmla="*/ 632471 h 2433397"/>
              <a:gd name="connsiteX1" fmla="*/ 1436632 w 2060344"/>
              <a:gd name="connsiteY1" fmla="*/ 1034909 h 2433397"/>
              <a:gd name="connsiteX2" fmla="*/ 0 w 2060344"/>
              <a:gd name="connsiteY2" fmla="*/ 2433397 h 2433397"/>
              <a:gd name="connsiteX3" fmla="*/ 601307 w 2060344"/>
              <a:gd name="connsiteY3" fmla="*/ 632471 h 2433397"/>
              <a:gd name="connsiteX0" fmla="*/ 601307 w 2060344"/>
              <a:gd name="connsiteY0" fmla="*/ 632471 h 2433397"/>
              <a:gd name="connsiteX1" fmla="*/ 2060344 w 2060344"/>
              <a:gd name="connsiteY1" fmla="*/ 334267 h 2433397"/>
              <a:gd name="connsiteX0" fmla="*/ 601307 w 2060344"/>
              <a:gd name="connsiteY0" fmla="*/ 632471 h 2433397"/>
              <a:gd name="connsiteX1" fmla="*/ 1436632 w 2060344"/>
              <a:gd name="connsiteY1" fmla="*/ 1034909 h 2433397"/>
              <a:gd name="connsiteX2" fmla="*/ 0 w 2060344"/>
              <a:gd name="connsiteY2" fmla="*/ 2433397 h 2433397"/>
              <a:gd name="connsiteX3" fmla="*/ 601307 w 2060344"/>
              <a:gd name="connsiteY3" fmla="*/ 632471 h 2433397"/>
              <a:gd name="connsiteX0" fmla="*/ 601307 w 2060344"/>
              <a:gd name="connsiteY0" fmla="*/ 632471 h 2433397"/>
              <a:gd name="connsiteX1" fmla="*/ 2060344 w 2060344"/>
              <a:gd name="connsiteY1" fmla="*/ 334267 h 2433397"/>
              <a:gd name="connsiteX0" fmla="*/ 601307 w 2060344"/>
              <a:gd name="connsiteY0" fmla="*/ 632471 h 2433397"/>
              <a:gd name="connsiteX1" fmla="*/ 1436632 w 2060344"/>
              <a:gd name="connsiteY1" fmla="*/ 1034909 h 2433397"/>
              <a:gd name="connsiteX2" fmla="*/ 0 w 2060344"/>
              <a:gd name="connsiteY2" fmla="*/ 2433397 h 2433397"/>
              <a:gd name="connsiteX3" fmla="*/ 601307 w 2060344"/>
              <a:gd name="connsiteY3" fmla="*/ 632471 h 2433397"/>
              <a:gd name="connsiteX0" fmla="*/ 601307 w 2060344"/>
              <a:gd name="connsiteY0" fmla="*/ 632471 h 2433397"/>
              <a:gd name="connsiteX1" fmla="*/ 2060344 w 2060344"/>
              <a:gd name="connsiteY1" fmla="*/ 334267 h 2433397"/>
              <a:gd name="connsiteX0" fmla="*/ 601307 w 2060344"/>
              <a:gd name="connsiteY0" fmla="*/ 657010 h 2457936"/>
              <a:gd name="connsiteX1" fmla="*/ 1436632 w 2060344"/>
              <a:gd name="connsiteY1" fmla="*/ 1059448 h 2457936"/>
              <a:gd name="connsiteX2" fmla="*/ 0 w 2060344"/>
              <a:gd name="connsiteY2" fmla="*/ 2457936 h 2457936"/>
              <a:gd name="connsiteX3" fmla="*/ 601307 w 2060344"/>
              <a:gd name="connsiteY3" fmla="*/ 657010 h 2457936"/>
              <a:gd name="connsiteX0" fmla="*/ 458234 w 2060344"/>
              <a:gd name="connsiteY0" fmla="*/ 524672 h 2457936"/>
              <a:gd name="connsiteX1" fmla="*/ 2060344 w 2060344"/>
              <a:gd name="connsiteY1" fmla="*/ 358806 h 2457936"/>
              <a:gd name="connsiteX0" fmla="*/ 601307 w 2060344"/>
              <a:gd name="connsiteY0" fmla="*/ 671206 h 2472132"/>
              <a:gd name="connsiteX1" fmla="*/ 1436632 w 2060344"/>
              <a:gd name="connsiteY1" fmla="*/ 1073644 h 2472132"/>
              <a:gd name="connsiteX2" fmla="*/ 0 w 2060344"/>
              <a:gd name="connsiteY2" fmla="*/ 2472132 h 2472132"/>
              <a:gd name="connsiteX3" fmla="*/ 601307 w 2060344"/>
              <a:gd name="connsiteY3" fmla="*/ 671206 h 2472132"/>
              <a:gd name="connsiteX0" fmla="*/ 458234 w 2060344"/>
              <a:gd name="connsiteY0" fmla="*/ 538868 h 2472132"/>
              <a:gd name="connsiteX1" fmla="*/ 2060344 w 2060344"/>
              <a:gd name="connsiteY1" fmla="*/ 373002 h 2472132"/>
              <a:gd name="connsiteX0" fmla="*/ 601307 w 2060344"/>
              <a:gd name="connsiteY0" fmla="*/ 648643 h 2449569"/>
              <a:gd name="connsiteX1" fmla="*/ 1436632 w 2060344"/>
              <a:gd name="connsiteY1" fmla="*/ 1051081 h 2449569"/>
              <a:gd name="connsiteX2" fmla="*/ 0 w 2060344"/>
              <a:gd name="connsiteY2" fmla="*/ 2449569 h 2449569"/>
              <a:gd name="connsiteX3" fmla="*/ 601307 w 2060344"/>
              <a:gd name="connsiteY3" fmla="*/ 648643 h 2449569"/>
              <a:gd name="connsiteX0" fmla="*/ 584876 w 2060344"/>
              <a:gd name="connsiteY0" fmla="*/ 628806 h 2449569"/>
              <a:gd name="connsiteX1" fmla="*/ 2060344 w 2060344"/>
              <a:gd name="connsiteY1" fmla="*/ 350439 h 2449569"/>
              <a:gd name="connsiteX0" fmla="*/ 601307 w 2751029"/>
              <a:gd name="connsiteY0" fmla="*/ 2820761 h 4621687"/>
              <a:gd name="connsiteX1" fmla="*/ 1436632 w 2751029"/>
              <a:gd name="connsiteY1" fmla="*/ 3223199 h 4621687"/>
              <a:gd name="connsiteX2" fmla="*/ 0 w 2751029"/>
              <a:gd name="connsiteY2" fmla="*/ 4621687 h 4621687"/>
              <a:gd name="connsiteX3" fmla="*/ 601307 w 2751029"/>
              <a:gd name="connsiteY3" fmla="*/ 2820761 h 4621687"/>
              <a:gd name="connsiteX0" fmla="*/ 584876 w 2751029"/>
              <a:gd name="connsiteY0" fmla="*/ 2800924 h 4621687"/>
              <a:gd name="connsiteX1" fmla="*/ 2751029 w 2751029"/>
              <a:gd name="connsiteY1" fmla="*/ 153491 h 4621687"/>
              <a:gd name="connsiteX0" fmla="*/ 601307 w 2751029"/>
              <a:gd name="connsiteY0" fmla="*/ 2667270 h 4468196"/>
              <a:gd name="connsiteX1" fmla="*/ 1436632 w 2751029"/>
              <a:gd name="connsiteY1" fmla="*/ 3069708 h 4468196"/>
              <a:gd name="connsiteX2" fmla="*/ 0 w 2751029"/>
              <a:gd name="connsiteY2" fmla="*/ 4468196 h 4468196"/>
              <a:gd name="connsiteX3" fmla="*/ 601307 w 2751029"/>
              <a:gd name="connsiteY3" fmla="*/ 2667270 h 4468196"/>
              <a:gd name="connsiteX0" fmla="*/ 584876 w 2751029"/>
              <a:gd name="connsiteY0" fmla="*/ 2647433 h 4468196"/>
              <a:gd name="connsiteX1" fmla="*/ 2751029 w 2751029"/>
              <a:gd name="connsiteY1" fmla="*/ 0 h 4468196"/>
            </a:gdLst>
            <a:ahLst/>
            <a:cxnLst>
              <a:cxn ang="0">
                <a:pos x="connsiteX0" y="connsiteY0"/>
              </a:cxn>
              <a:cxn ang="0">
                <a:pos x="connsiteX1" y="connsiteY1"/>
              </a:cxn>
            </a:cxnLst>
            <a:rect l="l" t="t" r="r" b="b"/>
            <a:pathLst>
              <a:path w="2751029" h="4468196" stroke="0" extrusionOk="0">
                <a:moveTo>
                  <a:pt x="601307" y="2667270"/>
                </a:moveTo>
                <a:cubicBezTo>
                  <a:pt x="617583" y="2653887"/>
                  <a:pt x="1196273" y="2882954"/>
                  <a:pt x="1436632" y="3069708"/>
                </a:cubicBezTo>
                <a:lnTo>
                  <a:pt x="0" y="4468196"/>
                </a:lnTo>
                <a:cubicBezTo>
                  <a:pt x="200436" y="3867887"/>
                  <a:pt x="643480" y="2631782"/>
                  <a:pt x="601307" y="2667270"/>
                </a:cubicBezTo>
                <a:close/>
              </a:path>
              <a:path w="2751029" h="4468196" fill="none">
                <a:moveTo>
                  <a:pt x="584876" y="2647433"/>
                </a:moveTo>
                <a:cubicBezTo>
                  <a:pt x="595342" y="2647224"/>
                  <a:pt x="1327156" y="946652"/>
                  <a:pt x="2751029" y="0"/>
                </a:cubicBezTo>
              </a:path>
            </a:pathLst>
          </a:cu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BE"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Arc 49">
            <a:extLst>
              <a:ext uri="{FF2B5EF4-FFF2-40B4-BE49-F238E27FC236}">
                <a16:creationId xmlns:a16="http://schemas.microsoft.com/office/drawing/2014/main" id="{B74AAF6E-9983-4BD2-94E6-7D51546CC429}"/>
              </a:ext>
            </a:extLst>
          </p:cNvPr>
          <p:cNvSpPr/>
          <p:nvPr/>
        </p:nvSpPr>
        <p:spPr>
          <a:xfrm rot="3021710" flipH="1">
            <a:off x="-215208" y="2168678"/>
            <a:ext cx="6612812" cy="5751060"/>
          </a:xfrm>
          <a:prstGeom prst="arc">
            <a:avLst>
              <a:gd name="adj1" fmla="val 17536548"/>
              <a:gd name="adj2" fmla="val 2080194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BE"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Arc 23">
            <a:extLst>
              <a:ext uri="{FF2B5EF4-FFF2-40B4-BE49-F238E27FC236}">
                <a16:creationId xmlns:a16="http://schemas.microsoft.com/office/drawing/2014/main" id="{F0952442-903F-4078-BCEF-F84B9FDAA9BF}"/>
              </a:ext>
            </a:extLst>
          </p:cNvPr>
          <p:cNvSpPr/>
          <p:nvPr/>
        </p:nvSpPr>
        <p:spPr>
          <a:xfrm rot="3093576">
            <a:off x="5651948" y="528013"/>
            <a:ext cx="1368482" cy="2222675"/>
          </a:xfrm>
          <a:custGeom>
            <a:avLst/>
            <a:gdLst>
              <a:gd name="connsiteX0" fmla="*/ 2757625 w 4312635"/>
              <a:gd name="connsiteY0" fmla="*/ 74390 h 3750632"/>
              <a:gd name="connsiteX1" fmla="*/ 3592950 w 4312635"/>
              <a:gd name="connsiteY1" fmla="*/ 476828 h 3750632"/>
              <a:gd name="connsiteX2" fmla="*/ 2156318 w 4312635"/>
              <a:gd name="connsiteY2" fmla="*/ 1875316 h 3750632"/>
              <a:gd name="connsiteX3" fmla="*/ 2757625 w 4312635"/>
              <a:gd name="connsiteY3" fmla="*/ 74390 h 3750632"/>
              <a:gd name="connsiteX0" fmla="*/ 2757625 w 4312635"/>
              <a:gd name="connsiteY0" fmla="*/ 74390 h 3750632"/>
              <a:gd name="connsiteX1" fmla="*/ 3592950 w 4312635"/>
              <a:gd name="connsiteY1" fmla="*/ 476828 h 3750632"/>
              <a:gd name="connsiteX0" fmla="*/ 601307 w 2060344"/>
              <a:gd name="connsiteY0" fmla="*/ 336387 h 2137313"/>
              <a:gd name="connsiteX1" fmla="*/ 1436632 w 2060344"/>
              <a:gd name="connsiteY1" fmla="*/ 738825 h 2137313"/>
              <a:gd name="connsiteX2" fmla="*/ 0 w 2060344"/>
              <a:gd name="connsiteY2" fmla="*/ 2137313 h 2137313"/>
              <a:gd name="connsiteX3" fmla="*/ 601307 w 2060344"/>
              <a:gd name="connsiteY3" fmla="*/ 336387 h 2137313"/>
              <a:gd name="connsiteX0" fmla="*/ 601307 w 2060344"/>
              <a:gd name="connsiteY0" fmla="*/ 336387 h 2137313"/>
              <a:gd name="connsiteX1" fmla="*/ 2060344 w 2060344"/>
              <a:gd name="connsiteY1" fmla="*/ 38183 h 2137313"/>
              <a:gd name="connsiteX0" fmla="*/ 601307 w 2060344"/>
              <a:gd name="connsiteY0" fmla="*/ 632471 h 2433397"/>
              <a:gd name="connsiteX1" fmla="*/ 1436632 w 2060344"/>
              <a:gd name="connsiteY1" fmla="*/ 1034909 h 2433397"/>
              <a:gd name="connsiteX2" fmla="*/ 0 w 2060344"/>
              <a:gd name="connsiteY2" fmla="*/ 2433397 h 2433397"/>
              <a:gd name="connsiteX3" fmla="*/ 601307 w 2060344"/>
              <a:gd name="connsiteY3" fmla="*/ 632471 h 2433397"/>
              <a:gd name="connsiteX0" fmla="*/ 601307 w 2060344"/>
              <a:gd name="connsiteY0" fmla="*/ 632471 h 2433397"/>
              <a:gd name="connsiteX1" fmla="*/ 2060344 w 2060344"/>
              <a:gd name="connsiteY1" fmla="*/ 334267 h 2433397"/>
              <a:gd name="connsiteX0" fmla="*/ 601307 w 2060344"/>
              <a:gd name="connsiteY0" fmla="*/ 632471 h 2433397"/>
              <a:gd name="connsiteX1" fmla="*/ 1436632 w 2060344"/>
              <a:gd name="connsiteY1" fmla="*/ 1034909 h 2433397"/>
              <a:gd name="connsiteX2" fmla="*/ 0 w 2060344"/>
              <a:gd name="connsiteY2" fmla="*/ 2433397 h 2433397"/>
              <a:gd name="connsiteX3" fmla="*/ 601307 w 2060344"/>
              <a:gd name="connsiteY3" fmla="*/ 632471 h 2433397"/>
              <a:gd name="connsiteX0" fmla="*/ 601307 w 2060344"/>
              <a:gd name="connsiteY0" fmla="*/ 632471 h 2433397"/>
              <a:gd name="connsiteX1" fmla="*/ 2060344 w 2060344"/>
              <a:gd name="connsiteY1" fmla="*/ 334267 h 2433397"/>
              <a:gd name="connsiteX0" fmla="*/ 601307 w 2060344"/>
              <a:gd name="connsiteY0" fmla="*/ 632471 h 2433397"/>
              <a:gd name="connsiteX1" fmla="*/ 1436632 w 2060344"/>
              <a:gd name="connsiteY1" fmla="*/ 1034909 h 2433397"/>
              <a:gd name="connsiteX2" fmla="*/ 0 w 2060344"/>
              <a:gd name="connsiteY2" fmla="*/ 2433397 h 2433397"/>
              <a:gd name="connsiteX3" fmla="*/ 601307 w 2060344"/>
              <a:gd name="connsiteY3" fmla="*/ 632471 h 2433397"/>
              <a:gd name="connsiteX0" fmla="*/ 601307 w 2060344"/>
              <a:gd name="connsiteY0" fmla="*/ 632471 h 2433397"/>
              <a:gd name="connsiteX1" fmla="*/ 2060344 w 2060344"/>
              <a:gd name="connsiteY1" fmla="*/ 334267 h 2433397"/>
              <a:gd name="connsiteX0" fmla="*/ 601307 w 2060344"/>
              <a:gd name="connsiteY0" fmla="*/ 657010 h 2457936"/>
              <a:gd name="connsiteX1" fmla="*/ 1436632 w 2060344"/>
              <a:gd name="connsiteY1" fmla="*/ 1059448 h 2457936"/>
              <a:gd name="connsiteX2" fmla="*/ 0 w 2060344"/>
              <a:gd name="connsiteY2" fmla="*/ 2457936 h 2457936"/>
              <a:gd name="connsiteX3" fmla="*/ 601307 w 2060344"/>
              <a:gd name="connsiteY3" fmla="*/ 657010 h 2457936"/>
              <a:gd name="connsiteX0" fmla="*/ 458234 w 2060344"/>
              <a:gd name="connsiteY0" fmla="*/ 524672 h 2457936"/>
              <a:gd name="connsiteX1" fmla="*/ 2060344 w 2060344"/>
              <a:gd name="connsiteY1" fmla="*/ 358806 h 2457936"/>
              <a:gd name="connsiteX0" fmla="*/ 601307 w 2060344"/>
              <a:gd name="connsiteY0" fmla="*/ 671206 h 2472132"/>
              <a:gd name="connsiteX1" fmla="*/ 1436632 w 2060344"/>
              <a:gd name="connsiteY1" fmla="*/ 1073644 h 2472132"/>
              <a:gd name="connsiteX2" fmla="*/ 0 w 2060344"/>
              <a:gd name="connsiteY2" fmla="*/ 2472132 h 2472132"/>
              <a:gd name="connsiteX3" fmla="*/ 601307 w 2060344"/>
              <a:gd name="connsiteY3" fmla="*/ 671206 h 2472132"/>
              <a:gd name="connsiteX0" fmla="*/ 458234 w 2060344"/>
              <a:gd name="connsiteY0" fmla="*/ 538868 h 2472132"/>
              <a:gd name="connsiteX1" fmla="*/ 2060344 w 2060344"/>
              <a:gd name="connsiteY1" fmla="*/ 373002 h 2472132"/>
              <a:gd name="connsiteX0" fmla="*/ 601307 w 2060344"/>
              <a:gd name="connsiteY0" fmla="*/ 648643 h 2449569"/>
              <a:gd name="connsiteX1" fmla="*/ 1436632 w 2060344"/>
              <a:gd name="connsiteY1" fmla="*/ 1051081 h 2449569"/>
              <a:gd name="connsiteX2" fmla="*/ 0 w 2060344"/>
              <a:gd name="connsiteY2" fmla="*/ 2449569 h 2449569"/>
              <a:gd name="connsiteX3" fmla="*/ 601307 w 2060344"/>
              <a:gd name="connsiteY3" fmla="*/ 648643 h 2449569"/>
              <a:gd name="connsiteX0" fmla="*/ 584876 w 2060344"/>
              <a:gd name="connsiteY0" fmla="*/ 628806 h 2449569"/>
              <a:gd name="connsiteX1" fmla="*/ 2060344 w 2060344"/>
              <a:gd name="connsiteY1" fmla="*/ 350439 h 2449569"/>
              <a:gd name="connsiteX0" fmla="*/ 601307 w 2751029"/>
              <a:gd name="connsiteY0" fmla="*/ 2820761 h 4621687"/>
              <a:gd name="connsiteX1" fmla="*/ 1436632 w 2751029"/>
              <a:gd name="connsiteY1" fmla="*/ 3223199 h 4621687"/>
              <a:gd name="connsiteX2" fmla="*/ 0 w 2751029"/>
              <a:gd name="connsiteY2" fmla="*/ 4621687 h 4621687"/>
              <a:gd name="connsiteX3" fmla="*/ 601307 w 2751029"/>
              <a:gd name="connsiteY3" fmla="*/ 2820761 h 4621687"/>
              <a:gd name="connsiteX0" fmla="*/ 584876 w 2751029"/>
              <a:gd name="connsiteY0" fmla="*/ 2800924 h 4621687"/>
              <a:gd name="connsiteX1" fmla="*/ 2751029 w 2751029"/>
              <a:gd name="connsiteY1" fmla="*/ 153491 h 4621687"/>
              <a:gd name="connsiteX0" fmla="*/ 601307 w 2751029"/>
              <a:gd name="connsiteY0" fmla="*/ 2667270 h 4468196"/>
              <a:gd name="connsiteX1" fmla="*/ 1436632 w 2751029"/>
              <a:gd name="connsiteY1" fmla="*/ 3069708 h 4468196"/>
              <a:gd name="connsiteX2" fmla="*/ 0 w 2751029"/>
              <a:gd name="connsiteY2" fmla="*/ 4468196 h 4468196"/>
              <a:gd name="connsiteX3" fmla="*/ 601307 w 2751029"/>
              <a:gd name="connsiteY3" fmla="*/ 2667270 h 4468196"/>
              <a:gd name="connsiteX0" fmla="*/ 584876 w 2751029"/>
              <a:gd name="connsiteY0" fmla="*/ 2647433 h 4468196"/>
              <a:gd name="connsiteX1" fmla="*/ 2751029 w 2751029"/>
              <a:gd name="connsiteY1" fmla="*/ 0 h 4468196"/>
            </a:gdLst>
            <a:ahLst/>
            <a:cxnLst>
              <a:cxn ang="0">
                <a:pos x="connsiteX0" y="connsiteY0"/>
              </a:cxn>
              <a:cxn ang="0">
                <a:pos x="connsiteX1" y="connsiteY1"/>
              </a:cxn>
            </a:cxnLst>
            <a:rect l="l" t="t" r="r" b="b"/>
            <a:pathLst>
              <a:path w="2751029" h="4468196" stroke="0" extrusionOk="0">
                <a:moveTo>
                  <a:pt x="601307" y="2667270"/>
                </a:moveTo>
                <a:cubicBezTo>
                  <a:pt x="617583" y="2653887"/>
                  <a:pt x="1196273" y="2882954"/>
                  <a:pt x="1436632" y="3069708"/>
                </a:cubicBezTo>
                <a:lnTo>
                  <a:pt x="0" y="4468196"/>
                </a:lnTo>
                <a:cubicBezTo>
                  <a:pt x="200436" y="3867887"/>
                  <a:pt x="643480" y="2631782"/>
                  <a:pt x="601307" y="2667270"/>
                </a:cubicBezTo>
                <a:close/>
              </a:path>
              <a:path w="2751029" h="4468196" fill="none">
                <a:moveTo>
                  <a:pt x="584876" y="2647433"/>
                </a:moveTo>
                <a:cubicBezTo>
                  <a:pt x="595342" y="2647224"/>
                  <a:pt x="1327156" y="946652"/>
                  <a:pt x="2751029" y="0"/>
                </a:cubicBezTo>
              </a:path>
            </a:pathLst>
          </a:cu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BE"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Arc 23">
            <a:extLst>
              <a:ext uri="{FF2B5EF4-FFF2-40B4-BE49-F238E27FC236}">
                <a16:creationId xmlns:a16="http://schemas.microsoft.com/office/drawing/2014/main" id="{FF0A2276-7CC9-4F01-A221-1A2C6FF0253C}"/>
              </a:ext>
            </a:extLst>
          </p:cNvPr>
          <p:cNvSpPr/>
          <p:nvPr/>
        </p:nvSpPr>
        <p:spPr>
          <a:xfrm rot="5600317">
            <a:off x="4061360" y="2049932"/>
            <a:ext cx="762301" cy="1168384"/>
          </a:xfrm>
          <a:custGeom>
            <a:avLst/>
            <a:gdLst>
              <a:gd name="connsiteX0" fmla="*/ 2757625 w 4312635"/>
              <a:gd name="connsiteY0" fmla="*/ 74390 h 3750632"/>
              <a:gd name="connsiteX1" fmla="*/ 3592950 w 4312635"/>
              <a:gd name="connsiteY1" fmla="*/ 476828 h 3750632"/>
              <a:gd name="connsiteX2" fmla="*/ 2156318 w 4312635"/>
              <a:gd name="connsiteY2" fmla="*/ 1875316 h 3750632"/>
              <a:gd name="connsiteX3" fmla="*/ 2757625 w 4312635"/>
              <a:gd name="connsiteY3" fmla="*/ 74390 h 3750632"/>
              <a:gd name="connsiteX0" fmla="*/ 2757625 w 4312635"/>
              <a:gd name="connsiteY0" fmla="*/ 74390 h 3750632"/>
              <a:gd name="connsiteX1" fmla="*/ 3592950 w 4312635"/>
              <a:gd name="connsiteY1" fmla="*/ 476828 h 3750632"/>
              <a:gd name="connsiteX0" fmla="*/ 601307 w 2060344"/>
              <a:gd name="connsiteY0" fmla="*/ 336387 h 2137313"/>
              <a:gd name="connsiteX1" fmla="*/ 1436632 w 2060344"/>
              <a:gd name="connsiteY1" fmla="*/ 738825 h 2137313"/>
              <a:gd name="connsiteX2" fmla="*/ 0 w 2060344"/>
              <a:gd name="connsiteY2" fmla="*/ 2137313 h 2137313"/>
              <a:gd name="connsiteX3" fmla="*/ 601307 w 2060344"/>
              <a:gd name="connsiteY3" fmla="*/ 336387 h 2137313"/>
              <a:gd name="connsiteX0" fmla="*/ 601307 w 2060344"/>
              <a:gd name="connsiteY0" fmla="*/ 336387 h 2137313"/>
              <a:gd name="connsiteX1" fmla="*/ 2060344 w 2060344"/>
              <a:gd name="connsiteY1" fmla="*/ 38183 h 2137313"/>
              <a:gd name="connsiteX0" fmla="*/ 601307 w 2060344"/>
              <a:gd name="connsiteY0" fmla="*/ 632471 h 2433397"/>
              <a:gd name="connsiteX1" fmla="*/ 1436632 w 2060344"/>
              <a:gd name="connsiteY1" fmla="*/ 1034909 h 2433397"/>
              <a:gd name="connsiteX2" fmla="*/ 0 w 2060344"/>
              <a:gd name="connsiteY2" fmla="*/ 2433397 h 2433397"/>
              <a:gd name="connsiteX3" fmla="*/ 601307 w 2060344"/>
              <a:gd name="connsiteY3" fmla="*/ 632471 h 2433397"/>
              <a:gd name="connsiteX0" fmla="*/ 601307 w 2060344"/>
              <a:gd name="connsiteY0" fmla="*/ 632471 h 2433397"/>
              <a:gd name="connsiteX1" fmla="*/ 2060344 w 2060344"/>
              <a:gd name="connsiteY1" fmla="*/ 334267 h 2433397"/>
              <a:gd name="connsiteX0" fmla="*/ 601307 w 2060344"/>
              <a:gd name="connsiteY0" fmla="*/ 632471 h 2433397"/>
              <a:gd name="connsiteX1" fmla="*/ 1436632 w 2060344"/>
              <a:gd name="connsiteY1" fmla="*/ 1034909 h 2433397"/>
              <a:gd name="connsiteX2" fmla="*/ 0 w 2060344"/>
              <a:gd name="connsiteY2" fmla="*/ 2433397 h 2433397"/>
              <a:gd name="connsiteX3" fmla="*/ 601307 w 2060344"/>
              <a:gd name="connsiteY3" fmla="*/ 632471 h 2433397"/>
              <a:gd name="connsiteX0" fmla="*/ 601307 w 2060344"/>
              <a:gd name="connsiteY0" fmla="*/ 632471 h 2433397"/>
              <a:gd name="connsiteX1" fmla="*/ 2060344 w 2060344"/>
              <a:gd name="connsiteY1" fmla="*/ 334267 h 2433397"/>
              <a:gd name="connsiteX0" fmla="*/ 601307 w 2060344"/>
              <a:gd name="connsiteY0" fmla="*/ 632471 h 2433397"/>
              <a:gd name="connsiteX1" fmla="*/ 1436632 w 2060344"/>
              <a:gd name="connsiteY1" fmla="*/ 1034909 h 2433397"/>
              <a:gd name="connsiteX2" fmla="*/ 0 w 2060344"/>
              <a:gd name="connsiteY2" fmla="*/ 2433397 h 2433397"/>
              <a:gd name="connsiteX3" fmla="*/ 601307 w 2060344"/>
              <a:gd name="connsiteY3" fmla="*/ 632471 h 2433397"/>
              <a:gd name="connsiteX0" fmla="*/ 601307 w 2060344"/>
              <a:gd name="connsiteY0" fmla="*/ 632471 h 2433397"/>
              <a:gd name="connsiteX1" fmla="*/ 2060344 w 2060344"/>
              <a:gd name="connsiteY1" fmla="*/ 334267 h 2433397"/>
              <a:gd name="connsiteX0" fmla="*/ 601307 w 2060344"/>
              <a:gd name="connsiteY0" fmla="*/ 657010 h 2457936"/>
              <a:gd name="connsiteX1" fmla="*/ 1436632 w 2060344"/>
              <a:gd name="connsiteY1" fmla="*/ 1059448 h 2457936"/>
              <a:gd name="connsiteX2" fmla="*/ 0 w 2060344"/>
              <a:gd name="connsiteY2" fmla="*/ 2457936 h 2457936"/>
              <a:gd name="connsiteX3" fmla="*/ 601307 w 2060344"/>
              <a:gd name="connsiteY3" fmla="*/ 657010 h 2457936"/>
              <a:gd name="connsiteX0" fmla="*/ 458234 w 2060344"/>
              <a:gd name="connsiteY0" fmla="*/ 524672 h 2457936"/>
              <a:gd name="connsiteX1" fmla="*/ 2060344 w 2060344"/>
              <a:gd name="connsiteY1" fmla="*/ 358806 h 2457936"/>
              <a:gd name="connsiteX0" fmla="*/ 601307 w 2060344"/>
              <a:gd name="connsiteY0" fmla="*/ 671206 h 2472132"/>
              <a:gd name="connsiteX1" fmla="*/ 1436632 w 2060344"/>
              <a:gd name="connsiteY1" fmla="*/ 1073644 h 2472132"/>
              <a:gd name="connsiteX2" fmla="*/ 0 w 2060344"/>
              <a:gd name="connsiteY2" fmla="*/ 2472132 h 2472132"/>
              <a:gd name="connsiteX3" fmla="*/ 601307 w 2060344"/>
              <a:gd name="connsiteY3" fmla="*/ 671206 h 2472132"/>
              <a:gd name="connsiteX0" fmla="*/ 458234 w 2060344"/>
              <a:gd name="connsiteY0" fmla="*/ 538868 h 2472132"/>
              <a:gd name="connsiteX1" fmla="*/ 2060344 w 2060344"/>
              <a:gd name="connsiteY1" fmla="*/ 373002 h 2472132"/>
              <a:gd name="connsiteX0" fmla="*/ 601307 w 2060344"/>
              <a:gd name="connsiteY0" fmla="*/ 648643 h 2449569"/>
              <a:gd name="connsiteX1" fmla="*/ 1436632 w 2060344"/>
              <a:gd name="connsiteY1" fmla="*/ 1051081 h 2449569"/>
              <a:gd name="connsiteX2" fmla="*/ 0 w 2060344"/>
              <a:gd name="connsiteY2" fmla="*/ 2449569 h 2449569"/>
              <a:gd name="connsiteX3" fmla="*/ 601307 w 2060344"/>
              <a:gd name="connsiteY3" fmla="*/ 648643 h 2449569"/>
              <a:gd name="connsiteX0" fmla="*/ 584876 w 2060344"/>
              <a:gd name="connsiteY0" fmla="*/ 628806 h 2449569"/>
              <a:gd name="connsiteX1" fmla="*/ 2060344 w 2060344"/>
              <a:gd name="connsiteY1" fmla="*/ 350439 h 2449569"/>
              <a:gd name="connsiteX0" fmla="*/ 601307 w 2751029"/>
              <a:gd name="connsiteY0" fmla="*/ 2820761 h 4621687"/>
              <a:gd name="connsiteX1" fmla="*/ 1436632 w 2751029"/>
              <a:gd name="connsiteY1" fmla="*/ 3223199 h 4621687"/>
              <a:gd name="connsiteX2" fmla="*/ 0 w 2751029"/>
              <a:gd name="connsiteY2" fmla="*/ 4621687 h 4621687"/>
              <a:gd name="connsiteX3" fmla="*/ 601307 w 2751029"/>
              <a:gd name="connsiteY3" fmla="*/ 2820761 h 4621687"/>
              <a:gd name="connsiteX0" fmla="*/ 584876 w 2751029"/>
              <a:gd name="connsiteY0" fmla="*/ 2800924 h 4621687"/>
              <a:gd name="connsiteX1" fmla="*/ 2751029 w 2751029"/>
              <a:gd name="connsiteY1" fmla="*/ 153491 h 4621687"/>
              <a:gd name="connsiteX0" fmla="*/ 601307 w 2751029"/>
              <a:gd name="connsiteY0" fmla="*/ 2667270 h 4468196"/>
              <a:gd name="connsiteX1" fmla="*/ 1436632 w 2751029"/>
              <a:gd name="connsiteY1" fmla="*/ 3069708 h 4468196"/>
              <a:gd name="connsiteX2" fmla="*/ 0 w 2751029"/>
              <a:gd name="connsiteY2" fmla="*/ 4468196 h 4468196"/>
              <a:gd name="connsiteX3" fmla="*/ 601307 w 2751029"/>
              <a:gd name="connsiteY3" fmla="*/ 2667270 h 4468196"/>
              <a:gd name="connsiteX0" fmla="*/ 584876 w 2751029"/>
              <a:gd name="connsiteY0" fmla="*/ 2647433 h 4468196"/>
              <a:gd name="connsiteX1" fmla="*/ 2751029 w 2751029"/>
              <a:gd name="connsiteY1" fmla="*/ 0 h 4468196"/>
            </a:gdLst>
            <a:ahLst/>
            <a:cxnLst>
              <a:cxn ang="0">
                <a:pos x="connsiteX0" y="connsiteY0"/>
              </a:cxn>
              <a:cxn ang="0">
                <a:pos x="connsiteX1" y="connsiteY1"/>
              </a:cxn>
            </a:cxnLst>
            <a:rect l="l" t="t" r="r" b="b"/>
            <a:pathLst>
              <a:path w="2751029" h="4468196" stroke="0" extrusionOk="0">
                <a:moveTo>
                  <a:pt x="601307" y="2667270"/>
                </a:moveTo>
                <a:cubicBezTo>
                  <a:pt x="617583" y="2653887"/>
                  <a:pt x="1196273" y="2882954"/>
                  <a:pt x="1436632" y="3069708"/>
                </a:cubicBezTo>
                <a:lnTo>
                  <a:pt x="0" y="4468196"/>
                </a:lnTo>
                <a:cubicBezTo>
                  <a:pt x="200436" y="3867887"/>
                  <a:pt x="643480" y="2631782"/>
                  <a:pt x="601307" y="2667270"/>
                </a:cubicBezTo>
                <a:close/>
              </a:path>
              <a:path w="2751029" h="4468196" fill="none">
                <a:moveTo>
                  <a:pt x="584876" y="2647433"/>
                </a:moveTo>
                <a:cubicBezTo>
                  <a:pt x="595342" y="2647224"/>
                  <a:pt x="1327156" y="946652"/>
                  <a:pt x="2751029" y="0"/>
                </a:cubicBezTo>
              </a:path>
            </a:pathLst>
          </a:cu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BE"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Arc 23">
            <a:extLst>
              <a:ext uri="{FF2B5EF4-FFF2-40B4-BE49-F238E27FC236}">
                <a16:creationId xmlns:a16="http://schemas.microsoft.com/office/drawing/2014/main" id="{2979E0AB-D14E-4887-8B85-9FBDF55E2816}"/>
              </a:ext>
            </a:extLst>
          </p:cNvPr>
          <p:cNvSpPr/>
          <p:nvPr/>
        </p:nvSpPr>
        <p:spPr>
          <a:xfrm rot="18804704" flipH="1">
            <a:off x="6542270" y="1911174"/>
            <a:ext cx="507285" cy="866106"/>
          </a:xfrm>
          <a:custGeom>
            <a:avLst/>
            <a:gdLst>
              <a:gd name="connsiteX0" fmla="*/ 2757625 w 4312635"/>
              <a:gd name="connsiteY0" fmla="*/ 74390 h 3750632"/>
              <a:gd name="connsiteX1" fmla="*/ 3592950 w 4312635"/>
              <a:gd name="connsiteY1" fmla="*/ 476828 h 3750632"/>
              <a:gd name="connsiteX2" fmla="*/ 2156318 w 4312635"/>
              <a:gd name="connsiteY2" fmla="*/ 1875316 h 3750632"/>
              <a:gd name="connsiteX3" fmla="*/ 2757625 w 4312635"/>
              <a:gd name="connsiteY3" fmla="*/ 74390 h 3750632"/>
              <a:gd name="connsiteX0" fmla="*/ 2757625 w 4312635"/>
              <a:gd name="connsiteY0" fmla="*/ 74390 h 3750632"/>
              <a:gd name="connsiteX1" fmla="*/ 3592950 w 4312635"/>
              <a:gd name="connsiteY1" fmla="*/ 476828 h 3750632"/>
              <a:gd name="connsiteX0" fmla="*/ 601307 w 2060344"/>
              <a:gd name="connsiteY0" fmla="*/ 336387 h 2137313"/>
              <a:gd name="connsiteX1" fmla="*/ 1436632 w 2060344"/>
              <a:gd name="connsiteY1" fmla="*/ 738825 h 2137313"/>
              <a:gd name="connsiteX2" fmla="*/ 0 w 2060344"/>
              <a:gd name="connsiteY2" fmla="*/ 2137313 h 2137313"/>
              <a:gd name="connsiteX3" fmla="*/ 601307 w 2060344"/>
              <a:gd name="connsiteY3" fmla="*/ 336387 h 2137313"/>
              <a:gd name="connsiteX0" fmla="*/ 601307 w 2060344"/>
              <a:gd name="connsiteY0" fmla="*/ 336387 h 2137313"/>
              <a:gd name="connsiteX1" fmla="*/ 2060344 w 2060344"/>
              <a:gd name="connsiteY1" fmla="*/ 38183 h 2137313"/>
              <a:gd name="connsiteX0" fmla="*/ 601307 w 2060344"/>
              <a:gd name="connsiteY0" fmla="*/ 632471 h 2433397"/>
              <a:gd name="connsiteX1" fmla="*/ 1436632 w 2060344"/>
              <a:gd name="connsiteY1" fmla="*/ 1034909 h 2433397"/>
              <a:gd name="connsiteX2" fmla="*/ 0 w 2060344"/>
              <a:gd name="connsiteY2" fmla="*/ 2433397 h 2433397"/>
              <a:gd name="connsiteX3" fmla="*/ 601307 w 2060344"/>
              <a:gd name="connsiteY3" fmla="*/ 632471 h 2433397"/>
              <a:gd name="connsiteX0" fmla="*/ 601307 w 2060344"/>
              <a:gd name="connsiteY0" fmla="*/ 632471 h 2433397"/>
              <a:gd name="connsiteX1" fmla="*/ 2060344 w 2060344"/>
              <a:gd name="connsiteY1" fmla="*/ 334267 h 2433397"/>
              <a:gd name="connsiteX0" fmla="*/ 601307 w 2060344"/>
              <a:gd name="connsiteY0" fmla="*/ 632471 h 2433397"/>
              <a:gd name="connsiteX1" fmla="*/ 1436632 w 2060344"/>
              <a:gd name="connsiteY1" fmla="*/ 1034909 h 2433397"/>
              <a:gd name="connsiteX2" fmla="*/ 0 w 2060344"/>
              <a:gd name="connsiteY2" fmla="*/ 2433397 h 2433397"/>
              <a:gd name="connsiteX3" fmla="*/ 601307 w 2060344"/>
              <a:gd name="connsiteY3" fmla="*/ 632471 h 2433397"/>
              <a:gd name="connsiteX0" fmla="*/ 601307 w 2060344"/>
              <a:gd name="connsiteY0" fmla="*/ 632471 h 2433397"/>
              <a:gd name="connsiteX1" fmla="*/ 2060344 w 2060344"/>
              <a:gd name="connsiteY1" fmla="*/ 334267 h 2433397"/>
              <a:gd name="connsiteX0" fmla="*/ 601307 w 2060344"/>
              <a:gd name="connsiteY0" fmla="*/ 632471 h 2433397"/>
              <a:gd name="connsiteX1" fmla="*/ 1436632 w 2060344"/>
              <a:gd name="connsiteY1" fmla="*/ 1034909 h 2433397"/>
              <a:gd name="connsiteX2" fmla="*/ 0 w 2060344"/>
              <a:gd name="connsiteY2" fmla="*/ 2433397 h 2433397"/>
              <a:gd name="connsiteX3" fmla="*/ 601307 w 2060344"/>
              <a:gd name="connsiteY3" fmla="*/ 632471 h 2433397"/>
              <a:gd name="connsiteX0" fmla="*/ 601307 w 2060344"/>
              <a:gd name="connsiteY0" fmla="*/ 632471 h 2433397"/>
              <a:gd name="connsiteX1" fmla="*/ 2060344 w 2060344"/>
              <a:gd name="connsiteY1" fmla="*/ 334267 h 2433397"/>
              <a:gd name="connsiteX0" fmla="*/ 601307 w 2060344"/>
              <a:gd name="connsiteY0" fmla="*/ 657010 h 2457936"/>
              <a:gd name="connsiteX1" fmla="*/ 1436632 w 2060344"/>
              <a:gd name="connsiteY1" fmla="*/ 1059448 h 2457936"/>
              <a:gd name="connsiteX2" fmla="*/ 0 w 2060344"/>
              <a:gd name="connsiteY2" fmla="*/ 2457936 h 2457936"/>
              <a:gd name="connsiteX3" fmla="*/ 601307 w 2060344"/>
              <a:gd name="connsiteY3" fmla="*/ 657010 h 2457936"/>
              <a:gd name="connsiteX0" fmla="*/ 458234 w 2060344"/>
              <a:gd name="connsiteY0" fmla="*/ 524672 h 2457936"/>
              <a:gd name="connsiteX1" fmla="*/ 2060344 w 2060344"/>
              <a:gd name="connsiteY1" fmla="*/ 358806 h 2457936"/>
              <a:gd name="connsiteX0" fmla="*/ 601307 w 2060344"/>
              <a:gd name="connsiteY0" fmla="*/ 671206 h 2472132"/>
              <a:gd name="connsiteX1" fmla="*/ 1436632 w 2060344"/>
              <a:gd name="connsiteY1" fmla="*/ 1073644 h 2472132"/>
              <a:gd name="connsiteX2" fmla="*/ 0 w 2060344"/>
              <a:gd name="connsiteY2" fmla="*/ 2472132 h 2472132"/>
              <a:gd name="connsiteX3" fmla="*/ 601307 w 2060344"/>
              <a:gd name="connsiteY3" fmla="*/ 671206 h 2472132"/>
              <a:gd name="connsiteX0" fmla="*/ 458234 w 2060344"/>
              <a:gd name="connsiteY0" fmla="*/ 538868 h 2472132"/>
              <a:gd name="connsiteX1" fmla="*/ 2060344 w 2060344"/>
              <a:gd name="connsiteY1" fmla="*/ 373002 h 2472132"/>
              <a:gd name="connsiteX0" fmla="*/ 601307 w 2060344"/>
              <a:gd name="connsiteY0" fmla="*/ 648643 h 2449569"/>
              <a:gd name="connsiteX1" fmla="*/ 1436632 w 2060344"/>
              <a:gd name="connsiteY1" fmla="*/ 1051081 h 2449569"/>
              <a:gd name="connsiteX2" fmla="*/ 0 w 2060344"/>
              <a:gd name="connsiteY2" fmla="*/ 2449569 h 2449569"/>
              <a:gd name="connsiteX3" fmla="*/ 601307 w 2060344"/>
              <a:gd name="connsiteY3" fmla="*/ 648643 h 2449569"/>
              <a:gd name="connsiteX0" fmla="*/ 584876 w 2060344"/>
              <a:gd name="connsiteY0" fmla="*/ 628806 h 2449569"/>
              <a:gd name="connsiteX1" fmla="*/ 2060344 w 2060344"/>
              <a:gd name="connsiteY1" fmla="*/ 350439 h 2449569"/>
              <a:gd name="connsiteX0" fmla="*/ 601307 w 2751029"/>
              <a:gd name="connsiteY0" fmla="*/ 2820761 h 4621687"/>
              <a:gd name="connsiteX1" fmla="*/ 1436632 w 2751029"/>
              <a:gd name="connsiteY1" fmla="*/ 3223199 h 4621687"/>
              <a:gd name="connsiteX2" fmla="*/ 0 w 2751029"/>
              <a:gd name="connsiteY2" fmla="*/ 4621687 h 4621687"/>
              <a:gd name="connsiteX3" fmla="*/ 601307 w 2751029"/>
              <a:gd name="connsiteY3" fmla="*/ 2820761 h 4621687"/>
              <a:gd name="connsiteX0" fmla="*/ 584876 w 2751029"/>
              <a:gd name="connsiteY0" fmla="*/ 2800924 h 4621687"/>
              <a:gd name="connsiteX1" fmla="*/ 2751029 w 2751029"/>
              <a:gd name="connsiteY1" fmla="*/ 153491 h 4621687"/>
              <a:gd name="connsiteX0" fmla="*/ 601307 w 2751029"/>
              <a:gd name="connsiteY0" fmla="*/ 2667270 h 4468196"/>
              <a:gd name="connsiteX1" fmla="*/ 1436632 w 2751029"/>
              <a:gd name="connsiteY1" fmla="*/ 3069708 h 4468196"/>
              <a:gd name="connsiteX2" fmla="*/ 0 w 2751029"/>
              <a:gd name="connsiteY2" fmla="*/ 4468196 h 4468196"/>
              <a:gd name="connsiteX3" fmla="*/ 601307 w 2751029"/>
              <a:gd name="connsiteY3" fmla="*/ 2667270 h 4468196"/>
              <a:gd name="connsiteX0" fmla="*/ 584876 w 2751029"/>
              <a:gd name="connsiteY0" fmla="*/ 2647433 h 4468196"/>
              <a:gd name="connsiteX1" fmla="*/ 2751029 w 2751029"/>
              <a:gd name="connsiteY1" fmla="*/ 0 h 4468196"/>
            </a:gdLst>
            <a:ahLst/>
            <a:cxnLst>
              <a:cxn ang="0">
                <a:pos x="connsiteX0" y="connsiteY0"/>
              </a:cxn>
              <a:cxn ang="0">
                <a:pos x="connsiteX1" y="connsiteY1"/>
              </a:cxn>
            </a:cxnLst>
            <a:rect l="l" t="t" r="r" b="b"/>
            <a:pathLst>
              <a:path w="2751029" h="4468196" stroke="0" extrusionOk="0">
                <a:moveTo>
                  <a:pt x="601307" y="2667270"/>
                </a:moveTo>
                <a:cubicBezTo>
                  <a:pt x="617583" y="2653887"/>
                  <a:pt x="1196273" y="2882954"/>
                  <a:pt x="1436632" y="3069708"/>
                </a:cubicBezTo>
                <a:lnTo>
                  <a:pt x="0" y="4468196"/>
                </a:lnTo>
                <a:cubicBezTo>
                  <a:pt x="200436" y="3867887"/>
                  <a:pt x="643480" y="2631782"/>
                  <a:pt x="601307" y="2667270"/>
                </a:cubicBezTo>
                <a:close/>
              </a:path>
              <a:path w="2751029" h="4468196" fill="none">
                <a:moveTo>
                  <a:pt x="584876" y="2647433"/>
                </a:moveTo>
                <a:cubicBezTo>
                  <a:pt x="595342" y="2647224"/>
                  <a:pt x="1327156" y="946652"/>
                  <a:pt x="2751029" y="0"/>
                </a:cubicBezTo>
              </a:path>
            </a:pathLst>
          </a:cu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BE"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Arc 23">
            <a:extLst>
              <a:ext uri="{FF2B5EF4-FFF2-40B4-BE49-F238E27FC236}">
                <a16:creationId xmlns:a16="http://schemas.microsoft.com/office/drawing/2014/main" id="{2E4DAEED-8970-42E7-B834-4685D6FB5E33}"/>
              </a:ext>
            </a:extLst>
          </p:cNvPr>
          <p:cNvSpPr/>
          <p:nvPr/>
        </p:nvSpPr>
        <p:spPr>
          <a:xfrm rot="20856166" flipH="1">
            <a:off x="4701450" y="2023938"/>
            <a:ext cx="3231564" cy="3407647"/>
          </a:xfrm>
          <a:custGeom>
            <a:avLst/>
            <a:gdLst>
              <a:gd name="connsiteX0" fmla="*/ 2757625 w 4312635"/>
              <a:gd name="connsiteY0" fmla="*/ 74390 h 3750632"/>
              <a:gd name="connsiteX1" fmla="*/ 3592950 w 4312635"/>
              <a:gd name="connsiteY1" fmla="*/ 476828 h 3750632"/>
              <a:gd name="connsiteX2" fmla="*/ 2156318 w 4312635"/>
              <a:gd name="connsiteY2" fmla="*/ 1875316 h 3750632"/>
              <a:gd name="connsiteX3" fmla="*/ 2757625 w 4312635"/>
              <a:gd name="connsiteY3" fmla="*/ 74390 h 3750632"/>
              <a:gd name="connsiteX0" fmla="*/ 2757625 w 4312635"/>
              <a:gd name="connsiteY0" fmla="*/ 74390 h 3750632"/>
              <a:gd name="connsiteX1" fmla="*/ 3592950 w 4312635"/>
              <a:gd name="connsiteY1" fmla="*/ 476828 h 3750632"/>
              <a:gd name="connsiteX0" fmla="*/ 601307 w 2060344"/>
              <a:gd name="connsiteY0" fmla="*/ 336387 h 2137313"/>
              <a:gd name="connsiteX1" fmla="*/ 1436632 w 2060344"/>
              <a:gd name="connsiteY1" fmla="*/ 738825 h 2137313"/>
              <a:gd name="connsiteX2" fmla="*/ 0 w 2060344"/>
              <a:gd name="connsiteY2" fmla="*/ 2137313 h 2137313"/>
              <a:gd name="connsiteX3" fmla="*/ 601307 w 2060344"/>
              <a:gd name="connsiteY3" fmla="*/ 336387 h 2137313"/>
              <a:gd name="connsiteX0" fmla="*/ 601307 w 2060344"/>
              <a:gd name="connsiteY0" fmla="*/ 336387 h 2137313"/>
              <a:gd name="connsiteX1" fmla="*/ 2060344 w 2060344"/>
              <a:gd name="connsiteY1" fmla="*/ 38183 h 2137313"/>
              <a:gd name="connsiteX0" fmla="*/ 601307 w 2060344"/>
              <a:gd name="connsiteY0" fmla="*/ 632471 h 2433397"/>
              <a:gd name="connsiteX1" fmla="*/ 1436632 w 2060344"/>
              <a:gd name="connsiteY1" fmla="*/ 1034909 h 2433397"/>
              <a:gd name="connsiteX2" fmla="*/ 0 w 2060344"/>
              <a:gd name="connsiteY2" fmla="*/ 2433397 h 2433397"/>
              <a:gd name="connsiteX3" fmla="*/ 601307 w 2060344"/>
              <a:gd name="connsiteY3" fmla="*/ 632471 h 2433397"/>
              <a:gd name="connsiteX0" fmla="*/ 601307 w 2060344"/>
              <a:gd name="connsiteY0" fmla="*/ 632471 h 2433397"/>
              <a:gd name="connsiteX1" fmla="*/ 2060344 w 2060344"/>
              <a:gd name="connsiteY1" fmla="*/ 334267 h 2433397"/>
              <a:gd name="connsiteX0" fmla="*/ 601307 w 2060344"/>
              <a:gd name="connsiteY0" fmla="*/ 632471 h 2433397"/>
              <a:gd name="connsiteX1" fmla="*/ 1436632 w 2060344"/>
              <a:gd name="connsiteY1" fmla="*/ 1034909 h 2433397"/>
              <a:gd name="connsiteX2" fmla="*/ 0 w 2060344"/>
              <a:gd name="connsiteY2" fmla="*/ 2433397 h 2433397"/>
              <a:gd name="connsiteX3" fmla="*/ 601307 w 2060344"/>
              <a:gd name="connsiteY3" fmla="*/ 632471 h 2433397"/>
              <a:gd name="connsiteX0" fmla="*/ 601307 w 2060344"/>
              <a:gd name="connsiteY0" fmla="*/ 632471 h 2433397"/>
              <a:gd name="connsiteX1" fmla="*/ 2060344 w 2060344"/>
              <a:gd name="connsiteY1" fmla="*/ 334267 h 2433397"/>
              <a:gd name="connsiteX0" fmla="*/ 601307 w 2060344"/>
              <a:gd name="connsiteY0" fmla="*/ 632471 h 2433397"/>
              <a:gd name="connsiteX1" fmla="*/ 1436632 w 2060344"/>
              <a:gd name="connsiteY1" fmla="*/ 1034909 h 2433397"/>
              <a:gd name="connsiteX2" fmla="*/ 0 w 2060344"/>
              <a:gd name="connsiteY2" fmla="*/ 2433397 h 2433397"/>
              <a:gd name="connsiteX3" fmla="*/ 601307 w 2060344"/>
              <a:gd name="connsiteY3" fmla="*/ 632471 h 2433397"/>
              <a:gd name="connsiteX0" fmla="*/ 601307 w 2060344"/>
              <a:gd name="connsiteY0" fmla="*/ 632471 h 2433397"/>
              <a:gd name="connsiteX1" fmla="*/ 2060344 w 2060344"/>
              <a:gd name="connsiteY1" fmla="*/ 334267 h 2433397"/>
              <a:gd name="connsiteX0" fmla="*/ 601307 w 2060344"/>
              <a:gd name="connsiteY0" fmla="*/ 657010 h 2457936"/>
              <a:gd name="connsiteX1" fmla="*/ 1436632 w 2060344"/>
              <a:gd name="connsiteY1" fmla="*/ 1059448 h 2457936"/>
              <a:gd name="connsiteX2" fmla="*/ 0 w 2060344"/>
              <a:gd name="connsiteY2" fmla="*/ 2457936 h 2457936"/>
              <a:gd name="connsiteX3" fmla="*/ 601307 w 2060344"/>
              <a:gd name="connsiteY3" fmla="*/ 657010 h 2457936"/>
              <a:gd name="connsiteX0" fmla="*/ 458234 w 2060344"/>
              <a:gd name="connsiteY0" fmla="*/ 524672 h 2457936"/>
              <a:gd name="connsiteX1" fmla="*/ 2060344 w 2060344"/>
              <a:gd name="connsiteY1" fmla="*/ 358806 h 2457936"/>
              <a:gd name="connsiteX0" fmla="*/ 601307 w 2060344"/>
              <a:gd name="connsiteY0" fmla="*/ 671206 h 2472132"/>
              <a:gd name="connsiteX1" fmla="*/ 1436632 w 2060344"/>
              <a:gd name="connsiteY1" fmla="*/ 1073644 h 2472132"/>
              <a:gd name="connsiteX2" fmla="*/ 0 w 2060344"/>
              <a:gd name="connsiteY2" fmla="*/ 2472132 h 2472132"/>
              <a:gd name="connsiteX3" fmla="*/ 601307 w 2060344"/>
              <a:gd name="connsiteY3" fmla="*/ 671206 h 2472132"/>
              <a:gd name="connsiteX0" fmla="*/ 458234 w 2060344"/>
              <a:gd name="connsiteY0" fmla="*/ 538868 h 2472132"/>
              <a:gd name="connsiteX1" fmla="*/ 2060344 w 2060344"/>
              <a:gd name="connsiteY1" fmla="*/ 373002 h 2472132"/>
              <a:gd name="connsiteX0" fmla="*/ 601307 w 2060344"/>
              <a:gd name="connsiteY0" fmla="*/ 648643 h 2449569"/>
              <a:gd name="connsiteX1" fmla="*/ 1436632 w 2060344"/>
              <a:gd name="connsiteY1" fmla="*/ 1051081 h 2449569"/>
              <a:gd name="connsiteX2" fmla="*/ 0 w 2060344"/>
              <a:gd name="connsiteY2" fmla="*/ 2449569 h 2449569"/>
              <a:gd name="connsiteX3" fmla="*/ 601307 w 2060344"/>
              <a:gd name="connsiteY3" fmla="*/ 648643 h 2449569"/>
              <a:gd name="connsiteX0" fmla="*/ 584876 w 2060344"/>
              <a:gd name="connsiteY0" fmla="*/ 628806 h 2449569"/>
              <a:gd name="connsiteX1" fmla="*/ 2060344 w 2060344"/>
              <a:gd name="connsiteY1" fmla="*/ 350439 h 2449569"/>
              <a:gd name="connsiteX0" fmla="*/ 601307 w 2751029"/>
              <a:gd name="connsiteY0" fmla="*/ 2820761 h 4621687"/>
              <a:gd name="connsiteX1" fmla="*/ 1436632 w 2751029"/>
              <a:gd name="connsiteY1" fmla="*/ 3223199 h 4621687"/>
              <a:gd name="connsiteX2" fmla="*/ 0 w 2751029"/>
              <a:gd name="connsiteY2" fmla="*/ 4621687 h 4621687"/>
              <a:gd name="connsiteX3" fmla="*/ 601307 w 2751029"/>
              <a:gd name="connsiteY3" fmla="*/ 2820761 h 4621687"/>
              <a:gd name="connsiteX0" fmla="*/ 584876 w 2751029"/>
              <a:gd name="connsiteY0" fmla="*/ 2800924 h 4621687"/>
              <a:gd name="connsiteX1" fmla="*/ 2751029 w 2751029"/>
              <a:gd name="connsiteY1" fmla="*/ 153491 h 4621687"/>
              <a:gd name="connsiteX0" fmla="*/ 601307 w 2751029"/>
              <a:gd name="connsiteY0" fmla="*/ 2667270 h 4468196"/>
              <a:gd name="connsiteX1" fmla="*/ 1436632 w 2751029"/>
              <a:gd name="connsiteY1" fmla="*/ 3069708 h 4468196"/>
              <a:gd name="connsiteX2" fmla="*/ 0 w 2751029"/>
              <a:gd name="connsiteY2" fmla="*/ 4468196 h 4468196"/>
              <a:gd name="connsiteX3" fmla="*/ 601307 w 2751029"/>
              <a:gd name="connsiteY3" fmla="*/ 2667270 h 4468196"/>
              <a:gd name="connsiteX0" fmla="*/ 584876 w 2751029"/>
              <a:gd name="connsiteY0" fmla="*/ 2647433 h 4468196"/>
              <a:gd name="connsiteX1" fmla="*/ 2751029 w 2751029"/>
              <a:gd name="connsiteY1" fmla="*/ 0 h 4468196"/>
            </a:gdLst>
            <a:ahLst/>
            <a:cxnLst>
              <a:cxn ang="0">
                <a:pos x="connsiteX0" y="connsiteY0"/>
              </a:cxn>
              <a:cxn ang="0">
                <a:pos x="connsiteX1" y="connsiteY1"/>
              </a:cxn>
            </a:cxnLst>
            <a:rect l="l" t="t" r="r" b="b"/>
            <a:pathLst>
              <a:path w="2751029" h="4468196" stroke="0" extrusionOk="0">
                <a:moveTo>
                  <a:pt x="601307" y="2667270"/>
                </a:moveTo>
                <a:cubicBezTo>
                  <a:pt x="617583" y="2653887"/>
                  <a:pt x="1196273" y="2882954"/>
                  <a:pt x="1436632" y="3069708"/>
                </a:cubicBezTo>
                <a:lnTo>
                  <a:pt x="0" y="4468196"/>
                </a:lnTo>
                <a:cubicBezTo>
                  <a:pt x="200436" y="3867887"/>
                  <a:pt x="643480" y="2631782"/>
                  <a:pt x="601307" y="2667270"/>
                </a:cubicBezTo>
                <a:close/>
              </a:path>
              <a:path w="2751029" h="4468196" fill="none">
                <a:moveTo>
                  <a:pt x="584876" y="2647433"/>
                </a:moveTo>
                <a:cubicBezTo>
                  <a:pt x="595342" y="2647224"/>
                  <a:pt x="1327156" y="946652"/>
                  <a:pt x="2751029" y="0"/>
                </a:cubicBezTo>
              </a:path>
            </a:pathLst>
          </a:cu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BE"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Arc 23">
            <a:extLst>
              <a:ext uri="{FF2B5EF4-FFF2-40B4-BE49-F238E27FC236}">
                <a16:creationId xmlns:a16="http://schemas.microsoft.com/office/drawing/2014/main" id="{1874795C-F221-4F4D-9200-340454B00416}"/>
              </a:ext>
            </a:extLst>
          </p:cNvPr>
          <p:cNvSpPr/>
          <p:nvPr/>
        </p:nvSpPr>
        <p:spPr>
          <a:xfrm rot="3016430" flipH="1">
            <a:off x="3752646" y="2883212"/>
            <a:ext cx="1722462" cy="911624"/>
          </a:xfrm>
          <a:custGeom>
            <a:avLst/>
            <a:gdLst>
              <a:gd name="connsiteX0" fmla="*/ 2757625 w 4312635"/>
              <a:gd name="connsiteY0" fmla="*/ 74390 h 3750632"/>
              <a:gd name="connsiteX1" fmla="*/ 3592950 w 4312635"/>
              <a:gd name="connsiteY1" fmla="*/ 476828 h 3750632"/>
              <a:gd name="connsiteX2" fmla="*/ 2156318 w 4312635"/>
              <a:gd name="connsiteY2" fmla="*/ 1875316 h 3750632"/>
              <a:gd name="connsiteX3" fmla="*/ 2757625 w 4312635"/>
              <a:gd name="connsiteY3" fmla="*/ 74390 h 3750632"/>
              <a:gd name="connsiteX0" fmla="*/ 2757625 w 4312635"/>
              <a:gd name="connsiteY0" fmla="*/ 74390 h 3750632"/>
              <a:gd name="connsiteX1" fmla="*/ 3592950 w 4312635"/>
              <a:gd name="connsiteY1" fmla="*/ 476828 h 3750632"/>
              <a:gd name="connsiteX0" fmla="*/ 601307 w 2060344"/>
              <a:gd name="connsiteY0" fmla="*/ 336387 h 2137313"/>
              <a:gd name="connsiteX1" fmla="*/ 1436632 w 2060344"/>
              <a:gd name="connsiteY1" fmla="*/ 738825 h 2137313"/>
              <a:gd name="connsiteX2" fmla="*/ 0 w 2060344"/>
              <a:gd name="connsiteY2" fmla="*/ 2137313 h 2137313"/>
              <a:gd name="connsiteX3" fmla="*/ 601307 w 2060344"/>
              <a:gd name="connsiteY3" fmla="*/ 336387 h 2137313"/>
              <a:gd name="connsiteX0" fmla="*/ 601307 w 2060344"/>
              <a:gd name="connsiteY0" fmla="*/ 336387 h 2137313"/>
              <a:gd name="connsiteX1" fmla="*/ 2060344 w 2060344"/>
              <a:gd name="connsiteY1" fmla="*/ 38183 h 2137313"/>
              <a:gd name="connsiteX0" fmla="*/ 601307 w 2060344"/>
              <a:gd name="connsiteY0" fmla="*/ 632471 h 2433397"/>
              <a:gd name="connsiteX1" fmla="*/ 1436632 w 2060344"/>
              <a:gd name="connsiteY1" fmla="*/ 1034909 h 2433397"/>
              <a:gd name="connsiteX2" fmla="*/ 0 w 2060344"/>
              <a:gd name="connsiteY2" fmla="*/ 2433397 h 2433397"/>
              <a:gd name="connsiteX3" fmla="*/ 601307 w 2060344"/>
              <a:gd name="connsiteY3" fmla="*/ 632471 h 2433397"/>
              <a:gd name="connsiteX0" fmla="*/ 601307 w 2060344"/>
              <a:gd name="connsiteY0" fmla="*/ 632471 h 2433397"/>
              <a:gd name="connsiteX1" fmla="*/ 2060344 w 2060344"/>
              <a:gd name="connsiteY1" fmla="*/ 334267 h 2433397"/>
              <a:gd name="connsiteX0" fmla="*/ 601307 w 2060344"/>
              <a:gd name="connsiteY0" fmla="*/ 632471 h 2433397"/>
              <a:gd name="connsiteX1" fmla="*/ 1436632 w 2060344"/>
              <a:gd name="connsiteY1" fmla="*/ 1034909 h 2433397"/>
              <a:gd name="connsiteX2" fmla="*/ 0 w 2060344"/>
              <a:gd name="connsiteY2" fmla="*/ 2433397 h 2433397"/>
              <a:gd name="connsiteX3" fmla="*/ 601307 w 2060344"/>
              <a:gd name="connsiteY3" fmla="*/ 632471 h 2433397"/>
              <a:gd name="connsiteX0" fmla="*/ 601307 w 2060344"/>
              <a:gd name="connsiteY0" fmla="*/ 632471 h 2433397"/>
              <a:gd name="connsiteX1" fmla="*/ 2060344 w 2060344"/>
              <a:gd name="connsiteY1" fmla="*/ 334267 h 2433397"/>
              <a:gd name="connsiteX0" fmla="*/ 601307 w 2060344"/>
              <a:gd name="connsiteY0" fmla="*/ 632471 h 2433397"/>
              <a:gd name="connsiteX1" fmla="*/ 1436632 w 2060344"/>
              <a:gd name="connsiteY1" fmla="*/ 1034909 h 2433397"/>
              <a:gd name="connsiteX2" fmla="*/ 0 w 2060344"/>
              <a:gd name="connsiteY2" fmla="*/ 2433397 h 2433397"/>
              <a:gd name="connsiteX3" fmla="*/ 601307 w 2060344"/>
              <a:gd name="connsiteY3" fmla="*/ 632471 h 2433397"/>
              <a:gd name="connsiteX0" fmla="*/ 601307 w 2060344"/>
              <a:gd name="connsiteY0" fmla="*/ 632471 h 2433397"/>
              <a:gd name="connsiteX1" fmla="*/ 2060344 w 2060344"/>
              <a:gd name="connsiteY1" fmla="*/ 334267 h 2433397"/>
              <a:gd name="connsiteX0" fmla="*/ 601307 w 2060344"/>
              <a:gd name="connsiteY0" fmla="*/ 657010 h 2457936"/>
              <a:gd name="connsiteX1" fmla="*/ 1436632 w 2060344"/>
              <a:gd name="connsiteY1" fmla="*/ 1059448 h 2457936"/>
              <a:gd name="connsiteX2" fmla="*/ 0 w 2060344"/>
              <a:gd name="connsiteY2" fmla="*/ 2457936 h 2457936"/>
              <a:gd name="connsiteX3" fmla="*/ 601307 w 2060344"/>
              <a:gd name="connsiteY3" fmla="*/ 657010 h 2457936"/>
              <a:gd name="connsiteX0" fmla="*/ 458234 w 2060344"/>
              <a:gd name="connsiteY0" fmla="*/ 524672 h 2457936"/>
              <a:gd name="connsiteX1" fmla="*/ 2060344 w 2060344"/>
              <a:gd name="connsiteY1" fmla="*/ 358806 h 2457936"/>
              <a:gd name="connsiteX0" fmla="*/ 601307 w 2060344"/>
              <a:gd name="connsiteY0" fmla="*/ 671206 h 2472132"/>
              <a:gd name="connsiteX1" fmla="*/ 1436632 w 2060344"/>
              <a:gd name="connsiteY1" fmla="*/ 1073644 h 2472132"/>
              <a:gd name="connsiteX2" fmla="*/ 0 w 2060344"/>
              <a:gd name="connsiteY2" fmla="*/ 2472132 h 2472132"/>
              <a:gd name="connsiteX3" fmla="*/ 601307 w 2060344"/>
              <a:gd name="connsiteY3" fmla="*/ 671206 h 2472132"/>
              <a:gd name="connsiteX0" fmla="*/ 458234 w 2060344"/>
              <a:gd name="connsiteY0" fmla="*/ 538868 h 2472132"/>
              <a:gd name="connsiteX1" fmla="*/ 2060344 w 2060344"/>
              <a:gd name="connsiteY1" fmla="*/ 373002 h 2472132"/>
              <a:gd name="connsiteX0" fmla="*/ 601307 w 2060344"/>
              <a:gd name="connsiteY0" fmla="*/ 648643 h 2449569"/>
              <a:gd name="connsiteX1" fmla="*/ 1436632 w 2060344"/>
              <a:gd name="connsiteY1" fmla="*/ 1051081 h 2449569"/>
              <a:gd name="connsiteX2" fmla="*/ 0 w 2060344"/>
              <a:gd name="connsiteY2" fmla="*/ 2449569 h 2449569"/>
              <a:gd name="connsiteX3" fmla="*/ 601307 w 2060344"/>
              <a:gd name="connsiteY3" fmla="*/ 648643 h 2449569"/>
              <a:gd name="connsiteX0" fmla="*/ 584876 w 2060344"/>
              <a:gd name="connsiteY0" fmla="*/ 628806 h 2449569"/>
              <a:gd name="connsiteX1" fmla="*/ 2060344 w 2060344"/>
              <a:gd name="connsiteY1" fmla="*/ 350439 h 2449569"/>
              <a:gd name="connsiteX0" fmla="*/ 601307 w 2751029"/>
              <a:gd name="connsiteY0" fmla="*/ 2820761 h 4621687"/>
              <a:gd name="connsiteX1" fmla="*/ 1436632 w 2751029"/>
              <a:gd name="connsiteY1" fmla="*/ 3223199 h 4621687"/>
              <a:gd name="connsiteX2" fmla="*/ 0 w 2751029"/>
              <a:gd name="connsiteY2" fmla="*/ 4621687 h 4621687"/>
              <a:gd name="connsiteX3" fmla="*/ 601307 w 2751029"/>
              <a:gd name="connsiteY3" fmla="*/ 2820761 h 4621687"/>
              <a:gd name="connsiteX0" fmla="*/ 584876 w 2751029"/>
              <a:gd name="connsiteY0" fmla="*/ 2800924 h 4621687"/>
              <a:gd name="connsiteX1" fmla="*/ 2751029 w 2751029"/>
              <a:gd name="connsiteY1" fmla="*/ 153491 h 4621687"/>
              <a:gd name="connsiteX0" fmla="*/ 601307 w 2751029"/>
              <a:gd name="connsiteY0" fmla="*/ 2667270 h 4468196"/>
              <a:gd name="connsiteX1" fmla="*/ 1436632 w 2751029"/>
              <a:gd name="connsiteY1" fmla="*/ 3069708 h 4468196"/>
              <a:gd name="connsiteX2" fmla="*/ 0 w 2751029"/>
              <a:gd name="connsiteY2" fmla="*/ 4468196 h 4468196"/>
              <a:gd name="connsiteX3" fmla="*/ 601307 w 2751029"/>
              <a:gd name="connsiteY3" fmla="*/ 2667270 h 4468196"/>
              <a:gd name="connsiteX0" fmla="*/ 584876 w 2751029"/>
              <a:gd name="connsiteY0" fmla="*/ 2647433 h 4468196"/>
              <a:gd name="connsiteX1" fmla="*/ 2751029 w 2751029"/>
              <a:gd name="connsiteY1" fmla="*/ 0 h 4468196"/>
            </a:gdLst>
            <a:ahLst/>
            <a:cxnLst>
              <a:cxn ang="0">
                <a:pos x="connsiteX0" y="connsiteY0"/>
              </a:cxn>
              <a:cxn ang="0">
                <a:pos x="connsiteX1" y="connsiteY1"/>
              </a:cxn>
            </a:cxnLst>
            <a:rect l="l" t="t" r="r" b="b"/>
            <a:pathLst>
              <a:path w="2751029" h="4468196" stroke="0" extrusionOk="0">
                <a:moveTo>
                  <a:pt x="601307" y="2667270"/>
                </a:moveTo>
                <a:cubicBezTo>
                  <a:pt x="617583" y="2653887"/>
                  <a:pt x="1196273" y="2882954"/>
                  <a:pt x="1436632" y="3069708"/>
                </a:cubicBezTo>
                <a:lnTo>
                  <a:pt x="0" y="4468196"/>
                </a:lnTo>
                <a:cubicBezTo>
                  <a:pt x="200436" y="3867887"/>
                  <a:pt x="643480" y="2631782"/>
                  <a:pt x="601307" y="2667270"/>
                </a:cubicBezTo>
                <a:close/>
              </a:path>
              <a:path w="2751029" h="4468196" fill="none">
                <a:moveTo>
                  <a:pt x="584876" y="2647433"/>
                </a:moveTo>
                <a:cubicBezTo>
                  <a:pt x="595342" y="2647224"/>
                  <a:pt x="1327156" y="946652"/>
                  <a:pt x="2751029" y="0"/>
                </a:cubicBezTo>
              </a:path>
            </a:pathLst>
          </a:cu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BE"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2" name="Oval 61">
            <a:extLst>
              <a:ext uri="{FF2B5EF4-FFF2-40B4-BE49-F238E27FC236}">
                <a16:creationId xmlns:a16="http://schemas.microsoft.com/office/drawing/2014/main" id="{C66EB250-B2BB-4E9B-8A46-C897865DF585}"/>
              </a:ext>
            </a:extLst>
          </p:cNvPr>
          <p:cNvSpPr/>
          <p:nvPr/>
        </p:nvSpPr>
        <p:spPr>
          <a:xfrm>
            <a:off x="6348067" y="2427849"/>
            <a:ext cx="82103" cy="81824"/>
          </a:xfrm>
          <a:prstGeom prst="ellipse">
            <a:avLst/>
          </a:prstGeom>
          <a:solidFill>
            <a:schemeClr val="bg1"/>
          </a:solidFill>
          <a:ln>
            <a:noFill/>
          </a:ln>
          <a:effectLst>
            <a:glow rad="1270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BE"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Oval 63">
            <a:extLst>
              <a:ext uri="{FF2B5EF4-FFF2-40B4-BE49-F238E27FC236}">
                <a16:creationId xmlns:a16="http://schemas.microsoft.com/office/drawing/2014/main" id="{7C00102A-B2AB-4A1A-87F2-A84C4C82BC06}"/>
              </a:ext>
            </a:extLst>
          </p:cNvPr>
          <p:cNvSpPr/>
          <p:nvPr/>
        </p:nvSpPr>
        <p:spPr>
          <a:xfrm>
            <a:off x="7085670" y="1877151"/>
            <a:ext cx="82103" cy="81824"/>
          </a:xfrm>
          <a:prstGeom prst="ellipse">
            <a:avLst/>
          </a:prstGeom>
          <a:solidFill>
            <a:schemeClr val="bg1"/>
          </a:solidFill>
          <a:ln>
            <a:noFill/>
          </a:ln>
          <a:effectLst>
            <a:glow rad="1270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BE"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Oval 64">
            <a:extLst>
              <a:ext uri="{FF2B5EF4-FFF2-40B4-BE49-F238E27FC236}">
                <a16:creationId xmlns:a16="http://schemas.microsoft.com/office/drawing/2014/main" id="{3871657F-A7E2-490C-833C-358629671201}"/>
              </a:ext>
            </a:extLst>
          </p:cNvPr>
          <p:cNvSpPr/>
          <p:nvPr/>
        </p:nvSpPr>
        <p:spPr>
          <a:xfrm>
            <a:off x="7248456" y="3821042"/>
            <a:ext cx="82103" cy="81824"/>
          </a:xfrm>
          <a:prstGeom prst="ellipse">
            <a:avLst/>
          </a:prstGeom>
          <a:solidFill>
            <a:schemeClr val="bg1"/>
          </a:solidFill>
          <a:ln>
            <a:noFill/>
          </a:ln>
          <a:effectLst>
            <a:glow rad="1270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BE"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Oval 65">
            <a:extLst>
              <a:ext uri="{FF2B5EF4-FFF2-40B4-BE49-F238E27FC236}">
                <a16:creationId xmlns:a16="http://schemas.microsoft.com/office/drawing/2014/main" id="{68232C05-7C14-4239-B9DC-35E2B4681AB1}"/>
              </a:ext>
            </a:extLst>
          </p:cNvPr>
          <p:cNvSpPr/>
          <p:nvPr/>
        </p:nvSpPr>
        <p:spPr>
          <a:xfrm>
            <a:off x="6104427" y="2877465"/>
            <a:ext cx="82103" cy="81824"/>
          </a:xfrm>
          <a:prstGeom prst="ellipse">
            <a:avLst/>
          </a:prstGeom>
          <a:solidFill>
            <a:schemeClr val="bg1"/>
          </a:solidFill>
          <a:ln>
            <a:noFill/>
          </a:ln>
          <a:effectLst>
            <a:glow rad="1270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BE"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Oval 66">
            <a:extLst>
              <a:ext uri="{FF2B5EF4-FFF2-40B4-BE49-F238E27FC236}">
                <a16:creationId xmlns:a16="http://schemas.microsoft.com/office/drawing/2014/main" id="{F0443DFD-6CC9-4DE5-8CD0-232B33EC3F88}"/>
              </a:ext>
            </a:extLst>
          </p:cNvPr>
          <p:cNvSpPr/>
          <p:nvPr/>
        </p:nvSpPr>
        <p:spPr>
          <a:xfrm>
            <a:off x="6997905" y="2257931"/>
            <a:ext cx="82103" cy="81824"/>
          </a:xfrm>
          <a:prstGeom prst="ellipse">
            <a:avLst/>
          </a:prstGeom>
          <a:solidFill>
            <a:schemeClr val="bg1"/>
          </a:solidFill>
          <a:ln>
            <a:noFill/>
          </a:ln>
          <a:effectLst>
            <a:glow rad="1270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BE"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Oval 67">
            <a:extLst>
              <a:ext uri="{FF2B5EF4-FFF2-40B4-BE49-F238E27FC236}">
                <a16:creationId xmlns:a16="http://schemas.microsoft.com/office/drawing/2014/main" id="{13DB0F55-EF96-480C-9D20-6D814B739E09}"/>
              </a:ext>
            </a:extLst>
          </p:cNvPr>
          <p:cNvSpPr/>
          <p:nvPr/>
        </p:nvSpPr>
        <p:spPr>
          <a:xfrm>
            <a:off x="7571397" y="1443496"/>
            <a:ext cx="82103" cy="81824"/>
          </a:xfrm>
          <a:prstGeom prst="ellipse">
            <a:avLst/>
          </a:prstGeom>
          <a:solidFill>
            <a:schemeClr val="bg1"/>
          </a:solidFill>
          <a:ln>
            <a:noFill/>
          </a:ln>
          <a:effectLst>
            <a:glow rad="1270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BE"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Oval 68">
            <a:extLst>
              <a:ext uri="{FF2B5EF4-FFF2-40B4-BE49-F238E27FC236}">
                <a16:creationId xmlns:a16="http://schemas.microsoft.com/office/drawing/2014/main" id="{FF6F806F-11CF-4C02-A94E-E14D1688E8C7}"/>
              </a:ext>
            </a:extLst>
          </p:cNvPr>
          <p:cNvSpPr/>
          <p:nvPr/>
        </p:nvSpPr>
        <p:spPr>
          <a:xfrm>
            <a:off x="6139237" y="1965326"/>
            <a:ext cx="82103" cy="81824"/>
          </a:xfrm>
          <a:prstGeom prst="ellipse">
            <a:avLst/>
          </a:prstGeom>
          <a:solidFill>
            <a:schemeClr val="bg1"/>
          </a:solidFill>
          <a:ln>
            <a:noFill/>
          </a:ln>
          <a:effectLst>
            <a:glow rad="1270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BE"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Oval 69">
            <a:extLst>
              <a:ext uri="{FF2B5EF4-FFF2-40B4-BE49-F238E27FC236}">
                <a16:creationId xmlns:a16="http://schemas.microsoft.com/office/drawing/2014/main" id="{FC6BF33B-F9DF-4CD4-910A-69D93B9E4C9A}"/>
              </a:ext>
            </a:extLst>
          </p:cNvPr>
          <p:cNvSpPr/>
          <p:nvPr/>
        </p:nvSpPr>
        <p:spPr>
          <a:xfrm>
            <a:off x="5459947" y="1933575"/>
            <a:ext cx="82103" cy="81824"/>
          </a:xfrm>
          <a:prstGeom prst="ellipse">
            <a:avLst/>
          </a:prstGeom>
          <a:solidFill>
            <a:schemeClr val="bg1"/>
          </a:solidFill>
          <a:ln>
            <a:noFill/>
          </a:ln>
          <a:effectLst>
            <a:glow rad="1270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BE"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Oval 71">
            <a:extLst>
              <a:ext uri="{FF2B5EF4-FFF2-40B4-BE49-F238E27FC236}">
                <a16:creationId xmlns:a16="http://schemas.microsoft.com/office/drawing/2014/main" id="{A8E3B217-D039-4CE2-9FDB-9C918041E50D}"/>
              </a:ext>
            </a:extLst>
          </p:cNvPr>
          <p:cNvSpPr/>
          <p:nvPr/>
        </p:nvSpPr>
        <p:spPr>
          <a:xfrm>
            <a:off x="5872528" y="2539271"/>
            <a:ext cx="82103" cy="81824"/>
          </a:xfrm>
          <a:prstGeom prst="ellipse">
            <a:avLst/>
          </a:prstGeom>
          <a:solidFill>
            <a:schemeClr val="bg1"/>
          </a:solidFill>
          <a:ln>
            <a:noFill/>
          </a:ln>
          <a:effectLst>
            <a:glow rad="1270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BE"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Oval 72">
            <a:extLst>
              <a:ext uri="{FF2B5EF4-FFF2-40B4-BE49-F238E27FC236}">
                <a16:creationId xmlns:a16="http://schemas.microsoft.com/office/drawing/2014/main" id="{5CCB96F7-B126-4F2D-B105-89A2D44872D7}"/>
              </a:ext>
            </a:extLst>
          </p:cNvPr>
          <p:cNvSpPr/>
          <p:nvPr/>
        </p:nvSpPr>
        <p:spPr>
          <a:xfrm>
            <a:off x="5344338" y="2939952"/>
            <a:ext cx="82103" cy="81824"/>
          </a:xfrm>
          <a:prstGeom prst="ellipse">
            <a:avLst/>
          </a:prstGeom>
          <a:solidFill>
            <a:schemeClr val="bg1"/>
          </a:solidFill>
          <a:ln>
            <a:noFill/>
          </a:ln>
          <a:effectLst>
            <a:glow rad="1270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BE"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Oval 73">
            <a:extLst>
              <a:ext uri="{FF2B5EF4-FFF2-40B4-BE49-F238E27FC236}">
                <a16:creationId xmlns:a16="http://schemas.microsoft.com/office/drawing/2014/main" id="{63B00B5B-7D23-4793-8DAE-3C33130B8D3D}"/>
              </a:ext>
            </a:extLst>
          </p:cNvPr>
          <p:cNvSpPr/>
          <p:nvPr/>
        </p:nvSpPr>
        <p:spPr>
          <a:xfrm>
            <a:off x="4958232" y="3007738"/>
            <a:ext cx="82103" cy="81824"/>
          </a:xfrm>
          <a:prstGeom prst="ellipse">
            <a:avLst/>
          </a:prstGeom>
          <a:solidFill>
            <a:schemeClr val="bg1"/>
          </a:solidFill>
          <a:ln>
            <a:noFill/>
          </a:ln>
          <a:effectLst>
            <a:glow rad="1270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BE"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Oval 74">
            <a:extLst>
              <a:ext uri="{FF2B5EF4-FFF2-40B4-BE49-F238E27FC236}">
                <a16:creationId xmlns:a16="http://schemas.microsoft.com/office/drawing/2014/main" id="{7ABA5BC7-6C55-4EA8-AEFB-8F784FF4FEAB}"/>
              </a:ext>
            </a:extLst>
          </p:cNvPr>
          <p:cNvSpPr/>
          <p:nvPr/>
        </p:nvSpPr>
        <p:spPr>
          <a:xfrm>
            <a:off x="5047909" y="1113909"/>
            <a:ext cx="82103" cy="81824"/>
          </a:xfrm>
          <a:prstGeom prst="ellipse">
            <a:avLst/>
          </a:prstGeom>
          <a:solidFill>
            <a:schemeClr val="bg1"/>
          </a:solidFill>
          <a:ln>
            <a:noFill/>
          </a:ln>
          <a:effectLst>
            <a:glow rad="1270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BE"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 name="Oval 75">
            <a:extLst>
              <a:ext uri="{FF2B5EF4-FFF2-40B4-BE49-F238E27FC236}">
                <a16:creationId xmlns:a16="http://schemas.microsoft.com/office/drawing/2014/main" id="{32E89489-D02B-4D01-89D3-FC6E492DC442}"/>
              </a:ext>
            </a:extLst>
          </p:cNvPr>
          <p:cNvSpPr/>
          <p:nvPr/>
        </p:nvSpPr>
        <p:spPr>
          <a:xfrm>
            <a:off x="4899454" y="1876028"/>
            <a:ext cx="82103" cy="81824"/>
          </a:xfrm>
          <a:prstGeom prst="ellipse">
            <a:avLst/>
          </a:prstGeom>
          <a:solidFill>
            <a:schemeClr val="bg1"/>
          </a:solidFill>
          <a:ln>
            <a:noFill/>
          </a:ln>
          <a:effectLst>
            <a:glow rad="1270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BE"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Oval 76">
            <a:extLst>
              <a:ext uri="{FF2B5EF4-FFF2-40B4-BE49-F238E27FC236}">
                <a16:creationId xmlns:a16="http://schemas.microsoft.com/office/drawing/2014/main" id="{5712AC68-4929-4DF5-B9A2-735AB40528AB}"/>
              </a:ext>
            </a:extLst>
          </p:cNvPr>
          <p:cNvSpPr/>
          <p:nvPr/>
        </p:nvSpPr>
        <p:spPr>
          <a:xfrm>
            <a:off x="3610916" y="996729"/>
            <a:ext cx="82103" cy="81824"/>
          </a:xfrm>
          <a:prstGeom prst="ellipse">
            <a:avLst/>
          </a:prstGeom>
          <a:solidFill>
            <a:schemeClr val="bg1"/>
          </a:solidFill>
          <a:ln>
            <a:noFill/>
          </a:ln>
          <a:effectLst>
            <a:glow rad="1270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BE"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Oval 77">
            <a:extLst>
              <a:ext uri="{FF2B5EF4-FFF2-40B4-BE49-F238E27FC236}">
                <a16:creationId xmlns:a16="http://schemas.microsoft.com/office/drawing/2014/main" id="{99907FA2-30DA-4027-8624-5977DD1F99E2}"/>
              </a:ext>
            </a:extLst>
          </p:cNvPr>
          <p:cNvSpPr/>
          <p:nvPr/>
        </p:nvSpPr>
        <p:spPr>
          <a:xfrm>
            <a:off x="3723977" y="1322578"/>
            <a:ext cx="82103" cy="81824"/>
          </a:xfrm>
          <a:prstGeom prst="ellipse">
            <a:avLst/>
          </a:prstGeom>
          <a:solidFill>
            <a:schemeClr val="bg1"/>
          </a:solidFill>
          <a:ln>
            <a:noFill/>
          </a:ln>
          <a:effectLst>
            <a:glow rad="1270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BE"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Oval 78">
            <a:extLst>
              <a:ext uri="{FF2B5EF4-FFF2-40B4-BE49-F238E27FC236}">
                <a16:creationId xmlns:a16="http://schemas.microsoft.com/office/drawing/2014/main" id="{CB7EE7C3-2AD1-4333-8E78-813C03B32ADF}"/>
              </a:ext>
            </a:extLst>
          </p:cNvPr>
          <p:cNvSpPr/>
          <p:nvPr/>
        </p:nvSpPr>
        <p:spPr>
          <a:xfrm>
            <a:off x="4817351" y="3749646"/>
            <a:ext cx="82103" cy="81824"/>
          </a:xfrm>
          <a:prstGeom prst="ellipse">
            <a:avLst/>
          </a:prstGeom>
          <a:solidFill>
            <a:schemeClr val="bg1"/>
          </a:solidFill>
          <a:ln>
            <a:noFill/>
          </a:ln>
          <a:effectLst>
            <a:glow rad="1270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BE"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Oval 79">
            <a:extLst>
              <a:ext uri="{FF2B5EF4-FFF2-40B4-BE49-F238E27FC236}">
                <a16:creationId xmlns:a16="http://schemas.microsoft.com/office/drawing/2014/main" id="{B303FC95-9AB5-4384-BA74-43562D9B1A58}"/>
              </a:ext>
            </a:extLst>
          </p:cNvPr>
          <p:cNvSpPr/>
          <p:nvPr/>
        </p:nvSpPr>
        <p:spPr>
          <a:xfrm>
            <a:off x="4609403" y="3092157"/>
            <a:ext cx="82103" cy="81824"/>
          </a:xfrm>
          <a:prstGeom prst="ellipse">
            <a:avLst/>
          </a:prstGeom>
          <a:solidFill>
            <a:schemeClr val="bg1"/>
          </a:solidFill>
          <a:ln>
            <a:noFill/>
          </a:ln>
          <a:effectLst>
            <a:glow rad="1270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BE"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Oval 80">
            <a:extLst>
              <a:ext uri="{FF2B5EF4-FFF2-40B4-BE49-F238E27FC236}">
                <a16:creationId xmlns:a16="http://schemas.microsoft.com/office/drawing/2014/main" id="{1E426894-2F56-436E-A847-ABFEA5807457}"/>
              </a:ext>
            </a:extLst>
          </p:cNvPr>
          <p:cNvSpPr/>
          <p:nvPr/>
        </p:nvSpPr>
        <p:spPr>
          <a:xfrm>
            <a:off x="4103274" y="3092156"/>
            <a:ext cx="82103" cy="81824"/>
          </a:xfrm>
          <a:prstGeom prst="ellipse">
            <a:avLst/>
          </a:prstGeom>
          <a:solidFill>
            <a:schemeClr val="bg1"/>
          </a:solidFill>
          <a:ln>
            <a:noFill/>
          </a:ln>
          <a:effectLst>
            <a:glow rad="1270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BE"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Oval 81">
            <a:extLst>
              <a:ext uri="{FF2B5EF4-FFF2-40B4-BE49-F238E27FC236}">
                <a16:creationId xmlns:a16="http://schemas.microsoft.com/office/drawing/2014/main" id="{896CC769-4E42-4B43-9564-9E9A2029D830}"/>
              </a:ext>
            </a:extLst>
          </p:cNvPr>
          <p:cNvSpPr/>
          <p:nvPr/>
        </p:nvSpPr>
        <p:spPr>
          <a:xfrm>
            <a:off x="3169525" y="3984690"/>
            <a:ext cx="82103" cy="81824"/>
          </a:xfrm>
          <a:prstGeom prst="ellipse">
            <a:avLst/>
          </a:prstGeom>
          <a:solidFill>
            <a:schemeClr val="bg1"/>
          </a:solidFill>
          <a:ln>
            <a:noFill/>
          </a:ln>
          <a:effectLst>
            <a:glow rad="1270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BE"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Oval 82">
            <a:extLst>
              <a:ext uri="{FF2B5EF4-FFF2-40B4-BE49-F238E27FC236}">
                <a16:creationId xmlns:a16="http://schemas.microsoft.com/office/drawing/2014/main" id="{60A9B51D-5A7E-4A84-90FC-11D07D661BA7}"/>
              </a:ext>
            </a:extLst>
          </p:cNvPr>
          <p:cNvSpPr/>
          <p:nvPr/>
        </p:nvSpPr>
        <p:spPr>
          <a:xfrm>
            <a:off x="2864117" y="3902866"/>
            <a:ext cx="82103" cy="81824"/>
          </a:xfrm>
          <a:prstGeom prst="ellipse">
            <a:avLst/>
          </a:prstGeom>
          <a:solidFill>
            <a:schemeClr val="bg1"/>
          </a:solidFill>
          <a:ln>
            <a:noFill/>
          </a:ln>
          <a:effectLst>
            <a:glow rad="1270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BE"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Oval 83">
            <a:extLst>
              <a:ext uri="{FF2B5EF4-FFF2-40B4-BE49-F238E27FC236}">
                <a16:creationId xmlns:a16="http://schemas.microsoft.com/office/drawing/2014/main" id="{E7EADAF5-FD1A-4EF3-AE82-8A8190D30AD5}"/>
              </a:ext>
            </a:extLst>
          </p:cNvPr>
          <p:cNvSpPr/>
          <p:nvPr/>
        </p:nvSpPr>
        <p:spPr>
          <a:xfrm>
            <a:off x="3098118" y="3465229"/>
            <a:ext cx="82103" cy="81824"/>
          </a:xfrm>
          <a:prstGeom prst="ellipse">
            <a:avLst/>
          </a:prstGeom>
          <a:solidFill>
            <a:schemeClr val="bg1"/>
          </a:solidFill>
          <a:ln>
            <a:noFill/>
          </a:ln>
          <a:effectLst>
            <a:glow rad="1270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BE"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5" name="Oval 84">
            <a:extLst>
              <a:ext uri="{FF2B5EF4-FFF2-40B4-BE49-F238E27FC236}">
                <a16:creationId xmlns:a16="http://schemas.microsoft.com/office/drawing/2014/main" id="{D1E36F59-DA96-4FFF-817C-F339E82DF4FA}"/>
              </a:ext>
            </a:extLst>
          </p:cNvPr>
          <p:cNvSpPr/>
          <p:nvPr/>
        </p:nvSpPr>
        <p:spPr>
          <a:xfrm>
            <a:off x="1615665" y="2043767"/>
            <a:ext cx="82103" cy="81824"/>
          </a:xfrm>
          <a:prstGeom prst="ellipse">
            <a:avLst/>
          </a:prstGeom>
          <a:solidFill>
            <a:schemeClr val="bg1"/>
          </a:solidFill>
          <a:ln>
            <a:noFill/>
          </a:ln>
          <a:effectLst>
            <a:glow rad="1270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BE"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6" name="Oval 85">
            <a:extLst>
              <a:ext uri="{FF2B5EF4-FFF2-40B4-BE49-F238E27FC236}">
                <a16:creationId xmlns:a16="http://schemas.microsoft.com/office/drawing/2014/main" id="{73FACE39-252F-4DF9-A25A-88BBB1AE98D6}"/>
              </a:ext>
            </a:extLst>
          </p:cNvPr>
          <p:cNvSpPr/>
          <p:nvPr/>
        </p:nvSpPr>
        <p:spPr>
          <a:xfrm>
            <a:off x="2448576" y="2420984"/>
            <a:ext cx="82103" cy="81824"/>
          </a:xfrm>
          <a:prstGeom prst="ellipse">
            <a:avLst/>
          </a:prstGeom>
          <a:solidFill>
            <a:schemeClr val="bg1"/>
          </a:solidFill>
          <a:ln>
            <a:noFill/>
          </a:ln>
          <a:effectLst>
            <a:glow rad="1270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BE"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 name="Rectangle 89">
            <a:extLst>
              <a:ext uri="{FF2B5EF4-FFF2-40B4-BE49-F238E27FC236}">
                <a16:creationId xmlns:a16="http://schemas.microsoft.com/office/drawing/2014/main" id="{DB986D3C-8A7B-492B-B7AE-F777BC29FC6A}"/>
              </a:ext>
            </a:extLst>
          </p:cNvPr>
          <p:cNvSpPr/>
          <p:nvPr/>
        </p:nvSpPr>
        <p:spPr>
          <a:xfrm>
            <a:off x="0" y="960125"/>
            <a:ext cx="9144001" cy="66357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BE"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Oval 51">
            <a:extLst>
              <a:ext uri="{FF2B5EF4-FFF2-40B4-BE49-F238E27FC236}">
                <a16:creationId xmlns:a16="http://schemas.microsoft.com/office/drawing/2014/main" id="{9B836CBF-D591-458B-B80B-09CCB9CB37A0}"/>
              </a:ext>
            </a:extLst>
          </p:cNvPr>
          <p:cNvSpPr/>
          <p:nvPr/>
        </p:nvSpPr>
        <p:spPr>
          <a:xfrm>
            <a:off x="4328273" y="2355469"/>
            <a:ext cx="102462" cy="102113"/>
          </a:xfrm>
          <a:prstGeom prst="ellipse">
            <a:avLst/>
          </a:prstGeom>
          <a:solidFill>
            <a:srgbClr val="BA122B">
              <a:alpha val="99000"/>
            </a:srgbClr>
          </a:solidFill>
          <a:ln>
            <a:noFill/>
          </a:ln>
          <a:effectLst>
            <a:glow rad="88900">
              <a:srgbClr val="BA122B">
                <a:alpha val="85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BE"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Tekstvak 70">
            <a:extLst>
              <a:ext uri="{FF2B5EF4-FFF2-40B4-BE49-F238E27FC236}">
                <a16:creationId xmlns:a16="http://schemas.microsoft.com/office/drawing/2014/main" id="{2A2B12FC-39C0-4E36-942B-BABCB6A694AA}"/>
              </a:ext>
            </a:extLst>
          </p:cNvPr>
          <p:cNvSpPr txBox="1"/>
          <p:nvPr/>
        </p:nvSpPr>
        <p:spPr>
          <a:xfrm>
            <a:off x="1668446" y="1053911"/>
            <a:ext cx="5162198"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b="1" dirty="0" err="1">
                <a:solidFill>
                  <a:prstClr val="black"/>
                </a:solidFill>
                <a:latin typeface="Calibri" panose="020F0502020204030204"/>
              </a:rPr>
              <a:t>Reliable</a:t>
            </a:r>
            <a:r>
              <a:rPr lang="nl-BE" sz="2000" b="1" dirty="0">
                <a:solidFill>
                  <a:prstClr val="black"/>
                </a:solidFill>
                <a:latin typeface="Calibri" panose="020F0502020204030204"/>
              </a:rPr>
              <a:t> </a:t>
            </a:r>
            <a:r>
              <a:rPr kumimoji="0" lang="nl-BE" sz="2000" b="1" i="0" u="none" strike="noStrike" kern="1200" cap="none" spc="0" normalizeH="0" baseline="0" noProof="0" dirty="0">
                <a:ln>
                  <a:noFill/>
                </a:ln>
                <a:solidFill>
                  <a:prstClr val="black"/>
                </a:solidFill>
                <a:effectLst/>
                <a:uLnTx/>
                <a:uFillTx/>
                <a:latin typeface="Calibri" panose="020F0502020204030204"/>
                <a:ea typeface="+mn-ea"/>
                <a:cs typeface="+mn-cs"/>
              </a:rPr>
              <a:t>hub </a:t>
            </a:r>
            <a:r>
              <a:rPr kumimoji="0" lang="nl-BE" sz="2000" b="1" i="0" u="none" strike="noStrike" kern="1200" cap="none" spc="0" normalizeH="0" baseline="0" noProof="0" dirty="0" err="1">
                <a:ln>
                  <a:noFill/>
                </a:ln>
                <a:solidFill>
                  <a:prstClr val="black"/>
                </a:solidFill>
                <a:effectLst/>
                <a:uLnTx/>
                <a:uFillTx/>
                <a:latin typeface="Calibri" panose="020F0502020204030204"/>
                <a:ea typeface="+mn-ea"/>
                <a:cs typeface="+mn-cs"/>
              </a:rPr>
              <a:t>for</a:t>
            </a:r>
            <a:r>
              <a:rPr kumimoji="0" lang="nl-BE" sz="2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nl-BE" sz="2000" b="1" i="0" u="none" strike="noStrike" kern="1200" cap="none" spc="0" normalizeH="0" baseline="0" noProof="0" dirty="0" err="1">
                <a:ln>
                  <a:noFill/>
                </a:ln>
                <a:solidFill>
                  <a:prstClr val="black"/>
                </a:solidFill>
                <a:effectLst/>
                <a:uLnTx/>
                <a:uFillTx/>
                <a:latin typeface="Calibri" panose="020F0502020204030204"/>
                <a:ea typeface="+mn-ea"/>
                <a:cs typeface="+mn-cs"/>
              </a:rPr>
              <a:t>intercontinental</a:t>
            </a:r>
            <a:r>
              <a:rPr kumimoji="0" lang="nl-BE" sz="2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nl-BE" sz="2000" b="1" i="0" u="none" strike="noStrike" kern="1200" cap="none" spc="0" normalizeH="0" baseline="0" noProof="0" dirty="0" err="1">
                <a:ln>
                  <a:noFill/>
                </a:ln>
                <a:solidFill>
                  <a:prstClr val="black"/>
                </a:solidFill>
                <a:effectLst/>
                <a:uLnTx/>
                <a:uFillTx/>
                <a:latin typeface="Calibri" panose="020F0502020204030204"/>
                <a:ea typeface="+mn-ea"/>
                <a:cs typeface="+mn-cs"/>
              </a:rPr>
              <a:t>trade</a:t>
            </a:r>
            <a:endParaRPr kumimoji="0" lang="nl-BE"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63" name="Group 60">
            <a:extLst>
              <a:ext uri="{FF2B5EF4-FFF2-40B4-BE49-F238E27FC236}">
                <a16:creationId xmlns:a16="http://schemas.microsoft.com/office/drawing/2014/main" id="{F1A720BA-1585-4DF7-9A30-B5BCB61E3C0E}"/>
              </a:ext>
            </a:extLst>
          </p:cNvPr>
          <p:cNvGrpSpPr/>
          <p:nvPr/>
        </p:nvGrpSpPr>
        <p:grpSpPr>
          <a:xfrm>
            <a:off x="-1" y="152839"/>
            <a:ext cx="9144001" cy="505840"/>
            <a:chOff x="-1" y="152839"/>
            <a:chExt cx="9144001" cy="505840"/>
          </a:xfrm>
        </p:grpSpPr>
        <p:pic>
          <p:nvPicPr>
            <p:cNvPr id="87" name="Graphic 62">
              <a:extLst>
                <a:ext uri="{FF2B5EF4-FFF2-40B4-BE49-F238E27FC236}">
                  <a16:creationId xmlns:a16="http://schemas.microsoft.com/office/drawing/2014/main" id="{276EE83C-539D-47DE-B4F8-6627EEFA77AD}"/>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05115" y="152839"/>
              <a:ext cx="1085850" cy="352425"/>
            </a:xfrm>
            <a:prstGeom prst="rect">
              <a:avLst/>
            </a:prstGeom>
          </p:spPr>
        </p:pic>
        <p:cxnSp>
          <p:nvCxnSpPr>
            <p:cNvPr id="89" name="Straight Connector 67">
              <a:extLst>
                <a:ext uri="{FF2B5EF4-FFF2-40B4-BE49-F238E27FC236}">
                  <a16:creationId xmlns:a16="http://schemas.microsoft.com/office/drawing/2014/main" id="{C4EB3A01-B351-45D0-98B3-A06797847A0A}"/>
                </a:ext>
              </a:extLst>
            </p:cNvPr>
            <p:cNvCxnSpPr/>
            <p:nvPr/>
          </p:nvCxnSpPr>
          <p:spPr>
            <a:xfrm>
              <a:off x="-1" y="658679"/>
              <a:ext cx="9144001" cy="0"/>
            </a:xfrm>
            <a:prstGeom prst="line">
              <a:avLst/>
            </a:prstGeom>
            <a:ln w="19050">
              <a:solidFill>
                <a:srgbClr val="B9122A"/>
              </a:solidFill>
            </a:ln>
          </p:spPr>
          <p:style>
            <a:lnRef idx="1">
              <a:schemeClr val="accent1"/>
            </a:lnRef>
            <a:fillRef idx="0">
              <a:schemeClr val="accent1"/>
            </a:fillRef>
            <a:effectRef idx="0">
              <a:schemeClr val="accent1"/>
            </a:effectRef>
            <a:fontRef idx="minor">
              <a:schemeClr val="tx1"/>
            </a:fontRef>
          </p:style>
        </p:cxnSp>
      </p:grpSp>
      <p:sp>
        <p:nvSpPr>
          <p:cNvPr id="58" name="Tekstvak 57">
            <a:extLst>
              <a:ext uri="{FF2B5EF4-FFF2-40B4-BE49-F238E27FC236}">
                <a16:creationId xmlns:a16="http://schemas.microsoft.com/office/drawing/2014/main" id="{7B9ED4A8-15C8-4408-8B12-6407F8496084}"/>
              </a:ext>
            </a:extLst>
          </p:cNvPr>
          <p:cNvSpPr txBox="1"/>
          <p:nvPr/>
        </p:nvSpPr>
        <p:spPr>
          <a:xfrm>
            <a:off x="2038865" y="120216"/>
            <a:ext cx="6456405" cy="400110"/>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nl-BE"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port </a:t>
            </a:r>
            <a:r>
              <a:rPr kumimoji="0" lang="nl-BE"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with</a:t>
            </a:r>
            <a:r>
              <a:rPr kumimoji="0" lang="nl-BE"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 </a:t>
            </a:r>
            <a:r>
              <a:rPr kumimoji="0" lang="nl-BE"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unique</a:t>
            </a:r>
            <a:r>
              <a:rPr kumimoji="0" lang="nl-BE"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nl-BE"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location</a:t>
            </a:r>
            <a:endParaRPr kumimoji="0" lang="nl-BE"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37128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40000" decel="60000" fill="hold" grpId="0" nodeType="afterEffect">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cBhvr additive="base">
                                        <p:cTn id="7" dur="500" fill="hold"/>
                                        <p:tgtEl>
                                          <p:spTgt spid="90"/>
                                        </p:tgtEl>
                                        <p:attrNameLst>
                                          <p:attrName>ppt_x</p:attrName>
                                        </p:attrNameLst>
                                      </p:cBhvr>
                                      <p:tavLst>
                                        <p:tav tm="0">
                                          <p:val>
                                            <p:strVal val="0-#ppt_w/2"/>
                                          </p:val>
                                        </p:tav>
                                        <p:tav tm="100000">
                                          <p:val>
                                            <p:strVal val="#ppt_x"/>
                                          </p:val>
                                        </p:tav>
                                      </p:tavLst>
                                    </p:anim>
                                    <p:anim calcmode="lin" valueType="num">
                                      <p:cBhvr additive="base">
                                        <p:cTn id="8" dur="500" fill="hold"/>
                                        <p:tgtEl>
                                          <p:spTgt spid="9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accel="40000" decel="60000" fill="hold" grpId="0" nodeType="afterEffect">
                                  <p:stCondLst>
                                    <p:cond delay="0"/>
                                  </p:stCondLst>
                                  <p:childTnLst>
                                    <p:set>
                                      <p:cBhvr>
                                        <p:cTn id="11" dur="1" fill="hold">
                                          <p:stCondLst>
                                            <p:cond delay="0"/>
                                          </p:stCondLst>
                                        </p:cTn>
                                        <p:tgtEl>
                                          <p:spTgt spid="71"/>
                                        </p:tgtEl>
                                        <p:attrNameLst>
                                          <p:attrName>style.visibility</p:attrName>
                                        </p:attrNameLst>
                                      </p:cBhvr>
                                      <p:to>
                                        <p:strVal val="visible"/>
                                      </p:to>
                                    </p:set>
                                    <p:anim calcmode="lin" valueType="num">
                                      <p:cBhvr additive="base">
                                        <p:cTn id="12" dur="500" fill="hold"/>
                                        <p:tgtEl>
                                          <p:spTgt spid="71"/>
                                        </p:tgtEl>
                                        <p:attrNameLst>
                                          <p:attrName>ppt_x</p:attrName>
                                        </p:attrNameLst>
                                      </p:cBhvr>
                                      <p:tavLst>
                                        <p:tav tm="0">
                                          <p:val>
                                            <p:strVal val="0-#ppt_w/2"/>
                                          </p:val>
                                        </p:tav>
                                        <p:tav tm="100000">
                                          <p:val>
                                            <p:strVal val="#ppt_x"/>
                                          </p:val>
                                        </p:tav>
                                      </p:tavLst>
                                    </p:anim>
                                    <p:anim calcmode="lin" valueType="num">
                                      <p:cBhvr additive="base">
                                        <p:cTn id="13" dur="500" fill="hold"/>
                                        <p:tgtEl>
                                          <p:spTgt spid="71"/>
                                        </p:tgtEl>
                                        <p:attrNameLst>
                                          <p:attrName>ppt_y</p:attrName>
                                        </p:attrNameLst>
                                      </p:cBhvr>
                                      <p:tavLst>
                                        <p:tav tm="0">
                                          <p:val>
                                            <p:strVal val="#ppt_y"/>
                                          </p:val>
                                        </p:tav>
                                        <p:tav tm="100000">
                                          <p:val>
                                            <p:strVal val="#ppt_y"/>
                                          </p:val>
                                        </p:tav>
                                      </p:tavLst>
                                    </p:anim>
                                  </p:childTnLst>
                                </p:cTn>
                              </p:par>
                              <p:par>
                                <p:cTn id="14" presetID="26" presetClass="emph" presetSubtype="0" repeatCount="indefinite" fill="hold" grpId="0" nodeType="withEffect">
                                  <p:stCondLst>
                                    <p:cond delay="0"/>
                                  </p:stCondLst>
                                  <p:childTnLst>
                                    <p:animEffect transition="out" filter="fade">
                                      <p:cBhvr>
                                        <p:cTn id="15" dur="500" tmFilter="0, 0; .2, .5; .8, .5; 1, 0"/>
                                        <p:tgtEl>
                                          <p:spTgt spid="52"/>
                                        </p:tgtEl>
                                      </p:cBhvr>
                                    </p:animEffect>
                                    <p:animScale>
                                      <p:cBhvr>
                                        <p:cTn id="16" dur="250" autoRev="1" fill="hold"/>
                                        <p:tgtEl>
                                          <p:spTgt spid="52"/>
                                        </p:tgtEl>
                                      </p:cBhvr>
                                      <p:by x="105000" y="105000"/>
                                    </p:animScale>
                                  </p:childTnLst>
                                </p:cTn>
                              </p:par>
                            </p:childTnLst>
                          </p:cTn>
                        </p:par>
                        <p:par>
                          <p:cTn id="17" fill="hold">
                            <p:stCondLst>
                              <p:cond delay="1000"/>
                            </p:stCondLst>
                            <p:childTnLst>
                              <p:par>
                                <p:cTn id="18" presetID="22" presetClass="entr" presetSubtype="2" fill="hold" grpId="0" nodeType="after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right)">
                                      <p:cBhvr>
                                        <p:cTn id="20" dur="1000"/>
                                        <p:tgtEl>
                                          <p:spTgt spid="25"/>
                                        </p:tgtEl>
                                      </p:cBhvr>
                                    </p:animEffect>
                                  </p:childTnLst>
                                </p:cTn>
                              </p:par>
                              <p:par>
                                <p:cTn id="21" presetID="22" presetClass="entr" presetSubtype="2" fill="hold" grpId="0" nodeType="with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wipe(right)">
                                      <p:cBhvr>
                                        <p:cTn id="23" dur="1000"/>
                                        <p:tgtEl>
                                          <p:spTgt spid="50"/>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up)">
                                      <p:cBhvr>
                                        <p:cTn id="26" dur="1000"/>
                                        <p:tgtEl>
                                          <p:spTgt spid="23"/>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wipe(up)">
                                      <p:cBhvr>
                                        <p:cTn id="29" dur="1000"/>
                                        <p:tgtEl>
                                          <p:spTgt spid="29"/>
                                        </p:tgtEl>
                                      </p:cBhvr>
                                    </p:animEffect>
                                  </p:childTnLst>
                                </p:cTn>
                              </p:par>
                              <p:par>
                                <p:cTn id="30" presetID="22" presetClass="entr" presetSubtype="1" fill="hold" nodeType="with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wipe(up)">
                                      <p:cBhvr>
                                        <p:cTn id="32" dur="1000"/>
                                        <p:tgtEl>
                                          <p:spTgt spid="38"/>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60"/>
                                        </p:tgtEl>
                                        <p:attrNameLst>
                                          <p:attrName>style.visibility</p:attrName>
                                        </p:attrNameLst>
                                      </p:cBhvr>
                                      <p:to>
                                        <p:strVal val="visible"/>
                                      </p:to>
                                    </p:set>
                                    <p:animEffect transition="in" filter="wipe(up)">
                                      <p:cBhvr>
                                        <p:cTn id="35" dur="1000"/>
                                        <p:tgtEl>
                                          <p:spTgt spid="60"/>
                                        </p:tgtEl>
                                      </p:cBhvr>
                                    </p:animEffect>
                                  </p:childTnLst>
                                </p:cTn>
                              </p:par>
                              <p:par>
                                <p:cTn id="36" presetID="22" presetClass="entr" presetSubtype="1" fill="hold" nodeType="with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wipe(up)">
                                      <p:cBhvr>
                                        <p:cTn id="38" dur="1000"/>
                                        <p:tgtEl>
                                          <p:spTgt spid="40"/>
                                        </p:tgtEl>
                                      </p:cBhvr>
                                    </p:animEffect>
                                  </p:childTnLst>
                                </p:cTn>
                              </p:par>
                              <p:par>
                                <p:cTn id="39" presetID="22" presetClass="entr" presetSubtype="1" fill="hold" nodeType="withEffect">
                                  <p:stCondLst>
                                    <p:cond delay="0"/>
                                  </p:stCondLst>
                                  <p:childTnLst>
                                    <p:set>
                                      <p:cBhvr>
                                        <p:cTn id="40" dur="1" fill="hold">
                                          <p:stCondLst>
                                            <p:cond delay="0"/>
                                          </p:stCondLst>
                                        </p:cTn>
                                        <p:tgtEl>
                                          <p:spTgt spid="42"/>
                                        </p:tgtEl>
                                        <p:attrNameLst>
                                          <p:attrName>style.visibility</p:attrName>
                                        </p:attrNameLst>
                                      </p:cBhvr>
                                      <p:to>
                                        <p:strVal val="visible"/>
                                      </p:to>
                                    </p:set>
                                    <p:animEffect transition="in" filter="wipe(up)">
                                      <p:cBhvr>
                                        <p:cTn id="41" dur="1000"/>
                                        <p:tgtEl>
                                          <p:spTgt spid="42"/>
                                        </p:tgtEl>
                                      </p:cBhvr>
                                    </p:animEffect>
                                  </p:childTnLst>
                                </p:cTn>
                              </p:par>
                              <p:par>
                                <p:cTn id="42" presetID="22" presetClass="entr" presetSubtype="1" fill="hold" nodeType="withEffect">
                                  <p:stCondLst>
                                    <p:cond delay="0"/>
                                  </p:stCondLst>
                                  <p:childTnLst>
                                    <p:set>
                                      <p:cBhvr>
                                        <p:cTn id="43" dur="1" fill="hold">
                                          <p:stCondLst>
                                            <p:cond delay="0"/>
                                          </p:stCondLst>
                                        </p:cTn>
                                        <p:tgtEl>
                                          <p:spTgt spid="44"/>
                                        </p:tgtEl>
                                        <p:attrNameLst>
                                          <p:attrName>style.visibility</p:attrName>
                                        </p:attrNameLst>
                                      </p:cBhvr>
                                      <p:to>
                                        <p:strVal val="visible"/>
                                      </p:to>
                                    </p:set>
                                    <p:animEffect transition="in" filter="wipe(up)">
                                      <p:cBhvr>
                                        <p:cTn id="44" dur="1000"/>
                                        <p:tgtEl>
                                          <p:spTgt spid="44"/>
                                        </p:tgtEl>
                                      </p:cBhvr>
                                    </p:animEffect>
                                  </p:childTnLst>
                                </p:cTn>
                              </p:par>
                              <p:par>
                                <p:cTn id="45" presetID="22" presetClass="entr" presetSubtype="1" fill="hold" grpId="0" nodeType="withEffect">
                                  <p:stCondLst>
                                    <p:cond delay="500"/>
                                  </p:stCondLst>
                                  <p:childTnLst>
                                    <p:set>
                                      <p:cBhvr>
                                        <p:cTn id="46" dur="1" fill="hold">
                                          <p:stCondLst>
                                            <p:cond delay="0"/>
                                          </p:stCondLst>
                                        </p:cTn>
                                        <p:tgtEl>
                                          <p:spTgt spid="56"/>
                                        </p:tgtEl>
                                        <p:attrNameLst>
                                          <p:attrName>style.visibility</p:attrName>
                                        </p:attrNameLst>
                                      </p:cBhvr>
                                      <p:to>
                                        <p:strVal val="visible"/>
                                      </p:to>
                                    </p:set>
                                    <p:animEffect transition="in" filter="wipe(up)">
                                      <p:cBhvr>
                                        <p:cTn id="47" dur="1000"/>
                                        <p:tgtEl>
                                          <p:spTgt spid="56"/>
                                        </p:tgtEl>
                                      </p:cBhvr>
                                    </p:animEffect>
                                  </p:childTnLst>
                                </p:cTn>
                              </p:par>
                              <p:par>
                                <p:cTn id="48" presetID="22" presetClass="entr" presetSubtype="1" fill="hold" grpId="0" nodeType="withEffect">
                                  <p:stCondLst>
                                    <p:cond delay="250"/>
                                  </p:stCondLst>
                                  <p:childTnLst>
                                    <p:set>
                                      <p:cBhvr>
                                        <p:cTn id="49" dur="1" fill="hold">
                                          <p:stCondLst>
                                            <p:cond delay="0"/>
                                          </p:stCondLst>
                                        </p:cTn>
                                        <p:tgtEl>
                                          <p:spTgt spid="57"/>
                                        </p:tgtEl>
                                        <p:attrNameLst>
                                          <p:attrName>style.visibility</p:attrName>
                                        </p:attrNameLst>
                                      </p:cBhvr>
                                      <p:to>
                                        <p:strVal val="visible"/>
                                      </p:to>
                                    </p:set>
                                    <p:animEffect transition="in" filter="wipe(up)">
                                      <p:cBhvr>
                                        <p:cTn id="50" dur="1000"/>
                                        <p:tgtEl>
                                          <p:spTgt spid="57"/>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wipe(left)">
                                      <p:cBhvr>
                                        <p:cTn id="53" dur="1000"/>
                                        <p:tgtEl>
                                          <p:spTgt spid="20"/>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wipe(left)">
                                      <p:cBhvr>
                                        <p:cTn id="56" dur="1000"/>
                                        <p:tgtEl>
                                          <p:spTgt spid="21"/>
                                        </p:tgtEl>
                                      </p:cBhvr>
                                    </p:animEffect>
                                  </p:childTnLst>
                                </p:cTn>
                              </p:par>
                              <p:par>
                                <p:cTn id="57" presetID="22" presetClass="entr" presetSubtype="8" fill="hold" grpId="0" nodeType="withEffect">
                                  <p:stCondLst>
                                    <p:cond delay="500"/>
                                  </p:stCondLst>
                                  <p:childTnLst>
                                    <p:set>
                                      <p:cBhvr>
                                        <p:cTn id="58" dur="1" fill="hold">
                                          <p:stCondLst>
                                            <p:cond delay="0"/>
                                          </p:stCondLst>
                                        </p:cTn>
                                        <p:tgtEl>
                                          <p:spTgt spid="55"/>
                                        </p:tgtEl>
                                        <p:attrNameLst>
                                          <p:attrName>style.visibility</p:attrName>
                                        </p:attrNameLst>
                                      </p:cBhvr>
                                      <p:to>
                                        <p:strVal val="visible"/>
                                      </p:to>
                                    </p:set>
                                    <p:animEffect transition="in" filter="wipe(left)">
                                      <p:cBhvr>
                                        <p:cTn id="59" dur="1000"/>
                                        <p:tgtEl>
                                          <p:spTgt spid="55"/>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wipe(left)">
                                      <p:cBhvr>
                                        <p:cTn id="62" dur="1000"/>
                                        <p:tgtEl>
                                          <p:spTgt spid="22"/>
                                        </p:tgtEl>
                                      </p:cBhvr>
                                    </p:animEffect>
                                  </p:childTnLst>
                                </p:cTn>
                              </p:par>
                              <p:par>
                                <p:cTn id="63" presetID="22" presetClass="entr" presetSubtype="8" fill="hold" grpId="0" nodeType="withEffect">
                                  <p:stCondLst>
                                    <p:cond delay="250"/>
                                  </p:stCondLst>
                                  <p:childTnLst>
                                    <p:set>
                                      <p:cBhvr>
                                        <p:cTn id="64" dur="1" fill="hold">
                                          <p:stCondLst>
                                            <p:cond delay="0"/>
                                          </p:stCondLst>
                                        </p:cTn>
                                        <p:tgtEl>
                                          <p:spTgt spid="49"/>
                                        </p:tgtEl>
                                        <p:attrNameLst>
                                          <p:attrName>style.visibility</p:attrName>
                                        </p:attrNameLst>
                                      </p:cBhvr>
                                      <p:to>
                                        <p:strVal val="visible"/>
                                      </p:to>
                                    </p:set>
                                    <p:animEffect transition="in" filter="wipe(left)">
                                      <p:cBhvr>
                                        <p:cTn id="65" dur="1000"/>
                                        <p:tgtEl>
                                          <p:spTgt spid="49"/>
                                        </p:tgtEl>
                                      </p:cBhvr>
                                    </p:animEffect>
                                  </p:childTnLst>
                                </p:cTn>
                              </p:par>
                              <p:par>
                                <p:cTn id="66" presetID="22" presetClass="entr" presetSubtype="8" fill="hold" nodeType="withEffect">
                                  <p:stCondLst>
                                    <p:cond delay="0"/>
                                  </p:stCondLst>
                                  <p:childTnLst>
                                    <p:set>
                                      <p:cBhvr>
                                        <p:cTn id="67" dur="1" fill="hold">
                                          <p:stCondLst>
                                            <p:cond delay="0"/>
                                          </p:stCondLst>
                                        </p:cTn>
                                        <p:tgtEl>
                                          <p:spTgt spid="46"/>
                                        </p:tgtEl>
                                        <p:attrNameLst>
                                          <p:attrName>style.visibility</p:attrName>
                                        </p:attrNameLst>
                                      </p:cBhvr>
                                      <p:to>
                                        <p:strVal val="visible"/>
                                      </p:to>
                                    </p:set>
                                    <p:animEffect transition="in" filter="wipe(left)">
                                      <p:cBhvr>
                                        <p:cTn id="68" dur="1000"/>
                                        <p:tgtEl>
                                          <p:spTgt spid="46"/>
                                        </p:tgtEl>
                                      </p:cBhvr>
                                    </p:animEffect>
                                  </p:childTnLst>
                                </p:cTn>
                              </p:par>
                              <p:par>
                                <p:cTn id="69" presetID="22" presetClass="entr" presetSubtype="8" fill="hold" grpId="0" nodeType="withEffect">
                                  <p:stCondLst>
                                    <p:cond delay="500"/>
                                  </p:stCondLst>
                                  <p:childTnLst>
                                    <p:set>
                                      <p:cBhvr>
                                        <p:cTn id="70" dur="1" fill="hold">
                                          <p:stCondLst>
                                            <p:cond delay="0"/>
                                          </p:stCondLst>
                                        </p:cTn>
                                        <p:tgtEl>
                                          <p:spTgt spid="53"/>
                                        </p:tgtEl>
                                        <p:attrNameLst>
                                          <p:attrName>style.visibility</p:attrName>
                                        </p:attrNameLst>
                                      </p:cBhvr>
                                      <p:to>
                                        <p:strVal val="visible"/>
                                      </p:to>
                                    </p:set>
                                    <p:animEffect transition="in" filter="wipe(left)">
                                      <p:cBhvr>
                                        <p:cTn id="71" dur="1000"/>
                                        <p:tgtEl>
                                          <p:spTgt spid="53"/>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30"/>
                                        </p:tgtEl>
                                        <p:attrNameLst>
                                          <p:attrName>style.visibility</p:attrName>
                                        </p:attrNameLst>
                                      </p:cBhvr>
                                      <p:to>
                                        <p:strVal val="visible"/>
                                      </p:to>
                                    </p:set>
                                    <p:animEffect transition="in" filter="wipe(down)">
                                      <p:cBhvr>
                                        <p:cTn id="74" dur="1000"/>
                                        <p:tgtEl>
                                          <p:spTgt spid="30"/>
                                        </p:tgtEl>
                                      </p:cBhvr>
                                    </p:animEffect>
                                  </p:childTnLst>
                                </p:cTn>
                              </p:par>
                              <p:par>
                                <p:cTn id="75" presetID="22" presetClass="entr" presetSubtype="4" fill="hold" grpId="0" nodeType="with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wipe(down)">
                                      <p:cBhvr>
                                        <p:cTn id="77" dur="1000"/>
                                        <p:tgtEl>
                                          <p:spTgt spid="24"/>
                                        </p:tgtEl>
                                      </p:cBhvr>
                                    </p:animEffect>
                                  </p:childTnLst>
                                </p:cTn>
                              </p:par>
                              <p:par>
                                <p:cTn id="78" presetID="22" presetClass="entr" presetSubtype="4" fill="hold" grpId="0" nodeType="withEffect">
                                  <p:stCondLst>
                                    <p:cond delay="250"/>
                                  </p:stCondLst>
                                  <p:childTnLst>
                                    <p:set>
                                      <p:cBhvr>
                                        <p:cTn id="79" dur="1" fill="hold">
                                          <p:stCondLst>
                                            <p:cond delay="0"/>
                                          </p:stCondLst>
                                        </p:cTn>
                                        <p:tgtEl>
                                          <p:spTgt spid="31"/>
                                        </p:tgtEl>
                                        <p:attrNameLst>
                                          <p:attrName>style.visibility</p:attrName>
                                        </p:attrNameLst>
                                      </p:cBhvr>
                                      <p:to>
                                        <p:strVal val="visible"/>
                                      </p:to>
                                    </p:set>
                                    <p:animEffect transition="in" filter="wipe(down)">
                                      <p:cBhvr>
                                        <p:cTn id="80" dur="1000"/>
                                        <p:tgtEl>
                                          <p:spTgt spid="31"/>
                                        </p:tgtEl>
                                      </p:cBhvr>
                                    </p:animEffect>
                                  </p:childTnLst>
                                </p:cTn>
                              </p:par>
                              <p:par>
                                <p:cTn id="81" presetID="22" presetClass="entr" presetSubtype="4" fill="hold" grpId="0" nodeType="withEffect">
                                  <p:stCondLst>
                                    <p:cond delay="500"/>
                                  </p:stCondLst>
                                  <p:childTnLst>
                                    <p:set>
                                      <p:cBhvr>
                                        <p:cTn id="82" dur="1" fill="hold">
                                          <p:stCondLst>
                                            <p:cond delay="0"/>
                                          </p:stCondLst>
                                        </p:cTn>
                                        <p:tgtEl>
                                          <p:spTgt spid="32"/>
                                        </p:tgtEl>
                                        <p:attrNameLst>
                                          <p:attrName>style.visibility</p:attrName>
                                        </p:attrNameLst>
                                      </p:cBhvr>
                                      <p:to>
                                        <p:strVal val="visible"/>
                                      </p:to>
                                    </p:set>
                                    <p:animEffect transition="in" filter="wipe(down)">
                                      <p:cBhvr>
                                        <p:cTn id="83" dur="1000"/>
                                        <p:tgtEl>
                                          <p:spTgt spid="32"/>
                                        </p:tgtEl>
                                      </p:cBhvr>
                                    </p:animEffect>
                                  </p:childTnLst>
                                </p:cTn>
                              </p:par>
                              <p:par>
                                <p:cTn id="84" presetID="49" presetClass="entr" presetSubtype="0" decel="100000" fill="hold" grpId="0" nodeType="withEffect">
                                  <p:stCondLst>
                                    <p:cond delay="0"/>
                                  </p:stCondLst>
                                  <p:childTnLst>
                                    <p:set>
                                      <p:cBhvr>
                                        <p:cTn id="85" dur="1" fill="hold">
                                          <p:stCondLst>
                                            <p:cond delay="0"/>
                                          </p:stCondLst>
                                        </p:cTn>
                                        <p:tgtEl>
                                          <p:spTgt spid="86"/>
                                        </p:tgtEl>
                                        <p:attrNameLst>
                                          <p:attrName>style.visibility</p:attrName>
                                        </p:attrNameLst>
                                      </p:cBhvr>
                                      <p:to>
                                        <p:strVal val="visible"/>
                                      </p:to>
                                    </p:set>
                                    <p:anim calcmode="lin" valueType="num">
                                      <p:cBhvr>
                                        <p:cTn id="86" dur="250" fill="hold"/>
                                        <p:tgtEl>
                                          <p:spTgt spid="86"/>
                                        </p:tgtEl>
                                        <p:attrNameLst>
                                          <p:attrName>ppt_w</p:attrName>
                                        </p:attrNameLst>
                                      </p:cBhvr>
                                      <p:tavLst>
                                        <p:tav tm="0">
                                          <p:val>
                                            <p:fltVal val="0"/>
                                          </p:val>
                                        </p:tav>
                                        <p:tav tm="100000">
                                          <p:val>
                                            <p:strVal val="#ppt_w"/>
                                          </p:val>
                                        </p:tav>
                                      </p:tavLst>
                                    </p:anim>
                                    <p:anim calcmode="lin" valueType="num">
                                      <p:cBhvr>
                                        <p:cTn id="87" dur="250" fill="hold"/>
                                        <p:tgtEl>
                                          <p:spTgt spid="86"/>
                                        </p:tgtEl>
                                        <p:attrNameLst>
                                          <p:attrName>ppt_h</p:attrName>
                                        </p:attrNameLst>
                                      </p:cBhvr>
                                      <p:tavLst>
                                        <p:tav tm="0">
                                          <p:val>
                                            <p:fltVal val="0"/>
                                          </p:val>
                                        </p:tav>
                                        <p:tav tm="100000">
                                          <p:val>
                                            <p:strVal val="#ppt_h"/>
                                          </p:val>
                                        </p:tav>
                                      </p:tavLst>
                                    </p:anim>
                                    <p:anim calcmode="lin" valueType="num">
                                      <p:cBhvr>
                                        <p:cTn id="88" dur="250" fill="hold"/>
                                        <p:tgtEl>
                                          <p:spTgt spid="86"/>
                                        </p:tgtEl>
                                        <p:attrNameLst>
                                          <p:attrName>style.rotation</p:attrName>
                                        </p:attrNameLst>
                                      </p:cBhvr>
                                      <p:tavLst>
                                        <p:tav tm="0">
                                          <p:val>
                                            <p:fltVal val="360"/>
                                          </p:val>
                                        </p:tav>
                                        <p:tav tm="100000">
                                          <p:val>
                                            <p:fltVal val="0"/>
                                          </p:val>
                                        </p:tav>
                                      </p:tavLst>
                                    </p:anim>
                                    <p:animEffect transition="in" filter="fade">
                                      <p:cBhvr>
                                        <p:cTn id="89" dur="250"/>
                                        <p:tgtEl>
                                          <p:spTgt spid="86"/>
                                        </p:tgtEl>
                                      </p:cBhvr>
                                    </p:animEffect>
                                  </p:childTnLst>
                                </p:cTn>
                              </p:par>
                              <p:par>
                                <p:cTn id="90" presetID="49" presetClass="entr" presetSubtype="0" decel="100000" fill="hold" grpId="0" nodeType="withEffect">
                                  <p:stCondLst>
                                    <p:cond delay="1000"/>
                                  </p:stCondLst>
                                  <p:childTnLst>
                                    <p:set>
                                      <p:cBhvr>
                                        <p:cTn id="91" dur="1" fill="hold">
                                          <p:stCondLst>
                                            <p:cond delay="0"/>
                                          </p:stCondLst>
                                        </p:cTn>
                                        <p:tgtEl>
                                          <p:spTgt spid="85"/>
                                        </p:tgtEl>
                                        <p:attrNameLst>
                                          <p:attrName>style.visibility</p:attrName>
                                        </p:attrNameLst>
                                      </p:cBhvr>
                                      <p:to>
                                        <p:strVal val="visible"/>
                                      </p:to>
                                    </p:set>
                                    <p:anim calcmode="lin" valueType="num">
                                      <p:cBhvr>
                                        <p:cTn id="92" dur="250" fill="hold"/>
                                        <p:tgtEl>
                                          <p:spTgt spid="85"/>
                                        </p:tgtEl>
                                        <p:attrNameLst>
                                          <p:attrName>ppt_w</p:attrName>
                                        </p:attrNameLst>
                                      </p:cBhvr>
                                      <p:tavLst>
                                        <p:tav tm="0">
                                          <p:val>
                                            <p:fltVal val="0"/>
                                          </p:val>
                                        </p:tav>
                                        <p:tav tm="100000">
                                          <p:val>
                                            <p:strVal val="#ppt_w"/>
                                          </p:val>
                                        </p:tav>
                                      </p:tavLst>
                                    </p:anim>
                                    <p:anim calcmode="lin" valueType="num">
                                      <p:cBhvr>
                                        <p:cTn id="93" dur="250" fill="hold"/>
                                        <p:tgtEl>
                                          <p:spTgt spid="85"/>
                                        </p:tgtEl>
                                        <p:attrNameLst>
                                          <p:attrName>ppt_h</p:attrName>
                                        </p:attrNameLst>
                                      </p:cBhvr>
                                      <p:tavLst>
                                        <p:tav tm="0">
                                          <p:val>
                                            <p:fltVal val="0"/>
                                          </p:val>
                                        </p:tav>
                                        <p:tav tm="100000">
                                          <p:val>
                                            <p:strVal val="#ppt_h"/>
                                          </p:val>
                                        </p:tav>
                                      </p:tavLst>
                                    </p:anim>
                                    <p:anim calcmode="lin" valueType="num">
                                      <p:cBhvr>
                                        <p:cTn id="94" dur="250" fill="hold"/>
                                        <p:tgtEl>
                                          <p:spTgt spid="85"/>
                                        </p:tgtEl>
                                        <p:attrNameLst>
                                          <p:attrName>style.rotation</p:attrName>
                                        </p:attrNameLst>
                                      </p:cBhvr>
                                      <p:tavLst>
                                        <p:tav tm="0">
                                          <p:val>
                                            <p:fltVal val="360"/>
                                          </p:val>
                                        </p:tav>
                                        <p:tav tm="100000">
                                          <p:val>
                                            <p:fltVal val="0"/>
                                          </p:val>
                                        </p:tav>
                                      </p:tavLst>
                                    </p:anim>
                                    <p:animEffect transition="in" filter="fade">
                                      <p:cBhvr>
                                        <p:cTn id="95" dur="250"/>
                                        <p:tgtEl>
                                          <p:spTgt spid="85"/>
                                        </p:tgtEl>
                                      </p:cBhvr>
                                    </p:animEffect>
                                  </p:childTnLst>
                                </p:cTn>
                              </p:par>
                              <p:par>
                                <p:cTn id="96" presetID="49" presetClass="entr" presetSubtype="0" decel="100000" fill="hold" grpId="0" nodeType="withEffect">
                                  <p:stCondLst>
                                    <p:cond delay="250"/>
                                  </p:stCondLst>
                                  <p:childTnLst>
                                    <p:set>
                                      <p:cBhvr>
                                        <p:cTn id="97" dur="1" fill="hold">
                                          <p:stCondLst>
                                            <p:cond delay="0"/>
                                          </p:stCondLst>
                                        </p:cTn>
                                        <p:tgtEl>
                                          <p:spTgt spid="84"/>
                                        </p:tgtEl>
                                        <p:attrNameLst>
                                          <p:attrName>style.visibility</p:attrName>
                                        </p:attrNameLst>
                                      </p:cBhvr>
                                      <p:to>
                                        <p:strVal val="visible"/>
                                      </p:to>
                                    </p:set>
                                    <p:anim calcmode="lin" valueType="num">
                                      <p:cBhvr>
                                        <p:cTn id="98" dur="250" fill="hold"/>
                                        <p:tgtEl>
                                          <p:spTgt spid="84"/>
                                        </p:tgtEl>
                                        <p:attrNameLst>
                                          <p:attrName>ppt_w</p:attrName>
                                        </p:attrNameLst>
                                      </p:cBhvr>
                                      <p:tavLst>
                                        <p:tav tm="0">
                                          <p:val>
                                            <p:fltVal val="0"/>
                                          </p:val>
                                        </p:tav>
                                        <p:tav tm="100000">
                                          <p:val>
                                            <p:strVal val="#ppt_w"/>
                                          </p:val>
                                        </p:tav>
                                      </p:tavLst>
                                    </p:anim>
                                    <p:anim calcmode="lin" valueType="num">
                                      <p:cBhvr>
                                        <p:cTn id="99" dur="250" fill="hold"/>
                                        <p:tgtEl>
                                          <p:spTgt spid="84"/>
                                        </p:tgtEl>
                                        <p:attrNameLst>
                                          <p:attrName>ppt_h</p:attrName>
                                        </p:attrNameLst>
                                      </p:cBhvr>
                                      <p:tavLst>
                                        <p:tav tm="0">
                                          <p:val>
                                            <p:fltVal val="0"/>
                                          </p:val>
                                        </p:tav>
                                        <p:tav tm="100000">
                                          <p:val>
                                            <p:strVal val="#ppt_h"/>
                                          </p:val>
                                        </p:tav>
                                      </p:tavLst>
                                    </p:anim>
                                    <p:anim calcmode="lin" valueType="num">
                                      <p:cBhvr>
                                        <p:cTn id="100" dur="250" fill="hold"/>
                                        <p:tgtEl>
                                          <p:spTgt spid="84"/>
                                        </p:tgtEl>
                                        <p:attrNameLst>
                                          <p:attrName>style.rotation</p:attrName>
                                        </p:attrNameLst>
                                      </p:cBhvr>
                                      <p:tavLst>
                                        <p:tav tm="0">
                                          <p:val>
                                            <p:fltVal val="360"/>
                                          </p:val>
                                        </p:tav>
                                        <p:tav tm="100000">
                                          <p:val>
                                            <p:fltVal val="0"/>
                                          </p:val>
                                        </p:tav>
                                      </p:tavLst>
                                    </p:anim>
                                    <p:animEffect transition="in" filter="fade">
                                      <p:cBhvr>
                                        <p:cTn id="101" dur="250"/>
                                        <p:tgtEl>
                                          <p:spTgt spid="84"/>
                                        </p:tgtEl>
                                      </p:cBhvr>
                                    </p:animEffect>
                                  </p:childTnLst>
                                </p:cTn>
                              </p:par>
                              <p:par>
                                <p:cTn id="102" presetID="49" presetClass="entr" presetSubtype="0" decel="100000" fill="hold" grpId="0" nodeType="withEffect">
                                  <p:stCondLst>
                                    <p:cond delay="500"/>
                                  </p:stCondLst>
                                  <p:childTnLst>
                                    <p:set>
                                      <p:cBhvr>
                                        <p:cTn id="103" dur="1" fill="hold">
                                          <p:stCondLst>
                                            <p:cond delay="0"/>
                                          </p:stCondLst>
                                        </p:cTn>
                                        <p:tgtEl>
                                          <p:spTgt spid="82"/>
                                        </p:tgtEl>
                                        <p:attrNameLst>
                                          <p:attrName>style.visibility</p:attrName>
                                        </p:attrNameLst>
                                      </p:cBhvr>
                                      <p:to>
                                        <p:strVal val="visible"/>
                                      </p:to>
                                    </p:set>
                                    <p:anim calcmode="lin" valueType="num">
                                      <p:cBhvr>
                                        <p:cTn id="104" dur="250" fill="hold"/>
                                        <p:tgtEl>
                                          <p:spTgt spid="82"/>
                                        </p:tgtEl>
                                        <p:attrNameLst>
                                          <p:attrName>ppt_w</p:attrName>
                                        </p:attrNameLst>
                                      </p:cBhvr>
                                      <p:tavLst>
                                        <p:tav tm="0">
                                          <p:val>
                                            <p:fltVal val="0"/>
                                          </p:val>
                                        </p:tav>
                                        <p:tav tm="100000">
                                          <p:val>
                                            <p:strVal val="#ppt_w"/>
                                          </p:val>
                                        </p:tav>
                                      </p:tavLst>
                                    </p:anim>
                                    <p:anim calcmode="lin" valueType="num">
                                      <p:cBhvr>
                                        <p:cTn id="105" dur="250" fill="hold"/>
                                        <p:tgtEl>
                                          <p:spTgt spid="82"/>
                                        </p:tgtEl>
                                        <p:attrNameLst>
                                          <p:attrName>ppt_h</p:attrName>
                                        </p:attrNameLst>
                                      </p:cBhvr>
                                      <p:tavLst>
                                        <p:tav tm="0">
                                          <p:val>
                                            <p:fltVal val="0"/>
                                          </p:val>
                                        </p:tav>
                                        <p:tav tm="100000">
                                          <p:val>
                                            <p:strVal val="#ppt_h"/>
                                          </p:val>
                                        </p:tav>
                                      </p:tavLst>
                                    </p:anim>
                                    <p:anim calcmode="lin" valueType="num">
                                      <p:cBhvr>
                                        <p:cTn id="106" dur="250" fill="hold"/>
                                        <p:tgtEl>
                                          <p:spTgt spid="82"/>
                                        </p:tgtEl>
                                        <p:attrNameLst>
                                          <p:attrName>style.rotation</p:attrName>
                                        </p:attrNameLst>
                                      </p:cBhvr>
                                      <p:tavLst>
                                        <p:tav tm="0">
                                          <p:val>
                                            <p:fltVal val="360"/>
                                          </p:val>
                                        </p:tav>
                                        <p:tav tm="100000">
                                          <p:val>
                                            <p:fltVal val="0"/>
                                          </p:val>
                                        </p:tav>
                                      </p:tavLst>
                                    </p:anim>
                                    <p:animEffect transition="in" filter="fade">
                                      <p:cBhvr>
                                        <p:cTn id="107" dur="250"/>
                                        <p:tgtEl>
                                          <p:spTgt spid="82"/>
                                        </p:tgtEl>
                                      </p:cBhvr>
                                    </p:animEffect>
                                  </p:childTnLst>
                                </p:cTn>
                              </p:par>
                              <p:par>
                                <p:cTn id="108" presetID="49" presetClass="entr" presetSubtype="0" decel="100000" fill="hold" grpId="0" nodeType="withEffect">
                                  <p:stCondLst>
                                    <p:cond delay="250"/>
                                  </p:stCondLst>
                                  <p:childTnLst>
                                    <p:set>
                                      <p:cBhvr>
                                        <p:cTn id="109" dur="1" fill="hold">
                                          <p:stCondLst>
                                            <p:cond delay="0"/>
                                          </p:stCondLst>
                                        </p:cTn>
                                        <p:tgtEl>
                                          <p:spTgt spid="83"/>
                                        </p:tgtEl>
                                        <p:attrNameLst>
                                          <p:attrName>style.visibility</p:attrName>
                                        </p:attrNameLst>
                                      </p:cBhvr>
                                      <p:to>
                                        <p:strVal val="visible"/>
                                      </p:to>
                                    </p:set>
                                    <p:anim calcmode="lin" valueType="num">
                                      <p:cBhvr>
                                        <p:cTn id="110" dur="250" fill="hold"/>
                                        <p:tgtEl>
                                          <p:spTgt spid="83"/>
                                        </p:tgtEl>
                                        <p:attrNameLst>
                                          <p:attrName>ppt_w</p:attrName>
                                        </p:attrNameLst>
                                      </p:cBhvr>
                                      <p:tavLst>
                                        <p:tav tm="0">
                                          <p:val>
                                            <p:fltVal val="0"/>
                                          </p:val>
                                        </p:tav>
                                        <p:tav tm="100000">
                                          <p:val>
                                            <p:strVal val="#ppt_w"/>
                                          </p:val>
                                        </p:tav>
                                      </p:tavLst>
                                    </p:anim>
                                    <p:anim calcmode="lin" valueType="num">
                                      <p:cBhvr>
                                        <p:cTn id="111" dur="250" fill="hold"/>
                                        <p:tgtEl>
                                          <p:spTgt spid="83"/>
                                        </p:tgtEl>
                                        <p:attrNameLst>
                                          <p:attrName>ppt_h</p:attrName>
                                        </p:attrNameLst>
                                      </p:cBhvr>
                                      <p:tavLst>
                                        <p:tav tm="0">
                                          <p:val>
                                            <p:fltVal val="0"/>
                                          </p:val>
                                        </p:tav>
                                        <p:tav tm="100000">
                                          <p:val>
                                            <p:strVal val="#ppt_h"/>
                                          </p:val>
                                        </p:tav>
                                      </p:tavLst>
                                    </p:anim>
                                    <p:anim calcmode="lin" valueType="num">
                                      <p:cBhvr>
                                        <p:cTn id="112" dur="250" fill="hold"/>
                                        <p:tgtEl>
                                          <p:spTgt spid="83"/>
                                        </p:tgtEl>
                                        <p:attrNameLst>
                                          <p:attrName>style.rotation</p:attrName>
                                        </p:attrNameLst>
                                      </p:cBhvr>
                                      <p:tavLst>
                                        <p:tav tm="0">
                                          <p:val>
                                            <p:fltVal val="360"/>
                                          </p:val>
                                        </p:tav>
                                        <p:tav tm="100000">
                                          <p:val>
                                            <p:fltVal val="0"/>
                                          </p:val>
                                        </p:tav>
                                      </p:tavLst>
                                    </p:anim>
                                    <p:animEffect transition="in" filter="fade">
                                      <p:cBhvr>
                                        <p:cTn id="113" dur="250"/>
                                        <p:tgtEl>
                                          <p:spTgt spid="83"/>
                                        </p:tgtEl>
                                      </p:cBhvr>
                                    </p:animEffect>
                                  </p:childTnLst>
                                </p:cTn>
                              </p:par>
                              <p:par>
                                <p:cTn id="114" presetID="49" presetClass="entr" presetSubtype="0" decel="100000" fill="hold" grpId="0" nodeType="withEffect">
                                  <p:stCondLst>
                                    <p:cond delay="0"/>
                                  </p:stCondLst>
                                  <p:childTnLst>
                                    <p:set>
                                      <p:cBhvr>
                                        <p:cTn id="115" dur="1" fill="hold">
                                          <p:stCondLst>
                                            <p:cond delay="0"/>
                                          </p:stCondLst>
                                        </p:cTn>
                                        <p:tgtEl>
                                          <p:spTgt spid="79"/>
                                        </p:tgtEl>
                                        <p:attrNameLst>
                                          <p:attrName>style.visibility</p:attrName>
                                        </p:attrNameLst>
                                      </p:cBhvr>
                                      <p:to>
                                        <p:strVal val="visible"/>
                                      </p:to>
                                    </p:set>
                                    <p:anim calcmode="lin" valueType="num">
                                      <p:cBhvr>
                                        <p:cTn id="116" dur="250" fill="hold"/>
                                        <p:tgtEl>
                                          <p:spTgt spid="79"/>
                                        </p:tgtEl>
                                        <p:attrNameLst>
                                          <p:attrName>ppt_w</p:attrName>
                                        </p:attrNameLst>
                                      </p:cBhvr>
                                      <p:tavLst>
                                        <p:tav tm="0">
                                          <p:val>
                                            <p:fltVal val="0"/>
                                          </p:val>
                                        </p:tav>
                                        <p:tav tm="100000">
                                          <p:val>
                                            <p:strVal val="#ppt_w"/>
                                          </p:val>
                                        </p:tav>
                                      </p:tavLst>
                                    </p:anim>
                                    <p:anim calcmode="lin" valueType="num">
                                      <p:cBhvr>
                                        <p:cTn id="117" dur="250" fill="hold"/>
                                        <p:tgtEl>
                                          <p:spTgt spid="79"/>
                                        </p:tgtEl>
                                        <p:attrNameLst>
                                          <p:attrName>ppt_h</p:attrName>
                                        </p:attrNameLst>
                                      </p:cBhvr>
                                      <p:tavLst>
                                        <p:tav tm="0">
                                          <p:val>
                                            <p:fltVal val="0"/>
                                          </p:val>
                                        </p:tav>
                                        <p:tav tm="100000">
                                          <p:val>
                                            <p:strVal val="#ppt_h"/>
                                          </p:val>
                                        </p:tav>
                                      </p:tavLst>
                                    </p:anim>
                                    <p:anim calcmode="lin" valueType="num">
                                      <p:cBhvr>
                                        <p:cTn id="118" dur="250" fill="hold"/>
                                        <p:tgtEl>
                                          <p:spTgt spid="79"/>
                                        </p:tgtEl>
                                        <p:attrNameLst>
                                          <p:attrName>style.rotation</p:attrName>
                                        </p:attrNameLst>
                                      </p:cBhvr>
                                      <p:tavLst>
                                        <p:tav tm="0">
                                          <p:val>
                                            <p:fltVal val="360"/>
                                          </p:val>
                                        </p:tav>
                                        <p:tav tm="100000">
                                          <p:val>
                                            <p:fltVal val="0"/>
                                          </p:val>
                                        </p:tav>
                                      </p:tavLst>
                                    </p:anim>
                                    <p:animEffect transition="in" filter="fade">
                                      <p:cBhvr>
                                        <p:cTn id="119" dur="250"/>
                                        <p:tgtEl>
                                          <p:spTgt spid="79"/>
                                        </p:tgtEl>
                                      </p:cBhvr>
                                    </p:animEffect>
                                  </p:childTnLst>
                                </p:cTn>
                              </p:par>
                              <p:par>
                                <p:cTn id="120" presetID="49" presetClass="entr" presetSubtype="0" decel="100000" fill="hold" grpId="0" nodeType="withEffect">
                                  <p:stCondLst>
                                    <p:cond delay="500"/>
                                  </p:stCondLst>
                                  <p:childTnLst>
                                    <p:set>
                                      <p:cBhvr>
                                        <p:cTn id="121" dur="1" fill="hold">
                                          <p:stCondLst>
                                            <p:cond delay="0"/>
                                          </p:stCondLst>
                                        </p:cTn>
                                        <p:tgtEl>
                                          <p:spTgt spid="81"/>
                                        </p:tgtEl>
                                        <p:attrNameLst>
                                          <p:attrName>style.visibility</p:attrName>
                                        </p:attrNameLst>
                                      </p:cBhvr>
                                      <p:to>
                                        <p:strVal val="visible"/>
                                      </p:to>
                                    </p:set>
                                    <p:anim calcmode="lin" valueType="num">
                                      <p:cBhvr>
                                        <p:cTn id="122" dur="250" fill="hold"/>
                                        <p:tgtEl>
                                          <p:spTgt spid="81"/>
                                        </p:tgtEl>
                                        <p:attrNameLst>
                                          <p:attrName>ppt_w</p:attrName>
                                        </p:attrNameLst>
                                      </p:cBhvr>
                                      <p:tavLst>
                                        <p:tav tm="0">
                                          <p:val>
                                            <p:fltVal val="0"/>
                                          </p:val>
                                        </p:tav>
                                        <p:tav tm="100000">
                                          <p:val>
                                            <p:strVal val="#ppt_w"/>
                                          </p:val>
                                        </p:tav>
                                      </p:tavLst>
                                    </p:anim>
                                    <p:anim calcmode="lin" valueType="num">
                                      <p:cBhvr>
                                        <p:cTn id="123" dur="250" fill="hold"/>
                                        <p:tgtEl>
                                          <p:spTgt spid="81"/>
                                        </p:tgtEl>
                                        <p:attrNameLst>
                                          <p:attrName>ppt_h</p:attrName>
                                        </p:attrNameLst>
                                      </p:cBhvr>
                                      <p:tavLst>
                                        <p:tav tm="0">
                                          <p:val>
                                            <p:fltVal val="0"/>
                                          </p:val>
                                        </p:tav>
                                        <p:tav tm="100000">
                                          <p:val>
                                            <p:strVal val="#ppt_h"/>
                                          </p:val>
                                        </p:tav>
                                      </p:tavLst>
                                    </p:anim>
                                    <p:anim calcmode="lin" valueType="num">
                                      <p:cBhvr>
                                        <p:cTn id="124" dur="250" fill="hold"/>
                                        <p:tgtEl>
                                          <p:spTgt spid="81"/>
                                        </p:tgtEl>
                                        <p:attrNameLst>
                                          <p:attrName>style.rotation</p:attrName>
                                        </p:attrNameLst>
                                      </p:cBhvr>
                                      <p:tavLst>
                                        <p:tav tm="0">
                                          <p:val>
                                            <p:fltVal val="360"/>
                                          </p:val>
                                        </p:tav>
                                        <p:tav tm="100000">
                                          <p:val>
                                            <p:fltVal val="0"/>
                                          </p:val>
                                        </p:tav>
                                      </p:tavLst>
                                    </p:anim>
                                    <p:animEffect transition="in" filter="fade">
                                      <p:cBhvr>
                                        <p:cTn id="125" dur="250"/>
                                        <p:tgtEl>
                                          <p:spTgt spid="81"/>
                                        </p:tgtEl>
                                      </p:cBhvr>
                                    </p:animEffect>
                                  </p:childTnLst>
                                </p:cTn>
                              </p:par>
                              <p:par>
                                <p:cTn id="126" presetID="49" presetClass="entr" presetSubtype="0" decel="100000" fill="hold" grpId="0" nodeType="withEffect">
                                  <p:stCondLst>
                                    <p:cond delay="0"/>
                                  </p:stCondLst>
                                  <p:childTnLst>
                                    <p:set>
                                      <p:cBhvr>
                                        <p:cTn id="127" dur="1" fill="hold">
                                          <p:stCondLst>
                                            <p:cond delay="0"/>
                                          </p:stCondLst>
                                        </p:cTn>
                                        <p:tgtEl>
                                          <p:spTgt spid="80"/>
                                        </p:tgtEl>
                                        <p:attrNameLst>
                                          <p:attrName>style.visibility</p:attrName>
                                        </p:attrNameLst>
                                      </p:cBhvr>
                                      <p:to>
                                        <p:strVal val="visible"/>
                                      </p:to>
                                    </p:set>
                                    <p:anim calcmode="lin" valueType="num">
                                      <p:cBhvr>
                                        <p:cTn id="128" dur="250" fill="hold"/>
                                        <p:tgtEl>
                                          <p:spTgt spid="80"/>
                                        </p:tgtEl>
                                        <p:attrNameLst>
                                          <p:attrName>ppt_w</p:attrName>
                                        </p:attrNameLst>
                                      </p:cBhvr>
                                      <p:tavLst>
                                        <p:tav tm="0">
                                          <p:val>
                                            <p:fltVal val="0"/>
                                          </p:val>
                                        </p:tav>
                                        <p:tav tm="100000">
                                          <p:val>
                                            <p:strVal val="#ppt_w"/>
                                          </p:val>
                                        </p:tav>
                                      </p:tavLst>
                                    </p:anim>
                                    <p:anim calcmode="lin" valueType="num">
                                      <p:cBhvr>
                                        <p:cTn id="129" dur="250" fill="hold"/>
                                        <p:tgtEl>
                                          <p:spTgt spid="80"/>
                                        </p:tgtEl>
                                        <p:attrNameLst>
                                          <p:attrName>ppt_h</p:attrName>
                                        </p:attrNameLst>
                                      </p:cBhvr>
                                      <p:tavLst>
                                        <p:tav tm="0">
                                          <p:val>
                                            <p:fltVal val="0"/>
                                          </p:val>
                                        </p:tav>
                                        <p:tav tm="100000">
                                          <p:val>
                                            <p:strVal val="#ppt_h"/>
                                          </p:val>
                                        </p:tav>
                                      </p:tavLst>
                                    </p:anim>
                                    <p:anim calcmode="lin" valueType="num">
                                      <p:cBhvr>
                                        <p:cTn id="130" dur="250" fill="hold"/>
                                        <p:tgtEl>
                                          <p:spTgt spid="80"/>
                                        </p:tgtEl>
                                        <p:attrNameLst>
                                          <p:attrName>style.rotation</p:attrName>
                                        </p:attrNameLst>
                                      </p:cBhvr>
                                      <p:tavLst>
                                        <p:tav tm="0">
                                          <p:val>
                                            <p:fltVal val="360"/>
                                          </p:val>
                                        </p:tav>
                                        <p:tav tm="100000">
                                          <p:val>
                                            <p:fltVal val="0"/>
                                          </p:val>
                                        </p:tav>
                                      </p:tavLst>
                                    </p:anim>
                                    <p:animEffect transition="in" filter="fade">
                                      <p:cBhvr>
                                        <p:cTn id="131" dur="250"/>
                                        <p:tgtEl>
                                          <p:spTgt spid="80"/>
                                        </p:tgtEl>
                                      </p:cBhvr>
                                    </p:animEffect>
                                  </p:childTnLst>
                                </p:cTn>
                              </p:par>
                              <p:par>
                                <p:cTn id="132" presetID="49" presetClass="entr" presetSubtype="0" decel="100000" fill="hold" grpId="0" nodeType="withEffect">
                                  <p:stCondLst>
                                    <p:cond delay="1000"/>
                                  </p:stCondLst>
                                  <p:childTnLst>
                                    <p:set>
                                      <p:cBhvr>
                                        <p:cTn id="133" dur="1" fill="hold">
                                          <p:stCondLst>
                                            <p:cond delay="0"/>
                                          </p:stCondLst>
                                        </p:cTn>
                                        <p:tgtEl>
                                          <p:spTgt spid="73"/>
                                        </p:tgtEl>
                                        <p:attrNameLst>
                                          <p:attrName>style.visibility</p:attrName>
                                        </p:attrNameLst>
                                      </p:cBhvr>
                                      <p:to>
                                        <p:strVal val="visible"/>
                                      </p:to>
                                    </p:set>
                                    <p:anim calcmode="lin" valueType="num">
                                      <p:cBhvr>
                                        <p:cTn id="134" dur="250" fill="hold"/>
                                        <p:tgtEl>
                                          <p:spTgt spid="73"/>
                                        </p:tgtEl>
                                        <p:attrNameLst>
                                          <p:attrName>ppt_w</p:attrName>
                                        </p:attrNameLst>
                                      </p:cBhvr>
                                      <p:tavLst>
                                        <p:tav tm="0">
                                          <p:val>
                                            <p:fltVal val="0"/>
                                          </p:val>
                                        </p:tav>
                                        <p:tav tm="100000">
                                          <p:val>
                                            <p:strVal val="#ppt_w"/>
                                          </p:val>
                                        </p:tav>
                                      </p:tavLst>
                                    </p:anim>
                                    <p:anim calcmode="lin" valueType="num">
                                      <p:cBhvr>
                                        <p:cTn id="135" dur="250" fill="hold"/>
                                        <p:tgtEl>
                                          <p:spTgt spid="73"/>
                                        </p:tgtEl>
                                        <p:attrNameLst>
                                          <p:attrName>ppt_h</p:attrName>
                                        </p:attrNameLst>
                                      </p:cBhvr>
                                      <p:tavLst>
                                        <p:tav tm="0">
                                          <p:val>
                                            <p:fltVal val="0"/>
                                          </p:val>
                                        </p:tav>
                                        <p:tav tm="100000">
                                          <p:val>
                                            <p:strVal val="#ppt_h"/>
                                          </p:val>
                                        </p:tav>
                                      </p:tavLst>
                                    </p:anim>
                                    <p:anim calcmode="lin" valueType="num">
                                      <p:cBhvr>
                                        <p:cTn id="136" dur="250" fill="hold"/>
                                        <p:tgtEl>
                                          <p:spTgt spid="73"/>
                                        </p:tgtEl>
                                        <p:attrNameLst>
                                          <p:attrName>style.rotation</p:attrName>
                                        </p:attrNameLst>
                                      </p:cBhvr>
                                      <p:tavLst>
                                        <p:tav tm="0">
                                          <p:val>
                                            <p:fltVal val="360"/>
                                          </p:val>
                                        </p:tav>
                                        <p:tav tm="100000">
                                          <p:val>
                                            <p:fltVal val="0"/>
                                          </p:val>
                                        </p:tav>
                                      </p:tavLst>
                                    </p:anim>
                                    <p:animEffect transition="in" filter="fade">
                                      <p:cBhvr>
                                        <p:cTn id="137" dur="250"/>
                                        <p:tgtEl>
                                          <p:spTgt spid="73"/>
                                        </p:tgtEl>
                                      </p:cBhvr>
                                    </p:animEffect>
                                  </p:childTnLst>
                                </p:cTn>
                              </p:par>
                              <p:par>
                                <p:cTn id="138" presetID="49" presetClass="entr" presetSubtype="0" decel="100000" fill="hold" grpId="0" nodeType="withEffect">
                                  <p:stCondLst>
                                    <p:cond delay="0"/>
                                  </p:stCondLst>
                                  <p:childTnLst>
                                    <p:set>
                                      <p:cBhvr>
                                        <p:cTn id="139" dur="1" fill="hold">
                                          <p:stCondLst>
                                            <p:cond delay="0"/>
                                          </p:stCondLst>
                                        </p:cTn>
                                        <p:tgtEl>
                                          <p:spTgt spid="72"/>
                                        </p:tgtEl>
                                        <p:attrNameLst>
                                          <p:attrName>style.visibility</p:attrName>
                                        </p:attrNameLst>
                                      </p:cBhvr>
                                      <p:to>
                                        <p:strVal val="visible"/>
                                      </p:to>
                                    </p:set>
                                    <p:anim calcmode="lin" valueType="num">
                                      <p:cBhvr>
                                        <p:cTn id="140" dur="250" fill="hold"/>
                                        <p:tgtEl>
                                          <p:spTgt spid="72"/>
                                        </p:tgtEl>
                                        <p:attrNameLst>
                                          <p:attrName>ppt_w</p:attrName>
                                        </p:attrNameLst>
                                      </p:cBhvr>
                                      <p:tavLst>
                                        <p:tav tm="0">
                                          <p:val>
                                            <p:fltVal val="0"/>
                                          </p:val>
                                        </p:tav>
                                        <p:tav tm="100000">
                                          <p:val>
                                            <p:strVal val="#ppt_w"/>
                                          </p:val>
                                        </p:tav>
                                      </p:tavLst>
                                    </p:anim>
                                    <p:anim calcmode="lin" valueType="num">
                                      <p:cBhvr>
                                        <p:cTn id="141" dur="250" fill="hold"/>
                                        <p:tgtEl>
                                          <p:spTgt spid="72"/>
                                        </p:tgtEl>
                                        <p:attrNameLst>
                                          <p:attrName>ppt_h</p:attrName>
                                        </p:attrNameLst>
                                      </p:cBhvr>
                                      <p:tavLst>
                                        <p:tav tm="0">
                                          <p:val>
                                            <p:fltVal val="0"/>
                                          </p:val>
                                        </p:tav>
                                        <p:tav tm="100000">
                                          <p:val>
                                            <p:strVal val="#ppt_h"/>
                                          </p:val>
                                        </p:tav>
                                      </p:tavLst>
                                    </p:anim>
                                    <p:anim calcmode="lin" valueType="num">
                                      <p:cBhvr>
                                        <p:cTn id="142" dur="250" fill="hold"/>
                                        <p:tgtEl>
                                          <p:spTgt spid="72"/>
                                        </p:tgtEl>
                                        <p:attrNameLst>
                                          <p:attrName>style.rotation</p:attrName>
                                        </p:attrNameLst>
                                      </p:cBhvr>
                                      <p:tavLst>
                                        <p:tav tm="0">
                                          <p:val>
                                            <p:fltVal val="360"/>
                                          </p:val>
                                        </p:tav>
                                        <p:tav tm="100000">
                                          <p:val>
                                            <p:fltVal val="0"/>
                                          </p:val>
                                        </p:tav>
                                      </p:tavLst>
                                    </p:anim>
                                    <p:animEffect transition="in" filter="fade">
                                      <p:cBhvr>
                                        <p:cTn id="143" dur="250"/>
                                        <p:tgtEl>
                                          <p:spTgt spid="72"/>
                                        </p:tgtEl>
                                      </p:cBhvr>
                                    </p:animEffect>
                                  </p:childTnLst>
                                </p:cTn>
                              </p:par>
                              <p:par>
                                <p:cTn id="144" presetID="49" presetClass="entr" presetSubtype="0" decel="100000" fill="hold" grpId="0" nodeType="withEffect">
                                  <p:stCondLst>
                                    <p:cond delay="500"/>
                                  </p:stCondLst>
                                  <p:childTnLst>
                                    <p:set>
                                      <p:cBhvr>
                                        <p:cTn id="145" dur="1" fill="hold">
                                          <p:stCondLst>
                                            <p:cond delay="0"/>
                                          </p:stCondLst>
                                        </p:cTn>
                                        <p:tgtEl>
                                          <p:spTgt spid="70"/>
                                        </p:tgtEl>
                                        <p:attrNameLst>
                                          <p:attrName>style.visibility</p:attrName>
                                        </p:attrNameLst>
                                      </p:cBhvr>
                                      <p:to>
                                        <p:strVal val="visible"/>
                                      </p:to>
                                    </p:set>
                                    <p:anim calcmode="lin" valueType="num">
                                      <p:cBhvr>
                                        <p:cTn id="146" dur="250" fill="hold"/>
                                        <p:tgtEl>
                                          <p:spTgt spid="70"/>
                                        </p:tgtEl>
                                        <p:attrNameLst>
                                          <p:attrName>ppt_w</p:attrName>
                                        </p:attrNameLst>
                                      </p:cBhvr>
                                      <p:tavLst>
                                        <p:tav tm="0">
                                          <p:val>
                                            <p:fltVal val="0"/>
                                          </p:val>
                                        </p:tav>
                                        <p:tav tm="100000">
                                          <p:val>
                                            <p:strVal val="#ppt_w"/>
                                          </p:val>
                                        </p:tav>
                                      </p:tavLst>
                                    </p:anim>
                                    <p:anim calcmode="lin" valueType="num">
                                      <p:cBhvr>
                                        <p:cTn id="147" dur="250" fill="hold"/>
                                        <p:tgtEl>
                                          <p:spTgt spid="70"/>
                                        </p:tgtEl>
                                        <p:attrNameLst>
                                          <p:attrName>ppt_h</p:attrName>
                                        </p:attrNameLst>
                                      </p:cBhvr>
                                      <p:tavLst>
                                        <p:tav tm="0">
                                          <p:val>
                                            <p:fltVal val="0"/>
                                          </p:val>
                                        </p:tav>
                                        <p:tav tm="100000">
                                          <p:val>
                                            <p:strVal val="#ppt_h"/>
                                          </p:val>
                                        </p:tav>
                                      </p:tavLst>
                                    </p:anim>
                                    <p:anim calcmode="lin" valueType="num">
                                      <p:cBhvr>
                                        <p:cTn id="148" dur="250" fill="hold"/>
                                        <p:tgtEl>
                                          <p:spTgt spid="70"/>
                                        </p:tgtEl>
                                        <p:attrNameLst>
                                          <p:attrName>style.rotation</p:attrName>
                                        </p:attrNameLst>
                                      </p:cBhvr>
                                      <p:tavLst>
                                        <p:tav tm="0">
                                          <p:val>
                                            <p:fltVal val="360"/>
                                          </p:val>
                                        </p:tav>
                                        <p:tav tm="100000">
                                          <p:val>
                                            <p:fltVal val="0"/>
                                          </p:val>
                                        </p:tav>
                                      </p:tavLst>
                                    </p:anim>
                                    <p:animEffect transition="in" filter="fade">
                                      <p:cBhvr>
                                        <p:cTn id="149" dur="250"/>
                                        <p:tgtEl>
                                          <p:spTgt spid="70"/>
                                        </p:tgtEl>
                                      </p:cBhvr>
                                    </p:animEffect>
                                  </p:childTnLst>
                                </p:cTn>
                              </p:par>
                              <p:par>
                                <p:cTn id="150" presetID="49" presetClass="entr" presetSubtype="0" decel="100000" fill="hold" grpId="0" nodeType="withEffect">
                                  <p:stCondLst>
                                    <p:cond delay="500"/>
                                  </p:stCondLst>
                                  <p:childTnLst>
                                    <p:set>
                                      <p:cBhvr>
                                        <p:cTn id="151" dur="1" fill="hold">
                                          <p:stCondLst>
                                            <p:cond delay="0"/>
                                          </p:stCondLst>
                                        </p:cTn>
                                        <p:tgtEl>
                                          <p:spTgt spid="67"/>
                                        </p:tgtEl>
                                        <p:attrNameLst>
                                          <p:attrName>style.visibility</p:attrName>
                                        </p:attrNameLst>
                                      </p:cBhvr>
                                      <p:to>
                                        <p:strVal val="visible"/>
                                      </p:to>
                                    </p:set>
                                    <p:anim calcmode="lin" valueType="num">
                                      <p:cBhvr>
                                        <p:cTn id="152" dur="250" fill="hold"/>
                                        <p:tgtEl>
                                          <p:spTgt spid="67"/>
                                        </p:tgtEl>
                                        <p:attrNameLst>
                                          <p:attrName>ppt_w</p:attrName>
                                        </p:attrNameLst>
                                      </p:cBhvr>
                                      <p:tavLst>
                                        <p:tav tm="0">
                                          <p:val>
                                            <p:fltVal val="0"/>
                                          </p:val>
                                        </p:tav>
                                        <p:tav tm="100000">
                                          <p:val>
                                            <p:strVal val="#ppt_w"/>
                                          </p:val>
                                        </p:tav>
                                      </p:tavLst>
                                    </p:anim>
                                    <p:anim calcmode="lin" valueType="num">
                                      <p:cBhvr>
                                        <p:cTn id="153" dur="250" fill="hold"/>
                                        <p:tgtEl>
                                          <p:spTgt spid="67"/>
                                        </p:tgtEl>
                                        <p:attrNameLst>
                                          <p:attrName>ppt_h</p:attrName>
                                        </p:attrNameLst>
                                      </p:cBhvr>
                                      <p:tavLst>
                                        <p:tav tm="0">
                                          <p:val>
                                            <p:fltVal val="0"/>
                                          </p:val>
                                        </p:tav>
                                        <p:tav tm="100000">
                                          <p:val>
                                            <p:strVal val="#ppt_h"/>
                                          </p:val>
                                        </p:tav>
                                      </p:tavLst>
                                    </p:anim>
                                    <p:anim calcmode="lin" valueType="num">
                                      <p:cBhvr>
                                        <p:cTn id="154" dur="250" fill="hold"/>
                                        <p:tgtEl>
                                          <p:spTgt spid="67"/>
                                        </p:tgtEl>
                                        <p:attrNameLst>
                                          <p:attrName>style.rotation</p:attrName>
                                        </p:attrNameLst>
                                      </p:cBhvr>
                                      <p:tavLst>
                                        <p:tav tm="0">
                                          <p:val>
                                            <p:fltVal val="360"/>
                                          </p:val>
                                        </p:tav>
                                        <p:tav tm="100000">
                                          <p:val>
                                            <p:fltVal val="0"/>
                                          </p:val>
                                        </p:tav>
                                      </p:tavLst>
                                    </p:anim>
                                    <p:animEffect transition="in" filter="fade">
                                      <p:cBhvr>
                                        <p:cTn id="155" dur="250"/>
                                        <p:tgtEl>
                                          <p:spTgt spid="67"/>
                                        </p:tgtEl>
                                      </p:cBhvr>
                                    </p:animEffect>
                                  </p:childTnLst>
                                </p:cTn>
                              </p:par>
                              <p:par>
                                <p:cTn id="156" presetID="49" presetClass="entr" presetSubtype="0" decel="100000" fill="hold" grpId="0" nodeType="withEffect">
                                  <p:stCondLst>
                                    <p:cond delay="0"/>
                                  </p:stCondLst>
                                  <p:childTnLst>
                                    <p:set>
                                      <p:cBhvr>
                                        <p:cTn id="157" dur="1" fill="hold">
                                          <p:stCondLst>
                                            <p:cond delay="0"/>
                                          </p:stCondLst>
                                        </p:cTn>
                                        <p:tgtEl>
                                          <p:spTgt spid="66"/>
                                        </p:tgtEl>
                                        <p:attrNameLst>
                                          <p:attrName>style.visibility</p:attrName>
                                        </p:attrNameLst>
                                      </p:cBhvr>
                                      <p:to>
                                        <p:strVal val="visible"/>
                                      </p:to>
                                    </p:set>
                                    <p:anim calcmode="lin" valueType="num">
                                      <p:cBhvr>
                                        <p:cTn id="158" dur="250" fill="hold"/>
                                        <p:tgtEl>
                                          <p:spTgt spid="66"/>
                                        </p:tgtEl>
                                        <p:attrNameLst>
                                          <p:attrName>ppt_w</p:attrName>
                                        </p:attrNameLst>
                                      </p:cBhvr>
                                      <p:tavLst>
                                        <p:tav tm="0">
                                          <p:val>
                                            <p:fltVal val="0"/>
                                          </p:val>
                                        </p:tav>
                                        <p:tav tm="100000">
                                          <p:val>
                                            <p:strVal val="#ppt_w"/>
                                          </p:val>
                                        </p:tav>
                                      </p:tavLst>
                                    </p:anim>
                                    <p:anim calcmode="lin" valueType="num">
                                      <p:cBhvr>
                                        <p:cTn id="159" dur="250" fill="hold"/>
                                        <p:tgtEl>
                                          <p:spTgt spid="66"/>
                                        </p:tgtEl>
                                        <p:attrNameLst>
                                          <p:attrName>ppt_h</p:attrName>
                                        </p:attrNameLst>
                                      </p:cBhvr>
                                      <p:tavLst>
                                        <p:tav tm="0">
                                          <p:val>
                                            <p:fltVal val="0"/>
                                          </p:val>
                                        </p:tav>
                                        <p:tav tm="100000">
                                          <p:val>
                                            <p:strVal val="#ppt_h"/>
                                          </p:val>
                                        </p:tav>
                                      </p:tavLst>
                                    </p:anim>
                                    <p:anim calcmode="lin" valueType="num">
                                      <p:cBhvr>
                                        <p:cTn id="160" dur="250" fill="hold"/>
                                        <p:tgtEl>
                                          <p:spTgt spid="66"/>
                                        </p:tgtEl>
                                        <p:attrNameLst>
                                          <p:attrName>style.rotation</p:attrName>
                                        </p:attrNameLst>
                                      </p:cBhvr>
                                      <p:tavLst>
                                        <p:tav tm="0">
                                          <p:val>
                                            <p:fltVal val="360"/>
                                          </p:val>
                                        </p:tav>
                                        <p:tav tm="100000">
                                          <p:val>
                                            <p:fltVal val="0"/>
                                          </p:val>
                                        </p:tav>
                                      </p:tavLst>
                                    </p:anim>
                                    <p:animEffect transition="in" filter="fade">
                                      <p:cBhvr>
                                        <p:cTn id="161" dur="250"/>
                                        <p:tgtEl>
                                          <p:spTgt spid="66"/>
                                        </p:tgtEl>
                                      </p:cBhvr>
                                    </p:animEffect>
                                  </p:childTnLst>
                                </p:cTn>
                              </p:par>
                              <p:par>
                                <p:cTn id="162" presetID="49" presetClass="entr" presetSubtype="0" decel="100000" fill="hold" grpId="0" nodeType="withEffect">
                                  <p:stCondLst>
                                    <p:cond delay="1000"/>
                                  </p:stCondLst>
                                  <p:childTnLst>
                                    <p:set>
                                      <p:cBhvr>
                                        <p:cTn id="163" dur="1" fill="hold">
                                          <p:stCondLst>
                                            <p:cond delay="0"/>
                                          </p:stCondLst>
                                        </p:cTn>
                                        <p:tgtEl>
                                          <p:spTgt spid="65"/>
                                        </p:tgtEl>
                                        <p:attrNameLst>
                                          <p:attrName>style.visibility</p:attrName>
                                        </p:attrNameLst>
                                      </p:cBhvr>
                                      <p:to>
                                        <p:strVal val="visible"/>
                                      </p:to>
                                    </p:set>
                                    <p:anim calcmode="lin" valueType="num">
                                      <p:cBhvr>
                                        <p:cTn id="164" dur="250" fill="hold"/>
                                        <p:tgtEl>
                                          <p:spTgt spid="65"/>
                                        </p:tgtEl>
                                        <p:attrNameLst>
                                          <p:attrName>ppt_w</p:attrName>
                                        </p:attrNameLst>
                                      </p:cBhvr>
                                      <p:tavLst>
                                        <p:tav tm="0">
                                          <p:val>
                                            <p:fltVal val="0"/>
                                          </p:val>
                                        </p:tav>
                                        <p:tav tm="100000">
                                          <p:val>
                                            <p:strVal val="#ppt_w"/>
                                          </p:val>
                                        </p:tav>
                                      </p:tavLst>
                                    </p:anim>
                                    <p:anim calcmode="lin" valueType="num">
                                      <p:cBhvr>
                                        <p:cTn id="165" dur="250" fill="hold"/>
                                        <p:tgtEl>
                                          <p:spTgt spid="65"/>
                                        </p:tgtEl>
                                        <p:attrNameLst>
                                          <p:attrName>ppt_h</p:attrName>
                                        </p:attrNameLst>
                                      </p:cBhvr>
                                      <p:tavLst>
                                        <p:tav tm="0">
                                          <p:val>
                                            <p:fltVal val="0"/>
                                          </p:val>
                                        </p:tav>
                                        <p:tav tm="100000">
                                          <p:val>
                                            <p:strVal val="#ppt_h"/>
                                          </p:val>
                                        </p:tav>
                                      </p:tavLst>
                                    </p:anim>
                                    <p:anim calcmode="lin" valueType="num">
                                      <p:cBhvr>
                                        <p:cTn id="166" dur="250" fill="hold"/>
                                        <p:tgtEl>
                                          <p:spTgt spid="65"/>
                                        </p:tgtEl>
                                        <p:attrNameLst>
                                          <p:attrName>style.rotation</p:attrName>
                                        </p:attrNameLst>
                                      </p:cBhvr>
                                      <p:tavLst>
                                        <p:tav tm="0">
                                          <p:val>
                                            <p:fltVal val="360"/>
                                          </p:val>
                                        </p:tav>
                                        <p:tav tm="100000">
                                          <p:val>
                                            <p:fltVal val="0"/>
                                          </p:val>
                                        </p:tav>
                                      </p:tavLst>
                                    </p:anim>
                                    <p:animEffect transition="in" filter="fade">
                                      <p:cBhvr>
                                        <p:cTn id="167" dur="250"/>
                                        <p:tgtEl>
                                          <p:spTgt spid="65"/>
                                        </p:tgtEl>
                                      </p:cBhvr>
                                    </p:animEffect>
                                  </p:childTnLst>
                                </p:cTn>
                              </p:par>
                              <p:par>
                                <p:cTn id="168" presetID="49" presetClass="entr" presetSubtype="0" decel="100000" fill="hold" grpId="0" nodeType="withEffect">
                                  <p:stCondLst>
                                    <p:cond delay="0"/>
                                  </p:stCondLst>
                                  <p:childTnLst>
                                    <p:set>
                                      <p:cBhvr>
                                        <p:cTn id="169" dur="1" fill="hold">
                                          <p:stCondLst>
                                            <p:cond delay="0"/>
                                          </p:stCondLst>
                                        </p:cTn>
                                        <p:tgtEl>
                                          <p:spTgt spid="64"/>
                                        </p:tgtEl>
                                        <p:attrNameLst>
                                          <p:attrName>style.visibility</p:attrName>
                                        </p:attrNameLst>
                                      </p:cBhvr>
                                      <p:to>
                                        <p:strVal val="visible"/>
                                      </p:to>
                                    </p:set>
                                    <p:anim calcmode="lin" valueType="num">
                                      <p:cBhvr>
                                        <p:cTn id="170" dur="250" fill="hold"/>
                                        <p:tgtEl>
                                          <p:spTgt spid="64"/>
                                        </p:tgtEl>
                                        <p:attrNameLst>
                                          <p:attrName>ppt_w</p:attrName>
                                        </p:attrNameLst>
                                      </p:cBhvr>
                                      <p:tavLst>
                                        <p:tav tm="0">
                                          <p:val>
                                            <p:fltVal val="0"/>
                                          </p:val>
                                        </p:tav>
                                        <p:tav tm="100000">
                                          <p:val>
                                            <p:strVal val="#ppt_w"/>
                                          </p:val>
                                        </p:tav>
                                      </p:tavLst>
                                    </p:anim>
                                    <p:anim calcmode="lin" valueType="num">
                                      <p:cBhvr>
                                        <p:cTn id="171" dur="250" fill="hold"/>
                                        <p:tgtEl>
                                          <p:spTgt spid="64"/>
                                        </p:tgtEl>
                                        <p:attrNameLst>
                                          <p:attrName>ppt_h</p:attrName>
                                        </p:attrNameLst>
                                      </p:cBhvr>
                                      <p:tavLst>
                                        <p:tav tm="0">
                                          <p:val>
                                            <p:fltVal val="0"/>
                                          </p:val>
                                        </p:tav>
                                        <p:tav tm="100000">
                                          <p:val>
                                            <p:strVal val="#ppt_h"/>
                                          </p:val>
                                        </p:tav>
                                      </p:tavLst>
                                    </p:anim>
                                    <p:anim calcmode="lin" valueType="num">
                                      <p:cBhvr>
                                        <p:cTn id="172" dur="250" fill="hold"/>
                                        <p:tgtEl>
                                          <p:spTgt spid="64"/>
                                        </p:tgtEl>
                                        <p:attrNameLst>
                                          <p:attrName>style.rotation</p:attrName>
                                        </p:attrNameLst>
                                      </p:cBhvr>
                                      <p:tavLst>
                                        <p:tav tm="0">
                                          <p:val>
                                            <p:fltVal val="360"/>
                                          </p:val>
                                        </p:tav>
                                        <p:tav tm="100000">
                                          <p:val>
                                            <p:fltVal val="0"/>
                                          </p:val>
                                        </p:tav>
                                      </p:tavLst>
                                    </p:anim>
                                    <p:animEffect transition="in" filter="fade">
                                      <p:cBhvr>
                                        <p:cTn id="173" dur="250"/>
                                        <p:tgtEl>
                                          <p:spTgt spid="64"/>
                                        </p:tgtEl>
                                      </p:cBhvr>
                                    </p:animEffect>
                                  </p:childTnLst>
                                </p:cTn>
                              </p:par>
                              <p:par>
                                <p:cTn id="174" presetID="49" presetClass="entr" presetSubtype="0" decel="100000" fill="hold" grpId="0" nodeType="withEffect">
                                  <p:stCondLst>
                                    <p:cond delay="1000"/>
                                  </p:stCondLst>
                                  <p:childTnLst>
                                    <p:set>
                                      <p:cBhvr>
                                        <p:cTn id="175" dur="1" fill="hold">
                                          <p:stCondLst>
                                            <p:cond delay="0"/>
                                          </p:stCondLst>
                                        </p:cTn>
                                        <p:tgtEl>
                                          <p:spTgt spid="62"/>
                                        </p:tgtEl>
                                        <p:attrNameLst>
                                          <p:attrName>style.visibility</p:attrName>
                                        </p:attrNameLst>
                                      </p:cBhvr>
                                      <p:to>
                                        <p:strVal val="visible"/>
                                      </p:to>
                                    </p:set>
                                    <p:anim calcmode="lin" valueType="num">
                                      <p:cBhvr>
                                        <p:cTn id="176" dur="250" fill="hold"/>
                                        <p:tgtEl>
                                          <p:spTgt spid="62"/>
                                        </p:tgtEl>
                                        <p:attrNameLst>
                                          <p:attrName>ppt_w</p:attrName>
                                        </p:attrNameLst>
                                      </p:cBhvr>
                                      <p:tavLst>
                                        <p:tav tm="0">
                                          <p:val>
                                            <p:fltVal val="0"/>
                                          </p:val>
                                        </p:tav>
                                        <p:tav tm="100000">
                                          <p:val>
                                            <p:strVal val="#ppt_w"/>
                                          </p:val>
                                        </p:tav>
                                      </p:tavLst>
                                    </p:anim>
                                    <p:anim calcmode="lin" valueType="num">
                                      <p:cBhvr>
                                        <p:cTn id="177" dur="250" fill="hold"/>
                                        <p:tgtEl>
                                          <p:spTgt spid="62"/>
                                        </p:tgtEl>
                                        <p:attrNameLst>
                                          <p:attrName>ppt_h</p:attrName>
                                        </p:attrNameLst>
                                      </p:cBhvr>
                                      <p:tavLst>
                                        <p:tav tm="0">
                                          <p:val>
                                            <p:fltVal val="0"/>
                                          </p:val>
                                        </p:tav>
                                        <p:tav tm="100000">
                                          <p:val>
                                            <p:strVal val="#ppt_h"/>
                                          </p:val>
                                        </p:tav>
                                      </p:tavLst>
                                    </p:anim>
                                    <p:anim calcmode="lin" valueType="num">
                                      <p:cBhvr>
                                        <p:cTn id="178" dur="250" fill="hold"/>
                                        <p:tgtEl>
                                          <p:spTgt spid="62"/>
                                        </p:tgtEl>
                                        <p:attrNameLst>
                                          <p:attrName>style.rotation</p:attrName>
                                        </p:attrNameLst>
                                      </p:cBhvr>
                                      <p:tavLst>
                                        <p:tav tm="0">
                                          <p:val>
                                            <p:fltVal val="360"/>
                                          </p:val>
                                        </p:tav>
                                        <p:tav tm="100000">
                                          <p:val>
                                            <p:fltVal val="0"/>
                                          </p:val>
                                        </p:tav>
                                      </p:tavLst>
                                    </p:anim>
                                    <p:animEffect transition="in" filter="fade">
                                      <p:cBhvr>
                                        <p:cTn id="179" dur="250"/>
                                        <p:tgtEl>
                                          <p:spTgt spid="62"/>
                                        </p:tgtEl>
                                      </p:cBhvr>
                                    </p:animEffect>
                                  </p:childTnLst>
                                </p:cTn>
                              </p:par>
                              <p:par>
                                <p:cTn id="180" presetID="49" presetClass="entr" presetSubtype="0" decel="100000" fill="hold" grpId="0" nodeType="withEffect">
                                  <p:stCondLst>
                                    <p:cond delay="500"/>
                                  </p:stCondLst>
                                  <p:childTnLst>
                                    <p:set>
                                      <p:cBhvr>
                                        <p:cTn id="181" dur="1" fill="hold">
                                          <p:stCondLst>
                                            <p:cond delay="0"/>
                                          </p:stCondLst>
                                        </p:cTn>
                                        <p:tgtEl>
                                          <p:spTgt spid="68"/>
                                        </p:tgtEl>
                                        <p:attrNameLst>
                                          <p:attrName>style.visibility</p:attrName>
                                        </p:attrNameLst>
                                      </p:cBhvr>
                                      <p:to>
                                        <p:strVal val="visible"/>
                                      </p:to>
                                    </p:set>
                                    <p:anim calcmode="lin" valueType="num">
                                      <p:cBhvr>
                                        <p:cTn id="182" dur="250" fill="hold"/>
                                        <p:tgtEl>
                                          <p:spTgt spid="68"/>
                                        </p:tgtEl>
                                        <p:attrNameLst>
                                          <p:attrName>ppt_w</p:attrName>
                                        </p:attrNameLst>
                                      </p:cBhvr>
                                      <p:tavLst>
                                        <p:tav tm="0">
                                          <p:val>
                                            <p:fltVal val="0"/>
                                          </p:val>
                                        </p:tav>
                                        <p:tav tm="100000">
                                          <p:val>
                                            <p:strVal val="#ppt_w"/>
                                          </p:val>
                                        </p:tav>
                                      </p:tavLst>
                                    </p:anim>
                                    <p:anim calcmode="lin" valueType="num">
                                      <p:cBhvr>
                                        <p:cTn id="183" dur="250" fill="hold"/>
                                        <p:tgtEl>
                                          <p:spTgt spid="68"/>
                                        </p:tgtEl>
                                        <p:attrNameLst>
                                          <p:attrName>ppt_h</p:attrName>
                                        </p:attrNameLst>
                                      </p:cBhvr>
                                      <p:tavLst>
                                        <p:tav tm="0">
                                          <p:val>
                                            <p:fltVal val="0"/>
                                          </p:val>
                                        </p:tav>
                                        <p:tav tm="100000">
                                          <p:val>
                                            <p:strVal val="#ppt_h"/>
                                          </p:val>
                                        </p:tav>
                                      </p:tavLst>
                                    </p:anim>
                                    <p:anim calcmode="lin" valueType="num">
                                      <p:cBhvr>
                                        <p:cTn id="184" dur="250" fill="hold"/>
                                        <p:tgtEl>
                                          <p:spTgt spid="68"/>
                                        </p:tgtEl>
                                        <p:attrNameLst>
                                          <p:attrName>style.rotation</p:attrName>
                                        </p:attrNameLst>
                                      </p:cBhvr>
                                      <p:tavLst>
                                        <p:tav tm="0">
                                          <p:val>
                                            <p:fltVal val="360"/>
                                          </p:val>
                                        </p:tav>
                                        <p:tav tm="100000">
                                          <p:val>
                                            <p:fltVal val="0"/>
                                          </p:val>
                                        </p:tav>
                                      </p:tavLst>
                                    </p:anim>
                                    <p:animEffect transition="in" filter="fade">
                                      <p:cBhvr>
                                        <p:cTn id="185" dur="250"/>
                                        <p:tgtEl>
                                          <p:spTgt spid="68"/>
                                        </p:tgtEl>
                                      </p:cBhvr>
                                    </p:animEffect>
                                  </p:childTnLst>
                                </p:cTn>
                              </p:par>
                              <p:par>
                                <p:cTn id="186" presetID="49" presetClass="entr" presetSubtype="0" decel="100000" fill="hold" grpId="0" nodeType="withEffect">
                                  <p:stCondLst>
                                    <p:cond delay="250"/>
                                  </p:stCondLst>
                                  <p:childTnLst>
                                    <p:set>
                                      <p:cBhvr>
                                        <p:cTn id="187" dur="1" fill="hold">
                                          <p:stCondLst>
                                            <p:cond delay="0"/>
                                          </p:stCondLst>
                                        </p:cTn>
                                        <p:tgtEl>
                                          <p:spTgt spid="69"/>
                                        </p:tgtEl>
                                        <p:attrNameLst>
                                          <p:attrName>style.visibility</p:attrName>
                                        </p:attrNameLst>
                                      </p:cBhvr>
                                      <p:to>
                                        <p:strVal val="visible"/>
                                      </p:to>
                                    </p:set>
                                    <p:anim calcmode="lin" valueType="num">
                                      <p:cBhvr>
                                        <p:cTn id="188" dur="250" fill="hold"/>
                                        <p:tgtEl>
                                          <p:spTgt spid="69"/>
                                        </p:tgtEl>
                                        <p:attrNameLst>
                                          <p:attrName>ppt_w</p:attrName>
                                        </p:attrNameLst>
                                      </p:cBhvr>
                                      <p:tavLst>
                                        <p:tav tm="0">
                                          <p:val>
                                            <p:fltVal val="0"/>
                                          </p:val>
                                        </p:tav>
                                        <p:tav tm="100000">
                                          <p:val>
                                            <p:strVal val="#ppt_w"/>
                                          </p:val>
                                        </p:tav>
                                      </p:tavLst>
                                    </p:anim>
                                    <p:anim calcmode="lin" valueType="num">
                                      <p:cBhvr>
                                        <p:cTn id="189" dur="250" fill="hold"/>
                                        <p:tgtEl>
                                          <p:spTgt spid="69"/>
                                        </p:tgtEl>
                                        <p:attrNameLst>
                                          <p:attrName>ppt_h</p:attrName>
                                        </p:attrNameLst>
                                      </p:cBhvr>
                                      <p:tavLst>
                                        <p:tav tm="0">
                                          <p:val>
                                            <p:fltVal val="0"/>
                                          </p:val>
                                        </p:tav>
                                        <p:tav tm="100000">
                                          <p:val>
                                            <p:strVal val="#ppt_h"/>
                                          </p:val>
                                        </p:tav>
                                      </p:tavLst>
                                    </p:anim>
                                    <p:anim calcmode="lin" valueType="num">
                                      <p:cBhvr>
                                        <p:cTn id="190" dur="250" fill="hold"/>
                                        <p:tgtEl>
                                          <p:spTgt spid="69"/>
                                        </p:tgtEl>
                                        <p:attrNameLst>
                                          <p:attrName>style.rotation</p:attrName>
                                        </p:attrNameLst>
                                      </p:cBhvr>
                                      <p:tavLst>
                                        <p:tav tm="0">
                                          <p:val>
                                            <p:fltVal val="360"/>
                                          </p:val>
                                        </p:tav>
                                        <p:tav tm="100000">
                                          <p:val>
                                            <p:fltVal val="0"/>
                                          </p:val>
                                        </p:tav>
                                      </p:tavLst>
                                    </p:anim>
                                    <p:animEffect transition="in" filter="fade">
                                      <p:cBhvr>
                                        <p:cTn id="191" dur="250"/>
                                        <p:tgtEl>
                                          <p:spTgt spid="69"/>
                                        </p:tgtEl>
                                      </p:cBhvr>
                                    </p:animEffect>
                                  </p:childTnLst>
                                </p:cTn>
                              </p:par>
                              <p:par>
                                <p:cTn id="192" presetID="49" presetClass="entr" presetSubtype="0" decel="100000" fill="hold" grpId="0" nodeType="withEffect">
                                  <p:stCondLst>
                                    <p:cond delay="0"/>
                                  </p:stCondLst>
                                  <p:childTnLst>
                                    <p:set>
                                      <p:cBhvr>
                                        <p:cTn id="193" dur="1" fill="hold">
                                          <p:stCondLst>
                                            <p:cond delay="0"/>
                                          </p:stCondLst>
                                        </p:cTn>
                                        <p:tgtEl>
                                          <p:spTgt spid="75"/>
                                        </p:tgtEl>
                                        <p:attrNameLst>
                                          <p:attrName>style.visibility</p:attrName>
                                        </p:attrNameLst>
                                      </p:cBhvr>
                                      <p:to>
                                        <p:strVal val="visible"/>
                                      </p:to>
                                    </p:set>
                                    <p:anim calcmode="lin" valueType="num">
                                      <p:cBhvr>
                                        <p:cTn id="194" dur="250" fill="hold"/>
                                        <p:tgtEl>
                                          <p:spTgt spid="75"/>
                                        </p:tgtEl>
                                        <p:attrNameLst>
                                          <p:attrName>ppt_w</p:attrName>
                                        </p:attrNameLst>
                                      </p:cBhvr>
                                      <p:tavLst>
                                        <p:tav tm="0">
                                          <p:val>
                                            <p:fltVal val="0"/>
                                          </p:val>
                                        </p:tav>
                                        <p:tav tm="100000">
                                          <p:val>
                                            <p:strVal val="#ppt_w"/>
                                          </p:val>
                                        </p:tav>
                                      </p:tavLst>
                                    </p:anim>
                                    <p:anim calcmode="lin" valueType="num">
                                      <p:cBhvr>
                                        <p:cTn id="195" dur="250" fill="hold"/>
                                        <p:tgtEl>
                                          <p:spTgt spid="75"/>
                                        </p:tgtEl>
                                        <p:attrNameLst>
                                          <p:attrName>ppt_h</p:attrName>
                                        </p:attrNameLst>
                                      </p:cBhvr>
                                      <p:tavLst>
                                        <p:tav tm="0">
                                          <p:val>
                                            <p:fltVal val="0"/>
                                          </p:val>
                                        </p:tav>
                                        <p:tav tm="100000">
                                          <p:val>
                                            <p:strVal val="#ppt_h"/>
                                          </p:val>
                                        </p:tav>
                                      </p:tavLst>
                                    </p:anim>
                                    <p:anim calcmode="lin" valueType="num">
                                      <p:cBhvr>
                                        <p:cTn id="196" dur="250" fill="hold"/>
                                        <p:tgtEl>
                                          <p:spTgt spid="75"/>
                                        </p:tgtEl>
                                        <p:attrNameLst>
                                          <p:attrName>style.rotation</p:attrName>
                                        </p:attrNameLst>
                                      </p:cBhvr>
                                      <p:tavLst>
                                        <p:tav tm="0">
                                          <p:val>
                                            <p:fltVal val="360"/>
                                          </p:val>
                                        </p:tav>
                                        <p:tav tm="100000">
                                          <p:val>
                                            <p:fltVal val="0"/>
                                          </p:val>
                                        </p:tav>
                                      </p:tavLst>
                                    </p:anim>
                                    <p:animEffect transition="in" filter="fade">
                                      <p:cBhvr>
                                        <p:cTn id="197" dur="250"/>
                                        <p:tgtEl>
                                          <p:spTgt spid="75"/>
                                        </p:tgtEl>
                                      </p:cBhvr>
                                    </p:animEffect>
                                  </p:childTnLst>
                                </p:cTn>
                              </p:par>
                              <p:par>
                                <p:cTn id="198" presetID="49" presetClass="entr" presetSubtype="0" decel="100000" fill="hold" grpId="0" nodeType="withEffect">
                                  <p:stCondLst>
                                    <p:cond delay="250"/>
                                  </p:stCondLst>
                                  <p:childTnLst>
                                    <p:set>
                                      <p:cBhvr>
                                        <p:cTn id="199" dur="1" fill="hold">
                                          <p:stCondLst>
                                            <p:cond delay="0"/>
                                          </p:stCondLst>
                                        </p:cTn>
                                        <p:tgtEl>
                                          <p:spTgt spid="76"/>
                                        </p:tgtEl>
                                        <p:attrNameLst>
                                          <p:attrName>style.visibility</p:attrName>
                                        </p:attrNameLst>
                                      </p:cBhvr>
                                      <p:to>
                                        <p:strVal val="visible"/>
                                      </p:to>
                                    </p:set>
                                    <p:anim calcmode="lin" valueType="num">
                                      <p:cBhvr>
                                        <p:cTn id="200" dur="250" fill="hold"/>
                                        <p:tgtEl>
                                          <p:spTgt spid="76"/>
                                        </p:tgtEl>
                                        <p:attrNameLst>
                                          <p:attrName>ppt_w</p:attrName>
                                        </p:attrNameLst>
                                      </p:cBhvr>
                                      <p:tavLst>
                                        <p:tav tm="0">
                                          <p:val>
                                            <p:fltVal val="0"/>
                                          </p:val>
                                        </p:tav>
                                        <p:tav tm="100000">
                                          <p:val>
                                            <p:strVal val="#ppt_w"/>
                                          </p:val>
                                        </p:tav>
                                      </p:tavLst>
                                    </p:anim>
                                    <p:anim calcmode="lin" valueType="num">
                                      <p:cBhvr>
                                        <p:cTn id="201" dur="250" fill="hold"/>
                                        <p:tgtEl>
                                          <p:spTgt spid="76"/>
                                        </p:tgtEl>
                                        <p:attrNameLst>
                                          <p:attrName>ppt_h</p:attrName>
                                        </p:attrNameLst>
                                      </p:cBhvr>
                                      <p:tavLst>
                                        <p:tav tm="0">
                                          <p:val>
                                            <p:fltVal val="0"/>
                                          </p:val>
                                        </p:tav>
                                        <p:tav tm="100000">
                                          <p:val>
                                            <p:strVal val="#ppt_h"/>
                                          </p:val>
                                        </p:tav>
                                      </p:tavLst>
                                    </p:anim>
                                    <p:anim calcmode="lin" valueType="num">
                                      <p:cBhvr>
                                        <p:cTn id="202" dur="250" fill="hold"/>
                                        <p:tgtEl>
                                          <p:spTgt spid="76"/>
                                        </p:tgtEl>
                                        <p:attrNameLst>
                                          <p:attrName>style.rotation</p:attrName>
                                        </p:attrNameLst>
                                      </p:cBhvr>
                                      <p:tavLst>
                                        <p:tav tm="0">
                                          <p:val>
                                            <p:fltVal val="360"/>
                                          </p:val>
                                        </p:tav>
                                        <p:tav tm="100000">
                                          <p:val>
                                            <p:fltVal val="0"/>
                                          </p:val>
                                        </p:tav>
                                      </p:tavLst>
                                    </p:anim>
                                    <p:animEffect transition="in" filter="fade">
                                      <p:cBhvr>
                                        <p:cTn id="203" dur="250"/>
                                        <p:tgtEl>
                                          <p:spTgt spid="76"/>
                                        </p:tgtEl>
                                      </p:cBhvr>
                                    </p:animEffect>
                                  </p:childTnLst>
                                </p:cTn>
                              </p:par>
                              <p:par>
                                <p:cTn id="204" presetID="49" presetClass="entr" presetSubtype="0" decel="100000" fill="hold" grpId="0" nodeType="withEffect">
                                  <p:stCondLst>
                                    <p:cond delay="1000"/>
                                  </p:stCondLst>
                                  <p:childTnLst>
                                    <p:set>
                                      <p:cBhvr>
                                        <p:cTn id="205" dur="1" fill="hold">
                                          <p:stCondLst>
                                            <p:cond delay="0"/>
                                          </p:stCondLst>
                                        </p:cTn>
                                        <p:tgtEl>
                                          <p:spTgt spid="78"/>
                                        </p:tgtEl>
                                        <p:attrNameLst>
                                          <p:attrName>style.visibility</p:attrName>
                                        </p:attrNameLst>
                                      </p:cBhvr>
                                      <p:to>
                                        <p:strVal val="visible"/>
                                      </p:to>
                                    </p:set>
                                    <p:anim calcmode="lin" valueType="num">
                                      <p:cBhvr>
                                        <p:cTn id="206" dur="250" fill="hold"/>
                                        <p:tgtEl>
                                          <p:spTgt spid="78"/>
                                        </p:tgtEl>
                                        <p:attrNameLst>
                                          <p:attrName>ppt_w</p:attrName>
                                        </p:attrNameLst>
                                      </p:cBhvr>
                                      <p:tavLst>
                                        <p:tav tm="0">
                                          <p:val>
                                            <p:fltVal val="0"/>
                                          </p:val>
                                        </p:tav>
                                        <p:tav tm="100000">
                                          <p:val>
                                            <p:strVal val="#ppt_w"/>
                                          </p:val>
                                        </p:tav>
                                      </p:tavLst>
                                    </p:anim>
                                    <p:anim calcmode="lin" valueType="num">
                                      <p:cBhvr>
                                        <p:cTn id="207" dur="250" fill="hold"/>
                                        <p:tgtEl>
                                          <p:spTgt spid="78"/>
                                        </p:tgtEl>
                                        <p:attrNameLst>
                                          <p:attrName>ppt_h</p:attrName>
                                        </p:attrNameLst>
                                      </p:cBhvr>
                                      <p:tavLst>
                                        <p:tav tm="0">
                                          <p:val>
                                            <p:fltVal val="0"/>
                                          </p:val>
                                        </p:tav>
                                        <p:tav tm="100000">
                                          <p:val>
                                            <p:strVal val="#ppt_h"/>
                                          </p:val>
                                        </p:tav>
                                      </p:tavLst>
                                    </p:anim>
                                    <p:anim calcmode="lin" valueType="num">
                                      <p:cBhvr>
                                        <p:cTn id="208" dur="250" fill="hold"/>
                                        <p:tgtEl>
                                          <p:spTgt spid="78"/>
                                        </p:tgtEl>
                                        <p:attrNameLst>
                                          <p:attrName>style.rotation</p:attrName>
                                        </p:attrNameLst>
                                      </p:cBhvr>
                                      <p:tavLst>
                                        <p:tav tm="0">
                                          <p:val>
                                            <p:fltVal val="360"/>
                                          </p:val>
                                        </p:tav>
                                        <p:tav tm="100000">
                                          <p:val>
                                            <p:fltVal val="0"/>
                                          </p:val>
                                        </p:tav>
                                      </p:tavLst>
                                    </p:anim>
                                    <p:animEffect transition="in" filter="fade">
                                      <p:cBhvr>
                                        <p:cTn id="209" dur="250"/>
                                        <p:tgtEl>
                                          <p:spTgt spid="78"/>
                                        </p:tgtEl>
                                      </p:cBhvr>
                                    </p:animEffect>
                                  </p:childTnLst>
                                </p:cTn>
                              </p:par>
                              <p:par>
                                <p:cTn id="210" presetID="49" presetClass="entr" presetSubtype="0" decel="100000" fill="hold" grpId="0" nodeType="withEffect">
                                  <p:stCondLst>
                                    <p:cond delay="0"/>
                                  </p:stCondLst>
                                  <p:childTnLst>
                                    <p:set>
                                      <p:cBhvr>
                                        <p:cTn id="211" dur="1" fill="hold">
                                          <p:stCondLst>
                                            <p:cond delay="0"/>
                                          </p:stCondLst>
                                        </p:cTn>
                                        <p:tgtEl>
                                          <p:spTgt spid="77"/>
                                        </p:tgtEl>
                                        <p:attrNameLst>
                                          <p:attrName>style.visibility</p:attrName>
                                        </p:attrNameLst>
                                      </p:cBhvr>
                                      <p:to>
                                        <p:strVal val="visible"/>
                                      </p:to>
                                    </p:set>
                                    <p:anim calcmode="lin" valueType="num">
                                      <p:cBhvr>
                                        <p:cTn id="212" dur="250" fill="hold"/>
                                        <p:tgtEl>
                                          <p:spTgt spid="77"/>
                                        </p:tgtEl>
                                        <p:attrNameLst>
                                          <p:attrName>ppt_w</p:attrName>
                                        </p:attrNameLst>
                                      </p:cBhvr>
                                      <p:tavLst>
                                        <p:tav tm="0">
                                          <p:val>
                                            <p:fltVal val="0"/>
                                          </p:val>
                                        </p:tav>
                                        <p:tav tm="100000">
                                          <p:val>
                                            <p:strVal val="#ppt_w"/>
                                          </p:val>
                                        </p:tav>
                                      </p:tavLst>
                                    </p:anim>
                                    <p:anim calcmode="lin" valueType="num">
                                      <p:cBhvr>
                                        <p:cTn id="213" dur="250" fill="hold"/>
                                        <p:tgtEl>
                                          <p:spTgt spid="77"/>
                                        </p:tgtEl>
                                        <p:attrNameLst>
                                          <p:attrName>ppt_h</p:attrName>
                                        </p:attrNameLst>
                                      </p:cBhvr>
                                      <p:tavLst>
                                        <p:tav tm="0">
                                          <p:val>
                                            <p:fltVal val="0"/>
                                          </p:val>
                                        </p:tav>
                                        <p:tav tm="100000">
                                          <p:val>
                                            <p:strVal val="#ppt_h"/>
                                          </p:val>
                                        </p:tav>
                                      </p:tavLst>
                                    </p:anim>
                                    <p:anim calcmode="lin" valueType="num">
                                      <p:cBhvr>
                                        <p:cTn id="214" dur="250" fill="hold"/>
                                        <p:tgtEl>
                                          <p:spTgt spid="77"/>
                                        </p:tgtEl>
                                        <p:attrNameLst>
                                          <p:attrName>style.rotation</p:attrName>
                                        </p:attrNameLst>
                                      </p:cBhvr>
                                      <p:tavLst>
                                        <p:tav tm="0">
                                          <p:val>
                                            <p:fltVal val="360"/>
                                          </p:val>
                                        </p:tav>
                                        <p:tav tm="100000">
                                          <p:val>
                                            <p:fltVal val="0"/>
                                          </p:val>
                                        </p:tav>
                                      </p:tavLst>
                                    </p:anim>
                                    <p:animEffect transition="in" filter="fade">
                                      <p:cBhvr>
                                        <p:cTn id="215" dur="250"/>
                                        <p:tgtEl>
                                          <p:spTgt spid="77"/>
                                        </p:tgtEl>
                                      </p:cBhvr>
                                    </p:animEffect>
                                  </p:childTnLst>
                                </p:cTn>
                              </p:par>
                              <p:par>
                                <p:cTn id="216" presetID="22" presetClass="entr" presetSubtype="1" fill="hold" nodeType="withEffect">
                                  <p:stCondLst>
                                    <p:cond delay="0"/>
                                  </p:stCondLst>
                                  <p:childTnLst>
                                    <p:set>
                                      <p:cBhvr>
                                        <p:cTn id="217" dur="1" fill="hold">
                                          <p:stCondLst>
                                            <p:cond delay="0"/>
                                          </p:stCondLst>
                                        </p:cTn>
                                        <p:tgtEl>
                                          <p:spTgt spid="36"/>
                                        </p:tgtEl>
                                        <p:attrNameLst>
                                          <p:attrName>style.visibility</p:attrName>
                                        </p:attrNameLst>
                                      </p:cBhvr>
                                      <p:to>
                                        <p:strVal val="visible"/>
                                      </p:to>
                                    </p:set>
                                    <p:animEffect transition="in" filter="wipe(up)">
                                      <p:cBhvr>
                                        <p:cTn id="218" dur="500"/>
                                        <p:tgtEl>
                                          <p:spTgt spid="36"/>
                                        </p:tgtEl>
                                      </p:cBhvr>
                                    </p:animEffect>
                                  </p:childTnLst>
                                </p:cTn>
                              </p:par>
                              <p:par>
                                <p:cTn id="219" presetID="10" presetClass="entr" presetSubtype="0" fill="hold" grpId="0" nodeType="withEffect">
                                  <p:stCondLst>
                                    <p:cond delay="250"/>
                                  </p:stCondLst>
                                  <p:childTnLst>
                                    <p:set>
                                      <p:cBhvr>
                                        <p:cTn id="220" dur="1" fill="hold">
                                          <p:stCondLst>
                                            <p:cond delay="0"/>
                                          </p:stCondLst>
                                        </p:cTn>
                                        <p:tgtEl>
                                          <p:spTgt spid="74"/>
                                        </p:tgtEl>
                                        <p:attrNameLst>
                                          <p:attrName>style.visibility</p:attrName>
                                        </p:attrNameLst>
                                      </p:cBhvr>
                                      <p:to>
                                        <p:strVal val="visible"/>
                                      </p:to>
                                    </p:set>
                                    <p:animEffect transition="in" filter="fade">
                                      <p:cBhvr>
                                        <p:cTn id="221"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9" grpId="0" animBg="1"/>
      <p:bldP spid="30" grpId="0" animBg="1"/>
      <p:bldP spid="31" grpId="0" animBg="1"/>
      <p:bldP spid="32" grpId="0" animBg="1"/>
      <p:bldP spid="49" grpId="0" animBg="1"/>
      <p:bldP spid="50" grpId="0" animBg="1"/>
      <p:bldP spid="53" grpId="0" animBg="1"/>
      <p:bldP spid="55" grpId="0" animBg="1"/>
      <p:bldP spid="56" grpId="0" animBg="1"/>
      <p:bldP spid="57" grpId="0" animBg="1"/>
      <p:bldP spid="60" grpId="0" animBg="1"/>
      <p:bldP spid="62" grpId="0" animBg="1"/>
      <p:bldP spid="64" grpId="0" animBg="1"/>
      <p:bldP spid="65" grpId="0" animBg="1"/>
      <p:bldP spid="66" grpId="0" animBg="1"/>
      <p:bldP spid="67" grpId="0" animBg="1"/>
      <p:bldP spid="68" grpId="0" animBg="1"/>
      <p:bldP spid="69" grpId="0" animBg="1"/>
      <p:bldP spid="70"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90" grpId="0" animBg="1"/>
      <p:bldP spid="52" grpId="0" animBg="1"/>
      <p:bldP spid="7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 name="Picture 12">
            <a:extLst>
              <a:ext uri="{FF2B5EF4-FFF2-40B4-BE49-F238E27FC236}">
                <a16:creationId xmlns:a16="http://schemas.microsoft.com/office/drawing/2014/main" id="{01BA2D3A-1398-4C9A-A796-4DB0A7E715A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 y="647198"/>
            <a:ext cx="9144004" cy="4492508"/>
          </a:xfrm>
          <a:prstGeom prst="rect">
            <a:avLst/>
          </a:prstGeom>
        </p:spPr>
      </p:pic>
      <p:sp>
        <p:nvSpPr>
          <p:cNvPr id="349" name="Freeform: Shape 164">
            <a:extLst>
              <a:ext uri="{FF2B5EF4-FFF2-40B4-BE49-F238E27FC236}">
                <a16:creationId xmlns:a16="http://schemas.microsoft.com/office/drawing/2014/main" id="{B84C9B2A-5A98-4AE0-B777-CBB03A5A317C}"/>
              </a:ext>
            </a:extLst>
          </p:cNvPr>
          <p:cNvSpPr/>
          <p:nvPr/>
        </p:nvSpPr>
        <p:spPr>
          <a:xfrm rot="3211744">
            <a:off x="3599127" y="2443981"/>
            <a:ext cx="1998745" cy="1224958"/>
          </a:xfrm>
          <a:custGeom>
            <a:avLst/>
            <a:gdLst>
              <a:gd name="connsiteX0" fmla="*/ 319062 w 2184939"/>
              <a:gd name="connsiteY0" fmla="*/ 320355 h 1066675"/>
              <a:gd name="connsiteX1" fmla="*/ 1865876 w 2184939"/>
              <a:gd name="connsiteY1" fmla="*/ 320355 h 1066675"/>
              <a:gd name="connsiteX2" fmla="*/ 2181227 w 2184939"/>
              <a:gd name="connsiteY2" fmla="*/ 988923 h 1066675"/>
              <a:gd name="connsiteX3" fmla="*/ 2184939 w 2184939"/>
              <a:gd name="connsiteY3" fmla="*/ 1066675 h 1066675"/>
              <a:gd name="connsiteX4" fmla="*/ 1546217 w 2184939"/>
              <a:gd name="connsiteY4" fmla="*/ 1066675 h 1066675"/>
              <a:gd name="connsiteX5" fmla="*/ 1540460 w 2184939"/>
              <a:gd name="connsiteY5" fmla="*/ 1006604 h 1066675"/>
              <a:gd name="connsiteX6" fmla="*/ 1415154 w 2184939"/>
              <a:gd name="connsiteY6" fmla="*/ 771078 h 1066675"/>
              <a:gd name="connsiteX7" fmla="*/ 769784 w 2184939"/>
              <a:gd name="connsiteY7" fmla="*/ 771078 h 1066675"/>
              <a:gd name="connsiteX8" fmla="*/ 644478 w 2184939"/>
              <a:gd name="connsiteY8" fmla="*/ 1006604 h 1066675"/>
              <a:gd name="connsiteX9" fmla="*/ 638721 w 2184939"/>
              <a:gd name="connsiteY9" fmla="*/ 1066675 h 1066675"/>
              <a:gd name="connsiteX10" fmla="*/ 0 w 2184939"/>
              <a:gd name="connsiteY10" fmla="*/ 1066675 h 1066675"/>
              <a:gd name="connsiteX11" fmla="*/ 3711 w 2184939"/>
              <a:gd name="connsiteY11" fmla="*/ 988923 h 1066675"/>
              <a:gd name="connsiteX12" fmla="*/ 319062 w 2184939"/>
              <a:gd name="connsiteY12" fmla="*/ 320355 h 10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84939" h="1066675">
                <a:moveTo>
                  <a:pt x="319062" y="320355"/>
                </a:moveTo>
                <a:cubicBezTo>
                  <a:pt x="746203" y="-106786"/>
                  <a:pt x="1438735" y="-106786"/>
                  <a:pt x="1865876" y="320355"/>
                </a:cubicBezTo>
                <a:cubicBezTo>
                  <a:pt x="2052751" y="507230"/>
                  <a:pt x="2157867" y="744901"/>
                  <a:pt x="2181227" y="988923"/>
                </a:cubicBezTo>
                <a:lnTo>
                  <a:pt x="2184939" y="1066675"/>
                </a:lnTo>
                <a:lnTo>
                  <a:pt x="1546217" y="1066675"/>
                </a:lnTo>
                <a:lnTo>
                  <a:pt x="1540460" y="1006604"/>
                </a:lnTo>
                <a:cubicBezTo>
                  <a:pt x="1523753" y="920309"/>
                  <a:pt x="1481984" y="837908"/>
                  <a:pt x="1415154" y="771078"/>
                </a:cubicBezTo>
                <a:cubicBezTo>
                  <a:pt x="1236940" y="592865"/>
                  <a:pt x="947998" y="592865"/>
                  <a:pt x="769784" y="771078"/>
                </a:cubicBezTo>
                <a:cubicBezTo>
                  <a:pt x="702954" y="837908"/>
                  <a:pt x="661186" y="920309"/>
                  <a:pt x="644478" y="1006604"/>
                </a:cubicBezTo>
                <a:lnTo>
                  <a:pt x="638721" y="1066675"/>
                </a:lnTo>
                <a:lnTo>
                  <a:pt x="0" y="1066675"/>
                </a:lnTo>
                <a:lnTo>
                  <a:pt x="3711" y="988923"/>
                </a:lnTo>
                <a:cubicBezTo>
                  <a:pt x="27071" y="744901"/>
                  <a:pt x="132188" y="507230"/>
                  <a:pt x="319062" y="320355"/>
                </a:cubicBez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350" name="Rectangle 17">
            <a:extLst>
              <a:ext uri="{FF2B5EF4-FFF2-40B4-BE49-F238E27FC236}">
                <a16:creationId xmlns:a16="http://schemas.microsoft.com/office/drawing/2014/main" id="{AE9245E7-289F-4D9D-867E-3ADFACA860EC}"/>
              </a:ext>
            </a:extLst>
          </p:cNvPr>
          <p:cNvSpPr/>
          <p:nvPr/>
        </p:nvSpPr>
        <p:spPr>
          <a:xfrm>
            <a:off x="0" y="1270844"/>
            <a:ext cx="9144001" cy="75510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nvGrpSpPr>
          <p:cNvPr id="352" name="Group 19">
            <a:extLst>
              <a:ext uri="{FF2B5EF4-FFF2-40B4-BE49-F238E27FC236}">
                <a16:creationId xmlns:a16="http://schemas.microsoft.com/office/drawing/2014/main" id="{41E8C97D-5977-4D91-B320-463DB481863C}"/>
              </a:ext>
            </a:extLst>
          </p:cNvPr>
          <p:cNvGrpSpPr/>
          <p:nvPr/>
        </p:nvGrpSpPr>
        <p:grpSpPr>
          <a:xfrm>
            <a:off x="3367106" y="2945552"/>
            <a:ext cx="759019" cy="484107"/>
            <a:chOff x="3367106" y="2945552"/>
            <a:chExt cx="759019" cy="484107"/>
          </a:xfrm>
        </p:grpSpPr>
        <p:sp>
          <p:nvSpPr>
            <p:cNvPr id="353" name="Arc 23">
              <a:extLst>
                <a:ext uri="{FF2B5EF4-FFF2-40B4-BE49-F238E27FC236}">
                  <a16:creationId xmlns:a16="http://schemas.microsoft.com/office/drawing/2014/main" id="{822C9107-85BC-44E9-B5FA-D9115F78C1BD}"/>
                </a:ext>
              </a:extLst>
            </p:cNvPr>
            <p:cNvSpPr/>
            <p:nvPr/>
          </p:nvSpPr>
          <p:spPr>
            <a:xfrm rot="3016430" flipH="1">
              <a:off x="3504562" y="2808096"/>
              <a:ext cx="484107" cy="759019"/>
            </a:xfrm>
            <a:custGeom>
              <a:avLst/>
              <a:gdLst>
                <a:gd name="connsiteX0" fmla="*/ 2757625 w 4312635"/>
                <a:gd name="connsiteY0" fmla="*/ 74390 h 3750632"/>
                <a:gd name="connsiteX1" fmla="*/ 3592950 w 4312635"/>
                <a:gd name="connsiteY1" fmla="*/ 476828 h 3750632"/>
                <a:gd name="connsiteX2" fmla="*/ 2156318 w 4312635"/>
                <a:gd name="connsiteY2" fmla="*/ 1875316 h 3750632"/>
                <a:gd name="connsiteX3" fmla="*/ 2757625 w 4312635"/>
                <a:gd name="connsiteY3" fmla="*/ 74390 h 3750632"/>
                <a:gd name="connsiteX0" fmla="*/ 2757625 w 4312635"/>
                <a:gd name="connsiteY0" fmla="*/ 74390 h 3750632"/>
                <a:gd name="connsiteX1" fmla="*/ 3592950 w 4312635"/>
                <a:gd name="connsiteY1" fmla="*/ 476828 h 3750632"/>
                <a:gd name="connsiteX0" fmla="*/ 601307 w 2060344"/>
                <a:gd name="connsiteY0" fmla="*/ 336387 h 2137313"/>
                <a:gd name="connsiteX1" fmla="*/ 1436632 w 2060344"/>
                <a:gd name="connsiteY1" fmla="*/ 738825 h 2137313"/>
                <a:gd name="connsiteX2" fmla="*/ 0 w 2060344"/>
                <a:gd name="connsiteY2" fmla="*/ 2137313 h 2137313"/>
                <a:gd name="connsiteX3" fmla="*/ 601307 w 2060344"/>
                <a:gd name="connsiteY3" fmla="*/ 336387 h 2137313"/>
                <a:gd name="connsiteX0" fmla="*/ 601307 w 2060344"/>
                <a:gd name="connsiteY0" fmla="*/ 336387 h 2137313"/>
                <a:gd name="connsiteX1" fmla="*/ 2060344 w 2060344"/>
                <a:gd name="connsiteY1" fmla="*/ 38183 h 2137313"/>
                <a:gd name="connsiteX0" fmla="*/ 601307 w 2060344"/>
                <a:gd name="connsiteY0" fmla="*/ 632471 h 2433397"/>
                <a:gd name="connsiteX1" fmla="*/ 1436632 w 2060344"/>
                <a:gd name="connsiteY1" fmla="*/ 1034909 h 2433397"/>
                <a:gd name="connsiteX2" fmla="*/ 0 w 2060344"/>
                <a:gd name="connsiteY2" fmla="*/ 2433397 h 2433397"/>
                <a:gd name="connsiteX3" fmla="*/ 601307 w 2060344"/>
                <a:gd name="connsiteY3" fmla="*/ 632471 h 2433397"/>
                <a:gd name="connsiteX0" fmla="*/ 601307 w 2060344"/>
                <a:gd name="connsiteY0" fmla="*/ 632471 h 2433397"/>
                <a:gd name="connsiteX1" fmla="*/ 2060344 w 2060344"/>
                <a:gd name="connsiteY1" fmla="*/ 334267 h 2433397"/>
                <a:gd name="connsiteX0" fmla="*/ 601307 w 2060344"/>
                <a:gd name="connsiteY0" fmla="*/ 632471 h 2433397"/>
                <a:gd name="connsiteX1" fmla="*/ 1436632 w 2060344"/>
                <a:gd name="connsiteY1" fmla="*/ 1034909 h 2433397"/>
                <a:gd name="connsiteX2" fmla="*/ 0 w 2060344"/>
                <a:gd name="connsiteY2" fmla="*/ 2433397 h 2433397"/>
                <a:gd name="connsiteX3" fmla="*/ 601307 w 2060344"/>
                <a:gd name="connsiteY3" fmla="*/ 632471 h 2433397"/>
                <a:gd name="connsiteX0" fmla="*/ 601307 w 2060344"/>
                <a:gd name="connsiteY0" fmla="*/ 632471 h 2433397"/>
                <a:gd name="connsiteX1" fmla="*/ 2060344 w 2060344"/>
                <a:gd name="connsiteY1" fmla="*/ 334267 h 2433397"/>
                <a:gd name="connsiteX0" fmla="*/ 601307 w 2060344"/>
                <a:gd name="connsiteY0" fmla="*/ 632471 h 2433397"/>
                <a:gd name="connsiteX1" fmla="*/ 1436632 w 2060344"/>
                <a:gd name="connsiteY1" fmla="*/ 1034909 h 2433397"/>
                <a:gd name="connsiteX2" fmla="*/ 0 w 2060344"/>
                <a:gd name="connsiteY2" fmla="*/ 2433397 h 2433397"/>
                <a:gd name="connsiteX3" fmla="*/ 601307 w 2060344"/>
                <a:gd name="connsiteY3" fmla="*/ 632471 h 2433397"/>
                <a:gd name="connsiteX0" fmla="*/ 601307 w 2060344"/>
                <a:gd name="connsiteY0" fmla="*/ 632471 h 2433397"/>
                <a:gd name="connsiteX1" fmla="*/ 2060344 w 2060344"/>
                <a:gd name="connsiteY1" fmla="*/ 334267 h 2433397"/>
                <a:gd name="connsiteX0" fmla="*/ 601307 w 2060344"/>
                <a:gd name="connsiteY0" fmla="*/ 657010 h 2457936"/>
                <a:gd name="connsiteX1" fmla="*/ 1436632 w 2060344"/>
                <a:gd name="connsiteY1" fmla="*/ 1059448 h 2457936"/>
                <a:gd name="connsiteX2" fmla="*/ 0 w 2060344"/>
                <a:gd name="connsiteY2" fmla="*/ 2457936 h 2457936"/>
                <a:gd name="connsiteX3" fmla="*/ 601307 w 2060344"/>
                <a:gd name="connsiteY3" fmla="*/ 657010 h 2457936"/>
                <a:gd name="connsiteX0" fmla="*/ 458234 w 2060344"/>
                <a:gd name="connsiteY0" fmla="*/ 524672 h 2457936"/>
                <a:gd name="connsiteX1" fmla="*/ 2060344 w 2060344"/>
                <a:gd name="connsiteY1" fmla="*/ 358806 h 2457936"/>
                <a:gd name="connsiteX0" fmla="*/ 601307 w 2060344"/>
                <a:gd name="connsiteY0" fmla="*/ 671206 h 2472132"/>
                <a:gd name="connsiteX1" fmla="*/ 1436632 w 2060344"/>
                <a:gd name="connsiteY1" fmla="*/ 1073644 h 2472132"/>
                <a:gd name="connsiteX2" fmla="*/ 0 w 2060344"/>
                <a:gd name="connsiteY2" fmla="*/ 2472132 h 2472132"/>
                <a:gd name="connsiteX3" fmla="*/ 601307 w 2060344"/>
                <a:gd name="connsiteY3" fmla="*/ 671206 h 2472132"/>
                <a:gd name="connsiteX0" fmla="*/ 458234 w 2060344"/>
                <a:gd name="connsiteY0" fmla="*/ 538868 h 2472132"/>
                <a:gd name="connsiteX1" fmla="*/ 2060344 w 2060344"/>
                <a:gd name="connsiteY1" fmla="*/ 373002 h 2472132"/>
                <a:gd name="connsiteX0" fmla="*/ 601307 w 2060344"/>
                <a:gd name="connsiteY0" fmla="*/ 648643 h 2449569"/>
                <a:gd name="connsiteX1" fmla="*/ 1436632 w 2060344"/>
                <a:gd name="connsiteY1" fmla="*/ 1051081 h 2449569"/>
                <a:gd name="connsiteX2" fmla="*/ 0 w 2060344"/>
                <a:gd name="connsiteY2" fmla="*/ 2449569 h 2449569"/>
                <a:gd name="connsiteX3" fmla="*/ 601307 w 2060344"/>
                <a:gd name="connsiteY3" fmla="*/ 648643 h 2449569"/>
                <a:gd name="connsiteX0" fmla="*/ 584876 w 2060344"/>
                <a:gd name="connsiteY0" fmla="*/ 628806 h 2449569"/>
                <a:gd name="connsiteX1" fmla="*/ 2060344 w 2060344"/>
                <a:gd name="connsiteY1" fmla="*/ 350439 h 2449569"/>
                <a:gd name="connsiteX0" fmla="*/ 601307 w 2751029"/>
                <a:gd name="connsiteY0" fmla="*/ 2820761 h 4621687"/>
                <a:gd name="connsiteX1" fmla="*/ 1436632 w 2751029"/>
                <a:gd name="connsiteY1" fmla="*/ 3223199 h 4621687"/>
                <a:gd name="connsiteX2" fmla="*/ 0 w 2751029"/>
                <a:gd name="connsiteY2" fmla="*/ 4621687 h 4621687"/>
                <a:gd name="connsiteX3" fmla="*/ 601307 w 2751029"/>
                <a:gd name="connsiteY3" fmla="*/ 2820761 h 4621687"/>
                <a:gd name="connsiteX0" fmla="*/ 584876 w 2751029"/>
                <a:gd name="connsiteY0" fmla="*/ 2800924 h 4621687"/>
                <a:gd name="connsiteX1" fmla="*/ 2751029 w 2751029"/>
                <a:gd name="connsiteY1" fmla="*/ 153491 h 4621687"/>
                <a:gd name="connsiteX0" fmla="*/ 601307 w 2751029"/>
                <a:gd name="connsiteY0" fmla="*/ 2667270 h 4468196"/>
                <a:gd name="connsiteX1" fmla="*/ 1436632 w 2751029"/>
                <a:gd name="connsiteY1" fmla="*/ 3069708 h 4468196"/>
                <a:gd name="connsiteX2" fmla="*/ 0 w 2751029"/>
                <a:gd name="connsiteY2" fmla="*/ 4468196 h 4468196"/>
                <a:gd name="connsiteX3" fmla="*/ 601307 w 2751029"/>
                <a:gd name="connsiteY3" fmla="*/ 2667270 h 4468196"/>
                <a:gd name="connsiteX0" fmla="*/ 584876 w 2751029"/>
                <a:gd name="connsiteY0" fmla="*/ 2647433 h 4468196"/>
                <a:gd name="connsiteX1" fmla="*/ 2751029 w 2751029"/>
                <a:gd name="connsiteY1" fmla="*/ 0 h 4468196"/>
              </a:gdLst>
              <a:ahLst/>
              <a:cxnLst>
                <a:cxn ang="0">
                  <a:pos x="connsiteX0" y="connsiteY0"/>
                </a:cxn>
                <a:cxn ang="0">
                  <a:pos x="connsiteX1" y="connsiteY1"/>
                </a:cxn>
              </a:cxnLst>
              <a:rect l="l" t="t" r="r" b="b"/>
              <a:pathLst>
                <a:path w="2751029" h="4468196" stroke="0" extrusionOk="0">
                  <a:moveTo>
                    <a:pt x="601307" y="2667270"/>
                  </a:moveTo>
                  <a:cubicBezTo>
                    <a:pt x="617583" y="2653887"/>
                    <a:pt x="1196273" y="2882954"/>
                    <a:pt x="1436632" y="3069708"/>
                  </a:cubicBezTo>
                  <a:lnTo>
                    <a:pt x="0" y="4468196"/>
                  </a:lnTo>
                  <a:cubicBezTo>
                    <a:pt x="200436" y="3867887"/>
                    <a:pt x="643480" y="2631782"/>
                    <a:pt x="601307" y="2667270"/>
                  </a:cubicBezTo>
                  <a:close/>
                </a:path>
                <a:path w="2751029" h="4468196" fill="none">
                  <a:moveTo>
                    <a:pt x="584876" y="2647433"/>
                  </a:moveTo>
                  <a:cubicBezTo>
                    <a:pt x="595342" y="2647224"/>
                    <a:pt x="1327156" y="946652"/>
                    <a:pt x="2751029" y="0"/>
                  </a:cubicBezTo>
                </a:path>
              </a:pathLst>
            </a:cu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dirty="0"/>
            </a:p>
          </p:txBody>
        </p:sp>
        <p:sp>
          <p:nvSpPr>
            <p:cNvPr id="354" name="Oval 85">
              <a:extLst>
                <a:ext uri="{FF2B5EF4-FFF2-40B4-BE49-F238E27FC236}">
                  <a16:creationId xmlns:a16="http://schemas.microsoft.com/office/drawing/2014/main" id="{818C4E25-553A-4DF6-8945-CB900A9B285D}"/>
                </a:ext>
              </a:extLst>
            </p:cNvPr>
            <p:cNvSpPr/>
            <p:nvPr/>
          </p:nvSpPr>
          <p:spPr>
            <a:xfrm>
              <a:off x="3745466" y="3317736"/>
              <a:ext cx="57080" cy="57080"/>
            </a:xfrm>
            <a:prstGeom prst="ellipse">
              <a:avLst/>
            </a:prstGeom>
            <a:solidFill>
              <a:schemeClr val="bg1"/>
            </a:solidFill>
            <a:ln>
              <a:noFill/>
            </a:ln>
            <a:effectLst>
              <a:glow rad="50800">
                <a:schemeClr val="bg1">
                  <a:alpha val="5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grpSp>
        <p:nvGrpSpPr>
          <p:cNvPr id="355" name="Group 18">
            <a:extLst>
              <a:ext uri="{FF2B5EF4-FFF2-40B4-BE49-F238E27FC236}">
                <a16:creationId xmlns:a16="http://schemas.microsoft.com/office/drawing/2014/main" id="{122C3C0C-5044-40DE-BF18-F793D0A6EA54}"/>
              </a:ext>
            </a:extLst>
          </p:cNvPr>
          <p:cNvGrpSpPr/>
          <p:nvPr/>
        </p:nvGrpSpPr>
        <p:grpSpPr>
          <a:xfrm>
            <a:off x="3574067" y="2884799"/>
            <a:ext cx="356659" cy="227479"/>
            <a:chOff x="3574067" y="2884799"/>
            <a:chExt cx="356659" cy="227479"/>
          </a:xfrm>
        </p:grpSpPr>
        <p:sp>
          <p:nvSpPr>
            <p:cNvPr id="356" name="Arc 23">
              <a:extLst>
                <a:ext uri="{FF2B5EF4-FFF2-40B4-BE49-F238E27FC236}">
                  <a16:creationId xmlns:a16="http://schemas.microsoft.com/office/drawing/2014/main" id="{A91CE0EF-CE0B-4A09-A628-AB679E6F83C4}"/>
                </a:ext>
              </a:extLst>
            </p:cNvPr>
            <p:cNvSpPr/>
            <p:nvPr/>
          </p:nvSpPr>
          <p:spPr>
            <a:xfrm rot="4444429" flipH="1">
              <a:off x="3638657" y="2820209"/>
              <a:ext cx="227479" cy="356659"/>
            </a:xfrm>
            <a:custGeom>
              <a:avLst/>
              <a:gdLst>
                <a:gd name="connsiteX0" fmla="*/ 2757625 w 4312635"/>
                <a:gd name="connsiteY0" fmla="*/ 74390 h 3750632"/>
                <a:gd name="connsiteX1" fmla="*/ 3592950 w 4312635"/>
                <a:gd name="connsiteY1" fmla="*/ 476828 h 3750632"/>
                <a:gd name="connsiteX2" fmla="*/ 2156318 w 4312635"/>
                <a:gd name="connsiteY2" fmla="*/ 1875316 h 3750632"/>
                <a:gd name="connsiteX3" fmla="*/ 2757625 w 4312635"/>
                <a:gd name="connsiteY3" fmla="*/ 74390 h 3750632"/>
                <a:gd name="connsiteX0" fmla="*/ 2757625 w 4312635"/>
                <a:gd name="connsiteY0" fmla="*/ 74390 h 3750632"/>
                <a:gd name="connsiteX1" fmla="*/ 3592950 w 4312635"/>
                <a:gd name="connsiteY1" fmla="*/ 476828 h 3750632"/>
                <a:gd name="connsiteX0" fmla="*/ 601307 w 2060344"/>
                <a:gd name="connsiteY0" fmla="*/ 336387 h 2137313"/>
                <a:gd name="connsiteX1" fmla="*/ 1436632 w 2060344"/>
                <a:gd name="connsiteY1" fmla="*/ 738825 h 2137313"/>
                <a:gd name="connsiteX2" fmla="*/ 0 w 2060344"/>
                <a:gd name="connsiteY2" fmla="*/ 2137313 h 2137313"/>
                <a:gd name="connsiteX3" fmla="*/ 601307 w 2060344"/>
                <a:gd name="connsiteY3" fmla="*/ 336387 h 2137313"/>
                <a:gd name="connsiteX0" fmla="*/ 601307 w 2060344"/>
                <a:gd name="connsiteY0" fmla="*/ 336387 h 2137313"/>
                <a:gd name="connsiteX1" fmla="*/ 2060344 w 2060344"/>
                <a:gd name="connsiteY1" fmla="*/ 38183 h 2137313"/>
                <a:gd name="connsiteX0" fmla="*/ 601307 w 2060344"/>
                <a:gd name="connsiteY0" fmla="*/ 632471 h 2433397"/>
                <a:gd name="connsiteX1" fmla="*/ 1436632 w 2060344"/>
                <a:gd name="connsiteY1" fmla="*/ 1034909 h 2433397"/>
                <a:gd name="connsiteX2" fmla="*/ 0 w 2060344"/>
                <a:gd name="connsiteY2" fmla="*/ 2433397 h 2433397"/>
                <a:gd name="connsiteX3" fmla="*/ 601307 w 2060344"/>
                <a:gd name="connsiteY3" fmla="*/ 632471 h 2433397"/>
                <a:gd name="connsiteX0" fmla="*/ 601307 w 2060344"/>
                <a:gd name="connsiteY0" fmla="*/ 632471 h 2433397"/>
                <a:gd name="connsiteX1" fmla="*/ 2060344 w 2060344"/>
                <a:gd name="connsiteY1" fmla="*/ 334267 h 2433397"/>
                <a:gd name="connsiteX0" fmla="*/ 601307 w 2060344"/>
                <a:gd name="connsiteY0" fmla="*/ 632471 h 2433397"/>
                <a:gd name="connsiteX1" fmla="*/ 1436632 w 2060344"/>
                <a:gd name="connsiteY1" fmla="*/ 1034909 h 2433397"/>
                <a:gd name="connsiteX2" fmla="*/ 0 w 2060344"/>
                <a:gd name="connsiteY2" fmla="*/ 2433397 h 2433397"/>
                <a:gd name="connsiteX3" fmla="*/ 601307 w 2060344"/>
                <a:gd name="connsiteY3" fmla="*/ 632471 h 2433397"/>
                <a:gd name="connsiteX0" fmla="*/ 601307 w 2060344"/>
                <a:gd name="connsiteY0" fmla="*/ 632471 h 2433397"/>
                <a:gd name="connsiteX1" fmla="*/ 2060344 w 2060344"/>
                <a:gd name="connsiteY1" fmla="*/ 334267 h 2433397"/>
                <a:gd name="connsiteX0" fmla="*/ 601307 w 2060344"/>
                <a:gd name="connsiteY0" fmla="*/ 632471 h 2433397"/>
                <a:gd name="connsiteX1" fmla="*/ 1436632 w 2060344"/>
                <a:gd name="connsiteY1" fmla="*/ 1034909 h 2433397"/>
                <a:gd name="connsiteX2" fmla="*/ 0 w 2060344"/>
                <a:gd name="connsiteY2" fmla="*/ 2433397 h 2433397"/>
                <a:gd name="connsiteX3" fmla="*/ 601307 w 2060344"/>
                <a:gd name="connsiteY3" fmla="*/ 632471 h 2433397"/>
                <a:gd name="connsiteX0" fmla="*/ 601307 w 2060344"/>
                <a:gd name="connsiteY0" fmla="*/ 632471 h 2433397"/>
                <a:gd name="connsiteX1" fmla="*/ 2060344 w 2060344"/>
                <a:gd name="connsiteY1" fmla="*/ 334267 h 2433397"/>
                <a:gd name="connsiteX0" fmla="*/ 601307 w 2060344"/>
                <a:gd name="connsiteY0" fmla="*/ 657010 h 2457936"/>
                <a:gd name="connsiteX1" fmla="*/ 1436632 w 2060344"/>
                <a:gd name="connsiteY1" fmla="*/ 1059448 h 2457936"/>
                <a:gd name="connsiteX2" fmla="*/ 0 w 2060344"/>
                <a:gd name="connsiteY2" fmla="*/ 2457936 h 2457936"/>
                <a:gd name="connsiteX3" fmla="*/ 601307 w 2060344"/>
                <a:gd name="connsiteY3" fmla="*/ 657010 h 2457936"/>
                <a:gd name="connsiteX0" fmla="*/ 458234 w 2060344"/>
                <a:gd name="connsiteY0" fmla="*/ 524672 h 2457936"/>
                <a:gd name="connsiteX1" fmla="*/ 2060344 w 2060344"/>
                <a:gd name="connsiteY1" fmla="*/ 358806 h 2457936"/>
                <a:gd name="connsiteX0" fmla="*/ 601307 w 2060344"/>
                <a:gd name="connsiteY0" fmla="*/ 671206 h 2472132"/>
                <a:gd name="connsiteX1" fmla="*/ 1436632 w 2060344"/>
                <a:gd name="connsiteY1" fmla="*/ 1073644 h 2472132"/>
                <a:gd name="connsiteX2" fmla="*/ 0 w 2060344"/>
                <a:gd name="connsiteY2" fmla="*/ 2472132 h 2472132"/>
                <a:gd name="connsiteX3" fmla="*/ 601307 w 2060344"/>
                <a:gd name="connsiteY3" fmla="*/ 671206 h 2472132"/>
                <a:gd name="connsiteX0" fmla="*/ 458234 w 2060344"/>
                <a:gd name="connsiteY0" fmla="*/ 538868 h 2472132"/>
                <a:gd name="connsiteX1" fmla="*/ 2060344 w 2060344"/>
                <a:gd name="connsiteY1" fmla="*/ 373002 h 2472132"/>
                <a:gd name="connsiteX0" fmla="*/ 601307 w 2060344"/>
                <a:gd name="connsiteY0" fmla="*/ 648643 h 2449569"/>
                <a:gd name="connsiteX1" fmla="*/ 1436632 w 2060344"/>
                <a:gd name="connsiteY1" fmla="*/ 1051081 h 2449569"/>
                <a:gd name="connsiteX2" fmla="*/ 0 w 2060344"/>
                <a:gd name="connsiteY2" fmla="*/ 2449569 h 2449569"/>
                <a:gd name="connsiteX3" fmla="*/ 601307 w 2060344"/>
                <a:gd name="connsiteY3" fmla="*/ 648643 h 2449569"/>
                <a:gd name="connsiteX0" fmla="*/ 584876 w 2060344"/>
                <a:gd name="connsiteY0" fmla="*/ 628806 h 2449569"/>
                <a:gd name="connsiteX1" fmla="*/ 2060344 w 2060344"/>
                <a:gd name="connsiteY1" fmla="*/ 350439 h 2449569"/>
                <a:gd name="connsiteX0" fmla="*/ 601307 w 2751029"/>
                <a:gd name="connsiteY0" fmla="*/ 2820761 h 4621687"/>
                <a:gd name="connsiteX1" fmla="*/ 1436632 w 2751029"/>
                <a:gd name="connsiteY1" fmla="*/ 3223199 h 4621687"/>
                <a:gd name="connsiteX2" fmla="*/ 0 w 2751029"/>
                <a:gd name="connsiteY2" fmla="*/ 4621687 h 4621687"/>
                <a:gd name="connsiteX3" fmla="*/ 601307 w 2751029"/>
                <a:gd name="connsiteY3" fmla="*/ 2820761 h 4621687"/>
                <a:gd name="connsiteX0" fmla="*/ 584876 w 2751029"/>
                <a:gd name="connsiteY0" fmla="*/ 2800924 h 4621687"/>
                <a:gd name="connsiteX1" fmla="*/ 2751029 w 2751029"/>
                <a:gd name="connsiteY1" fmla="*/ 153491 h 4621687"/>
                <a:gd name="connsiteX0" fmla="*/ 601307 w 2751029"/>
                <a:gd name="connsiteY0" fmla="*/ 2667270 h 4468196"/>
                <a:gd name="connsiteX1" fmla="*/ 1436632 w 2751029"/>
                <a:gd name="connsiteY1" fmla="*/ 3069708 h 4468196"/>
                <a:gd name="connsiteX2" fmla="*/ 0 w 2751029"/>
                <a:gd name="connsiteY2" fmla="*/ 4468196 h 4468196"/>
                <a:gd name="connsiteX3" fmla="*/ 601307 w 2751029"/>
                <a:gd name="connsiteY3" fmla="*/ 2667270 h 4468196"/>
                <a:gd name="connsiteX0" fmla="*/ 584876 w 2751029"/>
                <a:gd name="connsiteY0" fmla="*/ 2647433 h 4468196"/>
                <a:gd name="connsiteX1" fmla="*/ 2751029 w 2751029"/>
                <a:gd name="connsiteY1" fmla="*/ 0 h 4468196"/>
              </a:gdLst>
              <a:ahLst/>
              <a:cxnLst>
                <a:cxn ang="0">
                  <a:pos x="connsiteX0" y="connsiteY0"/>
                </a:cxn>
                <a:cxn ang="0">
                  <a:pos x="connsiteX1" y="connsiteY1"/>
                </a:cxn>
              </a:cxnLst>
              <a:rect l="l" t="t" r="r" b="b"/>
              <a:pathLst>
                <a:path w="2751029" h="4468196" stroke="0" extrusionOk="0">
                  <a:moveTo>
                    <a:pt x="601307" y="2667270"/>
                  </a:moveTo>
                  <a:cubicBezTo>
                    <a:pt x="617583" y="2653887"/>
                    <a:pt x="1196273" y="2882954"/>
                    <a:pt x="1436632" y="3069708"/>
                  </a:cubicBezTo>
                  <a:lnTo>
                    <a:pt x="0" y="4468196"/>
                  </a:lnTo>
                  <a:cubicBezTo>
                    <a:pt x="200436" y="3867887"/>
                    <a:pt x="643480" y="2631782"/>
                    <a:pt x="601307" y="2667270"/>
                  </a:cubicBezTo>
                  <a:close/>
                </a:path>
                <a:path w="2751029" h="4468196" fill="none">
                  <a:moveTo>
                    <a:pt x="584876" y="2647433"/>
                  </a:moveTo>
                  <a:cubicBezTo>
                    <a:pt x="595342" y="2647224"/>
                    <a:pt x="1327156" y="946652"/>
                    <a:pt x="2751029" y="0"/>
                  </a:cubicBezTo>
                </a:path>
              </a:pathLst>
            </a:cu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dirty="0"/>
            </a:p>
          </p:txBody>
        </p:sp>
        <p:sp>
          <p:nvSpPr>
            <p:cNvPr id="357" name="Oval 86">
              <a:extLst>
                <a:ext uri="{FF2B5EF4-FFF2-40B4-BE49-F238E27FC236}">
                  <a16:creationId xmlns:a16="http://schemas.microsoft.com/office/drawing/2014/main" id="{4E3598A4-974D-4B73-99B9-6DA0D0B5F414}"/>
                </a:ext>
              </a:extLst>
            </p:cNvPr>
            <p:cNvSpPr/>
            <p:nvPr/>
          </p:nvSpPr>
          <p:spPr>
            <a:xfrm>
              <a:off x="3708241" y="3034450"/>
              <a:ext cx="57080" cy="57080"/>
            </a:xfrm>
            <a:prstGeom prst="ellipse">
              <a:avLst/>
            </a:prstGeom>
            <a:solidFill>
              <a:schemeClr val="bg1"/>
            </a:solidFill>
            <a:ln>
              <a:noFill/>
            </a:ln>
            <a:effectLst>
              <a:glow rad="50800">
                <a:schemeClr val="bg1">
                  <a:alpha val="5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grpSp>
        <p:nvGrpSpPr>
          <p:cNvPr id="358" name="Group 189">
            <a:extLst>
              <a:ext uri="{FF2B5EF4-FFF2-40B4-BE49-F238E27FC236}">
                <a16:creationId xmlns:a16="http://schemas.microsoft.com/office/drawing/2014/main" id="{5C564D8D-5470-4C57-A6B8-22F67F337969}"/>
              </a:ext>
            </a:extLst>
          </p:cNvPr>
          <p:cNvGrpSpPr/>
          <p:nvPr/>
        </p:nvGrpSpPr>
        <p:grpSpPr>
          <a:xfrm>
            <a:off x="3989584" y="2480179"/>
            <a:ext cx="1283181" cy="741590"/>
            <a:chOff x="3989584" y="2480179"/>
            <a:chExt cx="1283181" cy="741590"/>
          </a:xfrm>
        </p:grpSpPr>
        <p:sp>
          <p:nvSpPr>
            <p:cNvPr id="359" name="Arc 23">
              <a:extLst>
                <a:ext uri="{FF2B5EF4-FFF2-40B4-BE49-F238E27FC236}">
                  <a16:creationId xmlns:a16="http://schemas.microsoft.com/office/drawing/2014/main" id="{FABE9A42-4F2F-4CF9-A7EC-37D0B27D9837}"/>
                </a:ext>
              </a:extLst>
            </p:cNvPr>
            <p:cNvSpPr/>
            <p:nvPr/>
          </p:nvSpPr>
          <p:spPr>
            <a:xfrm rot="18508475" flipH="1">
              <a:off x="4260380" y="2209383"/>
              <a:ext cx="741590" cy="1283181"/>
            </a:xfrm>
            <a:custGeom>
              <a:avLst/>
              <a:gdLst>
                <a:gd name="connsiteX0" fmla="*/ 2757625 w 4312635"/>
                <a:gd name="connsiteY0" fmla="*/ 74390 h 3750632"/>
                <a:gd name="connsiteX1" fmla="*/ 3592950 w 4312635"/>
                <a:gd name="connsiteY1" fmla="*/ 476828 h 3750632"/>
                <a:gd name="connsiteX2" fmla="*/ 2156318 w 4312635"/>
                <a:gd name="connsiteY2" fmla="*/ 1875316 h 3750632"/>
                <a:gd name="connsiteX3" fmla="*/ 2757625 w 4312635"/>
                <a:gd name="connsiteY3" fmla="*/ 74390 h 3750632"/>
                <a:gd name="connsiteX0" fmla="*/ 2757625 w 4312635"/>
                <a:gd name="connsiteY0" fmla="*/ 74390 h 3750632"/>
                <a:gd name="connsiteX1" fmla="*/ 3592950 w 4312635"/>
                <a:gd name="connsiteY1" fmla="*/ 476828 h 3750632"/>
                <a:gd name="connsiteX0" fmla="*/ 601307 w 2060344"/>
                <a:gd name="connsiteY0" fmla="*/ 336387 h 2137313"/>
                <a:gd name="connsiteX1" fmla="*/ 1436632 w 2060344"/>
                <a:gd name="connsiteY1" fmla="*/ 738825 h 2137313"/>
                <a:gd name="connsiteX2" fmla="*/ 0 w 2060344"/>
                <a:gd name="connsiteY2" fmla="*/ 2137313 h 2137313"/>
                <a:gd name="connsiteX3" fmla="*/ 601307 w 2060344"/>
                <a:gd name="connsiteY3" fmla="*/ 336387 h 2137313"/>
                <a:gd name="connsiteX0" fmla="*/ 601307 w 2060344"/>
                <a:gd name="connsiteY0" fmla="*/ 336387 h 2137313"/>
                <a:gd name="connsiteX1" fmla="*/ 2060344 w 2060344"/>
                <a:gd name="connsiteY1" fmla="*/ 38183 h 2137313"/>
                <a:gd name="connsiteX0" fmla="*/ 601307 w 2060344"/>
                <a:gd name="connsiteY0" fmla="*/ 632471 h 2433397"/>
                <a:gd name="connsiteX1" fmla="*/ 1436632 w 2060344"/>
                <a:gd name="connsiteY1" fmla="*/ 1034909 h 2433397"/>
                <a:gd name="connsiteX2" fmla="*/ 0 w 2060344"/>
                <a:gd name="connsiteY2" fmla="*/ 2433397 h 2433397"/>
                <a:gd name="connsiteX3" fmla="*/ 601307 w 2060344"/>
                <a:gd name="connsiteY3" fmla="*/ 632471 h 2433397"/>
                <a:gd name="connsiteX0" fmla="*/ 601307 w 2060344"/>
                <a:gd name="connsiteY0" fmla="*/ 632471 h 2433397"/>
                <a:gd name="connsiteX1" fmla="*/ 2060344 w 2060344"/>
                <a:gd name="connsiteY1" fmla="*/ 334267 h 2433397"/>
                <a:gd name="connsiteX0" fmla="*/ 601307 w 2060344"/>
                <a:gd name="connsiteY0" fmla="*/ 632471 h 2433397"/>
                <a:gd name="connsiteX1" fmla="*/ 1436632 w 2060344"/>
                <a:gd name="connsiteY1" fmla="*/ 1034909 h 2433397"/>
                <a:gd name="connsiteX2" fmla="*/ 0 w 2060344"/>
                <a:gd name="connsiteY2" fmla="*/ 2433397 h 2433397"/>
                <a:gd name="connsiteX3" fmla="*/ 601307 w 2060344"/>
                <a:gd name="connsiteY3" fmla="*/ 632471 h 2433397"/>
                <a:gd name="connsiteX0" fmla="*/ 601307 w 2060344"/>
                <a:gd name="connsiteY0" fmla="*/ 632471 h 2433397"/>
                <a:gd name="connsiteX1" fmla="*/ 2060344 w 2060344"/>
                <a:gd name="connsiteY1" fmla="*/ 334267 h 2433397"/>
                <a:gd name="connsiteX0" fmla="*/ 601307 w 2060344"/>
                <a:gd name="connsiteY0" fmla="*/ 632471 h 2433397"/>
                <a:gd name="connsiteX1" fmla="*/ 1436632 w 2060344"/>
                <a:gd name="connsiteY1" fmla="*/ 1034909 h 2433397"/>
                <a:gd name="connsiteX2" fmla="*/ 0 w 2060344"/>
                <a:gd name="connsiteY2" fmla="*/ 2433397 h 2433397"/>
                <a:gd name="connsiteX3" fmla="*/ 601307 w 2060344"/>
                <a:gd name="connsiteY3" fmla="*/ 632471 h 2433397"/>
                <a:gd name="connsiteX0" fmla="*/ 601307 w 2060344"/>
                <a:gd name="connsiteY0" fmla="*/ 632471 h 2433397"/>
                <a:gd name="connsiteX1" fmla="*/ 2060344 w 2060344"/>
                <a:gd name="connsiteY1" fmla="*/ 334267 h 2433397"/>
                <a:gd name="connsiteX0" fmla="*/ 601307 w 2060344"/>
                <a:gd name="connsiteY0" fmla="*/ 657010 h 2457936"/>
                <a:gd name="connsiteX1" fmla="*/ 1436632 w 2060344"/>
                <a:gd name="connsiteY1" fmla="*/ 1059448 h 2457936"/>
                <a:gd name="connsiteX2" fmla="*/ 0 w 2060344"/>
                <a:gd name="connsiteY2" fmla="*/ 2457936 h 2457936"/>
                <a:gd name="connsiteX3" fmla="*/ 601307 w 2060344"/>
                <a:gd name="connsiteY3" fmla="*/ 657010 h 2457936"/>
                <a:gd name="connsiteX0" fmla="*/ 458234 w 2060344"/>
                <a:gd name="connsiteY0" fmla="*/ 524672 h 2457936"/>
                <a:gd name="connsiteX1" fmla="*/ 2060344 w 2060344"/>
                <a:gd name="connsiteY1" fmla="*/ 358806 h 2457936"/>
                <a:gd name="connsiteX0" fmla="*/ 601307 w 2060344"/>
                <a:gd name="connsiteY0" fmla="*/ 671206 h 2472132"/>
                <a:gd name="connsiteX1" fmla="*/ 1436632 w 2060344"/>
                <a:gd name="connsiteY1" fmla="*/ 1073644 h 2472132"/>
                <a:gd name="connsiteX2" fmla="*/ 0 w 2060344"/>
                <a:gd name="connsiteY2" fmla="*/ 2472132 h 2472132"/>
                <a:gd name="connsiteX3" fmla="*/ 601307 w 2060344"/>
                <a:gd name="connsiteY3" fmla="*/ 671206 h 2472132"/>
                <a:gd name="connsiteX0" fmla="*/ 458234 w 2060344"/>
                <a:gd name="connsiteY0" fmla="*/ 538868 h 2472132"/>
                <a:gd name="connsiteX1" fmla="*/ 2060344 w 2060344"/>
                <a:gd name="connsiteY1" fmla="*/ 373002 h 2472132"/>
                <a:gd name="connsiteX0" fmla="*/ 601307 w 2060344"/>
                <a:gd name="connsiteY0" fmla="*/ 648643 h 2449569"/>
                <a:gd name="connsiteX1" fmla="*/ 1436632 w 2060344"/>
                <a:gd name="connsiteY1" fmla="*/ 1051081 h 2449569"/>
                <a:gd name="connsiteX2" fmla="*/ 0 w 2060344"/>
                <a:gd name="connsiteY2" fmla="*/ 2449569 h 2449569"/>
                <a:gd name="connsiteX3" fmla="*/ 601307 w 2060344"/>
                <a:gd name="connsiteY3" fmla="*/ 648643 h 2449569"/>
                <a:gd name="connsiteX0" fmla="*/ 584876 w 2060344"/>
                <a:gd name="connsiteY0" fmla="*/ 628806 h 2449569"/>
                <a:gd name="connsiteX1" fmla="*/ 2060344 w 2060344"/>
                <a:gd name="connsiteY1" fmla="*/ 350439 h 2449569"/>
                <a:gd name="connsiteX0" fmla="*/ 601307 w 2751029"/>
                <a:gd name="connsiteY0" fmla="*/ 2820761 h 4621687"/>
                <a:gd name="connsiteX1" fmla="*/ 1436632 w 2751029"/>
                <a:gd name="connsiteY1" fmla="*/ 3223199 h 4621687"/>
                <a:gd name="connsiteX2" fmla="*/ 0 w 2751029"/>
                <a:gd name="connsiteY2" fmla="*/ 4621687 h 4621687"/>
                <a:gd name="connsiteX3" fmla="*/ 601307 w 2751029"/>
                <a:gd name="connsiteY3" fmla="*/ 2820761 h 4621687"/>
                <a:gd name="connsiteX0" fmla="*/ 584876 w 2751029"/>
                <a:gd name="connsiteY0" fmla="*/ 2800924 h 4621687"/>
                <a:gd name="connsiteX1" fmla="*/ 2751029 w 2751029"/>
                <a:gd name="connsiteY1" fmla="*/ 153491 h 4621687"/>
                <a:gd name="connsiteX0" fmla="*/ 601307 w 2751029"/>
                <a:gd name="connsiteY0" fmla="*/ 2667270 h 4468196"/>
                <a:gd name="connsiteX1" fmla="*/ 1436632 w 2751029"/>
                <a:gd name="connsiteY1" fmla="*/ 3069708 h 4468196"/>
                <a:gd name="connsiteX2" fmla="*/ 0 w 2751029"/>
                <a:gd name="connsiteY2" fmla="*/ 4468196 h 4468196"/>
                <a:gd name="connsiteX3" fmla="*/ 601307 w 2751029"/>
                <a:gd name="connsiteY3" fmla="*/ 2667270 h 4468196"/>
                <a:gd name="connsiteX0" fmla="*/ 584876 w 2751029"/>
                <a:gd name="connsiteY0" fmla="*/ 2647433 h 4468196"/>
                <a:gd name="connsiteX1" fmla="*/ 2751029 w 2751029"/>
                <a:gd name="connsiteY1" fmla="*/ 0 h 4468196"/>
              </a:gdLst>
              <a:ahLst/>
              <a:cxnLst>
                <a:cxn ang="0">
                  <a:pos x="connsiteX0" y="connsiteY0"/>
                </a:cxn>
                <a:cxn ang="0">
                  <a:pos x="connsiteX1" y="connsiteY1"/>
                </a:cxn>
              </a:cxnLst>
              <a:rect l="l" t="t" r="r" b="b"/>
              <a:pathLst>
                <a:path w="2751029" h="4468196" stroke="0" extrusionOk="0">
                  <a:moveTo>
                    <a:pt x="601307" y="2667270"/>
                  </a:moveTo>
                  <a:cubicBezTo>
                    <a:pt x="617583" y="2653887"/>
                    <a:pt x="1196273" y="2882954"/>
                    <a:pt x="1436632" y="3069708"/>
                  </a:cubicBezTo>
                  <a:lnTo>
                    <a:pt x="0" y="4468196"/>
                  </a:lnTo>
                  <a:cubicBezTo>
                    <a:pt x="200436" y="3867887"/>
                    <a:pt x="643480" y="2631782"/>
                    <a:pt x="601307" y="2667270"/>
                  </a:cubicBezTo>
                  <a:close/>
                </a:path>
                <a:path w="2751029" h="4468196" fill="none">
                  <a:moveTo>
                    <a:pt x="584876" y="2647433"/>
                  </a:moveTo>
                  <a:cubicBezTo>
                    <a:pt x="595342" y="2647224"/>
                    <a:pt x="1327156" y="946652"/>
                    <a:pt x="2751029" y="0"/>
                  </a:cubicBezTo>
                </a:path>
              </a:pathLst>
            </a:cu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sp>
          <p:nvSpPr>
            <p:cNvPr id="360" name="Oval 99">
              <a:extLst>
                <a:ext uri="{FF2B5EF4-FFF2-40B4-BE49-F238E27FC236}">
                  <a16:creationId xmlns:a16="http://schemas.microsoft.com/office/drawing/2014/main" id="{56D0B103-DB62-4805-8BD1-584ADCE224A4}"/>
                </a:ext>
              </a:extLst>
            </p:cNvPr>
            <p:cNvSpPr/>
            <p:nvPr/>
          </p:nvSpPr>
          <p:spPr>
            <a:xfrm>
              <a:off x="4835575" y="2728953"/>
              <a:ext cx="57080" cy="57080"/>
            </a:xfrm>
            <a:prstGeom prst="ellipse">
              <a:avLst/>
            </a:prstGeom>
            <a:solidFill>
              <a:schemeClr val="bg1"/>
            </a:solidFill>
            <a:ln>
              <a:noFill/>
            </a:ln>
            <a:effectLst>
              <a:glow rad="50800">
                <a:schemeClr val="bg1">
                  <a:alpha val="5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grpSp>
        <p:nvGrpSpPr>
          <p:cNvPr id="361" name="Group 110">
            <a:extLst>
              <a:ext uri="{FF2B5EF4-FFF2-40B4-BE49-F238E27FC236}">
                <a16:creationId xmlns:a16="http://schemas.microsoft.com/office/drawing/2014/main" id="{D53FCBE9-2218-491B-B91C-7124E08A8486}"/>
              </a:ext>
            </a:extLst>
          </p:cNvPr>
          <p:cNvGrpSpPr/>
          <p:nvPr/>
        </p:nvGrpSpPr>
        <p:grpSpPr>
          <a:xfrm>
            <a:off x="2839892" y="2742136"/>
            <a:ext cx="1769847" cy="1674843"/>
            <a:chOff x="2839892" y="2742136"/>
            <a:chExt cx="1769847" cy="1674843"/>
          </a:xfrm>
        </p:grpSpPr>
        <p:sp>
          <p:nvSpPr>
            <p:cNvPr id="362" name="Arc 111">
              <a:extLst>
                <a:ext uri="{FF2B5EF4-FFF2-40B4-BE49-F238E27FC236}">
                  <a16:creationId xmlns:a16="http://schemas.microsoft.com/office/drawing/2014/main" id="{4D3DBDD6-8550-4CB7-80E7-FDB9CC45E3D5}"/>
                </a:ext>
              </a:extLst>
            </p:cNvPr>
            <p:cNvSpPr/>
            <p:nvPr/>
          </p:nvSpPr>
          <p:spPr>
            <a:xfrm rot="17585599">
              <a:off x="3035082" y="2842322"/>
              <a:ext cx="1674843" cy="1474471"/>
            </a:xfrm>
            <a:prstGeom prst="arc">
              <a:avLst>
                <a:gd name="adj1" fmla="val 16018968"/>
                <a:gd name="adj2" fmla="val 20093258"/>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sp>
          <p:nvSpPr>
            <p:cNvPr id="363" name="Arc 23">
              <a:extLst>
                <a:ext uri="{FF2B5EF4-FFF2-40B4-BE49-F238E27FC236}">
                  <a16:creationId xmlns:a16="http://schemas.microsoft.com/office/drawing/2014/main" id="{5C9E84FA-DF32-43BA-A77C-627889DB079E}"/>
                </a:ext>
              </a:extLst>
            </p:cNvPr>
            <p:cNvSpPr/>
            <p:nvPr/>
          </p:nvSpPr>
          <p:spPr>
            <a:xfrm rot="8937765" flipH="1">
              <a:off x="2839892" y="2973027"/>
              <a:ext cx="521421" cy="226501"/>
            </a:xfrm>
            <a:custGeom>
              <a:avLst/>
              <a:gdLst>
                <a:gd name="connsiteX0" fmla="*/ 2757625 w 4312635"/>
                <a:gd name="connsiteY0" fmla="*/ 74390 h 3750632"/>
                <a:gd name="connsiteX1" fmla="*/ 3592950 w 4312635"/>
                <a:gd name="connsiteY1" fmla="*/ 476828 h 3750632"/>
                <a:gd name="connsiteX2" fmla="*/ 2156318 w 4312635"/>
                <a:gd name="connsiteY2" fmla="*/ 1875316 h 3750632"/>
                <a:gd name="connsiteX3" fmla="*/ 2757625 w 4312635"/>
                <a:gd name="connsiteY3" fmla="*/ 74390 h 3750632"/>
                <a:gd name="connsiteX0" fmla="*/ 2757625 w 4312635"/>
                <a:gd name="connsiteY0" fmla="*/ 74390 h 3750632"/>
                <a:gd name="connsiteX1" fmla="*/ 3592950 w 4312635"/>
                <a:gd name="connsiteY1" fmla="*/ 476828 h 3750632"/>
                <a:gd name="connsiteX0" fmla="*/ 601307 w 2060344"/>
                <a:gd name="connsiteY0" fmla="*/ 336387 h 2137313"/>
                <a:gd name="connsiteX1" fmla="*/ 1436632 w 2060344"/>
                <a:gd name="connsiteY1" fmla="*/ 738825 h 2137313"/>
                <a:gd name="connsiteX2" fmla="*/ 0 w 2060344"/>
                <a:gd name="connsiteY2" fmla="*/ 2137313 h 2137313"/>
                <a:gd name="connsiteX3" fmla="*/ 601307 w 2060344"/>
                <a:gd name="connsiteY3" fmla="*/ 336387 h 2137313"/>
                <a:gd name="connsiteX0" fmla="*/ 601307 w 2060344"/>
                <a:gd name="connsiteY0" fmla="*/ 336387 h 2137313"/>
                <a:gd name="connsiteX1" fmla="*/ 2060344 w 2060344"/>
                <a:gd name="connsiteY1" fmla="*/ 38183 h 2137313"/>
                <a:gd name="connsiteX0" fmla="*/ 601307 w 2060344"/>
                <a:gd name="connsiteY0" fmla="*/ 632471 h 2433397"/>
                <a:gd name="connsiteX1" fmla="*/ 1436632 w 2060344"/>
                <a:gd name="connsiteY1" fmla="*/ 1034909 h 2433397"/>
                <a:gd name="connsiteX2" fmla="*/ 0 w 2060344"/>
                <a:gd name="connsiteY2" fmla="*/ 2433397 h 2433397"/>
                <a:gd name="connsiteX3" fmla="*/ 601307 w 2060344"/>
                <a:gd name="connsiteY3" fmla="*/ 632471 h 2433397"/>
                <a:gd name="connsiteX0" fmla="*/ 601307 w 2060344"/>
                <a:gd name="connsiteY0" fmla="*/ 632471 h 2433397"/>
                <a:gd name="connsiteX1" fmla="*/ 2060344 w 2060344"/>
                <a:gd name="connsiteY1" fmla="*/ 334267 h 2433397"/>
                <a:gd name="connsiteX0" fmla="*/ 601307 w 2060344"/>
                <a:gd name="connsiteY0" fmla="*/ 632471 h 2433397"/>
                <a:gd name="connsiteX1" fmla="*/ 1436632 w 2060344"/>
                <a:gd name="connsiteY1" fmla="*/ 1034909 h 2433397"/>
                <a:gd name="connsiteX2" fmla="*/ 0 w 2060344"/>
                <a:gd name="connsiteY2" fmla="*/ 2433397 h 2433397"/>
                <a:gd name="connsiteX3" fmla="*/ 601307 w 2060344"/>
                <a:gd name="connsiteY3" fmla="*/ 632471 h 2433397"/>
                <a:gd name="connsiteX0" fmla="*/ 601307 w 2060344"/>
                <a:gd name="connsiteY0" fmla="*/ 632471 h 2433397"/>
                <a:gd name="connsiteX1" fmla="*/ 2060344 w 2060344"/>
                <a:gd name="connsiteY1" fmla="*/ 334267 h 2433397"/>
                <a:gd name="connsiteX0" fmla="*/ 601307 w 2060344"/>
                <a:gd name="connsiteY0" fmla="*/ 632471 h 2433397"/>
                <a:gd name="connsiteX1" fmla="*/ 1436632 w 2060344"/>
                <a:gd name="connsiteY1" fmla="*/ 1034909 h 2433397"/>
                <a:gd name="connsiteX2" fmla="*/ 0 w 2060344"/>
                <a:gd name="connsiteY2" fmla="*/ 2433397 h 2433397"/>
                <a:gd name="connsiteX3" fmla="*/ 601307 w 2060344"/>
                <a:gd name="connsiteY3" fmla="*/ 632471 h 2433397"/>
                <a:gd name="connsiteX0" fmla="*/ 601307 w 2060344"/>
                <a:gd name="connsiteY0" fmla="*/ 632471 h 2433397"/>
                <a:gd name="connsiteX1" fmla="*/ 2060344 w 2060344"/>
                <a:gd name="connsiteY1" fmla="*/ 334267 h 2433397"/>
                <a:gd name="connsiteX0" fmla="*/ 601307 w 2060344"/>
                <a:gd name="connsiteY0" fmla="*/ 657010 h 2457936"/>
                <a:gd name="connsiteX1" fmla="*/ 1436632 w 2060344"/>
                <a:gd name="connsiteY1" fmla="*/ 1059448 h 2457936"/>
                <a:gd name="connsiteX2" fmla="*/ 0 w 2060344"/>
                <a:gd name="connsiteY2" fmla="*/ 2457936 h 2457936"/>
                <a:gd name="connsiteX3" fmla="*/ 601307 w 2060344"/>
                <a:gd name="connsiteY3" fmla="*/ 657010 h 2457936"/>
                <a:gd name="connsiteX0" fmla="*/ 458234 w 2060344"/>
                <a:gd name="connsiteY0" fmla="*/ 524672 h 2457936"/>
                <a:gd name="connsiteX1" fmla="*/ 2060344 w 2060344"/>
                <a:gd name="connsiteY1" fmla="*/ 358806 h 2457936"/>
                <a:gd name="connsiteX0" fmla="*/ 601307 w 2060344"/>
                <a:gd name="connsiteY0" fmla="*/ 671206 h 2472132"/>
                <a:gd name="connsiteX1" fmla="*/ 1436632 w 2060344"/>
                <a:gd name="connsiteY1" fmla="*/ 1073644 h 2472132"/>
                <a:gd name="connsiteX2" fmla="*/ 0 w 2060344"/>
                <a:gd name="connsiteY2" fmla="*/ 2472132 h 2472132"/>
                <a:gd name="connsiteX3" fmla="*/ 601307 w 2060344"/>
                <a:gd name="connsiteY3" fmla="*/ 671206 h 2472132"/>
                <a:gd name="connsiteX0" fmla="*/ 458234 w 2060344"/>
                <a:gd name="connsiteY0" fmla="*/ 538868 h 2472132"/>
                <a:gd name="connsiteX1" fmla="*/ 2060344 w 2060344"/>
                <a:gd name="connsiteY1" fmla="*/ 373002 h 2472132"/>
                <a:gd name="connsiteX0" fmla="*/ 601307 w 2060344"/>
                <a:gd name="connsiteY0" fmla="*/ 648643 h 2449569"/>
                <a:gd name="connsiteX1" fmla="*/ 1436632 w 2060344"/>
                <a:gd name="connsiteY1" fmla="*/ 1051081 h 2449569"/>
                <a:gd name="connsiteX2" fmla="*/ 0 w 2060344"/>
                <a:gd name="connsiteY2" fmla="*/ 2449569 h 2449569"/>
                <a:gd name="connsiteX3" fmla="*/ 601307 w 2060344"/>
                <a:gd name="connsiteY3" fmla="*/ 648643 h 2449569"/>
                <a:gd name="connsiteX0" fmla="*/ 584876 w 2060344"/>
                <a:gd name="connsiteY0" fmla="*/ 628806 h 2449569"/>
                <a:gd name="connsiteX1" fmla="*/ 2060344 w 2060344"/>
                <a:gd name="connsiteY1" fmla="*/ 350439 h 2449569"/>
              </a:gdLst>
              <a:ahLst/>
              <a:cxnLst>
                <a:cxn ang="0">
                  <a:pos x="connsiteX0" y="connsiteY0"/>
                </a:cxn>
                <a:cxn ang="0">
                  <a:pos x="connsiteX1" y="connsiteY1"/>
                </a:cxn>
              </a:cxnLst>
              <a:rect l="l" t="t" r="r" b="b"/>
              <a:pathLst>
                <a:path w="2060344" h="2449569" stroke="0" extrusionOk="0">
                  <a:moveTo>
                    <a:pt x="601307" y="648643"/>
                  </a:moveTo>
                  <a:cubicBezTo>
                    <a:pt x="617583" y="635260"/>
                    <a:pt x="1196273" y="864327"/>
                    <a:pt x="1436632" y="1051081"/>
                  </a:cubicBezTo>
                  <a:lnTo>
                    <a:pt x="0" y="2449569"/>
                  </a:lnTo>
                  <a:cubicBezTo>
                    <a:pt x="200436" y="1849260"/>
                    <a:pt x="643480" y="613155"/>
                    <a:pt x="601307" y="648643"/>
                  </a:cubicBezTo>
                  <a:close/>
                </a:path>
                <a:path w="2060344" h="2449569" fill="none">
                  <a:moveTo>
                    <a:pt x="584876" y="628806"/>
                  </a:moveTo>
                  <a:cubicBezTo>
                    <a:pt x="595342" y="628597"/>
                    <a:pt x="1047953" y="-576488"/>
                    <a:pt x="2060344" y="350439"/>
                  </a:cubicBezTo>
                </a:path>
              </a:pathLst>
            </a:cu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dirty="0"/>
            </a:p>
          </p:txBody>
        </p:sp>
        <p:sp>
          <p:nvSpPr>
            <p:cNvPr id="364" name="Oval 113">
              <a:extLst>
                <a:ext uri="{FF2B5EF4-FFF2-40B4-BE49-F238E27FC236}">
                  <a16:creationId xmlns:a16="http://schemas.microsoft.com/office/drawing/2014/main" id="{F8E65D8A-71FE-4BDA-A3E7-1C941CA1F2A7}"/>
                </a:ext>
              </a:extLst>
            </p:cNvPr>
            <p:cNvSpPr/>
            <p:nvPr/>
          </p:nvSpPr>
          <p:spPr>
            <a:xfrm>
              <a:off x="3151626" y="3286741"/>
              <a:ext cx="57080" cy="57080"/>
            </a:xfrm>
            <a:prstGeom prst="ellipse">
              <a:avLst/>
            </a:prstGeom>
            <a:solidFill>
              <a:schemeClr val="bg1"/>
            </a:solidFill>
            <a:ln>
              <a:noFill/>
            </a:ln>
            <a:effectLst>
              <a:glow rad="50800">
                <a:schemeClr val="bg1">
                  <a:alpha val="5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65" name="Oval 114">
              <a:extLst>
                <a:ext uri="{FF2B5EF4-FFF2-40B4-BE49-F238E27FC236}">
                  <a16:creationId xmlns:a16="http://schemas.microsoft.com/office/drawing/2014/main" id="{8AA348EB-712D-402A-B023-CB869A776CBB}"/>
                </a:ext>
              </a:extLst>
            </p:cNvPr>
            <p:cNvSpPr/>
            <p:nvPr/>
          </p:nvSpPr>
          <p:spPr>
            <a:xfrm>
              <a:off x="3007494" y="3164938"/>
              <a:ext cx="57080" cy="57080"/>
            </a:xfrm>
            <a:prstGeom prst="ellipse">
              <a:avLst/>
            </a:prstGeom>
            <a:solidFill>
              <a:schemeClr val="bg1"/>
            </a:solidFill>
            <a:ln>
              <a:noFill/>
            </a:ln>
            <a:effectLst>
              <a:glow rad="50800">
                <a:schemeClr val="bg1">
                  <a:alpha val="5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grpSp>
        <p:nvGrpSpPr>
          <p:cNvPr id="366" name="Group 16">
            <a:extLst>
              <a:ext uri="{FF2B5EF4-FFF2-40B4-BE49-F238E27FC236}">
                <a16:creationId xmlns:a16="http://schemas.microsoft.com/office/drawing/2014/main" id="{67860233-1D4C-44E9-9E82-DCF6AF8940B5}"/>
              </a:ext>
            </a:extLst>
          </p:cNvPr>
          <p:cNvGrpSpPr/>
          <p:nvPr/>
        </p:nvGrpSpPr>
        <p:grpSpPr>
          <a:xfrm>
            <a:off x="3066850" y="2645529"/>
            <a:ext cx="1893771" cy="1674843"/>
            <a:chOff x="3066850" y="2645529"/>
            <a:chExt cx="1893771" cy="1674843"/>
          </a:xfrm>
        </p:grpSpPr>
        <p:sp>
          <p:nvSpPr>
            <p:cNvPr id="367" name="Arc 115">
              <a:extLst>
                <a:ext uri="{FF2B5EF4-FFF2-40B4-BE49-F238E27FC236}">
                  <a16:creationId xmlns:a16="http://schemas.microsoft.com/office/drawing/2014/main" id="{C8E91071-8845-4D51-B5F5-FAB11D6B4A7F}"/>
                </a:ext>
              </a:extLst>
            </p:cNvPr>
            <p:cNvSpPr/>
            <p:nvPr/>
          </p:nvSpPr>
          <p:spPr>
            <a:xfrm rot="16200000">
              <a:off x="3385964" y="2745715"/>
              <a:ext cx="1674843" cy="1474471"/>
            </a:xfrm>
            <a:prstGeom prst="arc">
              <a:avLst>
                <a:gd name="adj1" fmla="val 14446110"/>
                <a:gd name="adj2" fmla="val 20093258"/>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sp>
          <p:nvSpPr>
            <p:cNvPr id="368" name="Arc 23">
              <a:extLst>
                <a:ext uri="{FF2B5EF4-FFF2-40B4-BE49-F238E27FC236}">
                  <a16:creationId xmlns:a16="http://schemas.microsoft.com/office/drawing/2014/main" id="{DC4F0C18-5D03-48C3-9DF4-2166D68C1D5B}"/>
                </a:ext>
              </a:extLst>
            </p:cNvPr>
            <p:cNvSpPr/>
            <p:nvPr/>
          </p:nvSpPr>
          <p:spPr>
            <a:xfrm rot="14328762" flipH="1">
              <a:off x="3241795" y="2924529"/>
              <a:ext cx="605018" cy="954908"/>
            </a:xfrm>
            <a:custGeom>
              <a:avLst/>
              <a:gdLst>
                <a:gd name="connsiteX0" fmla="*/ 2757625 w 4312635"/>
                <a:gd name="connsiteY0" fmla="*/ 74390 h 3750632"/>
                <a:gd name="connsiteX1" fmla="*/ 3592950 w 4312635"/>
                <a:gd name="connsiteY1" fmla="*/ 476828 h 3750632"/>
                <a:gd name="connsiteX2" fmla="*/ 2156318 w 4312635"/>
                <a:gd name="connsiteY2" fmla="*/ 1875316 h 3750632"/>
                <a:gd name="connsiteX3" fmla="*/ 2757625 w 4312635"/>
                <a:gd name="connsiteY3" fmla="*/ 74390 h 3750632"/>
                <a:gd name="connsiteX0" fmla="*/ 2757625 w 4312635"/>
                <a:gd name="connsiteY0" fmla="*/ 74390 h 3750632"/>
                <a:gd name="connsiteX1" fmla="*/ 3592950 w 4312635"/>
                <a:gd name="connsiteY1" fmla="*/ 476828 h 3750632"/>
                <a:gd name="connsiteX0" fmla="*/ 601307 w 2060344"/>
                <a:gd name="connsiteY0" fmla="*/ 336387 h 2137313"/>
                <a:gd name="connsiteX1" fmla="*/ 1436632 w 2060344"/>
                <a:gd name="connsiteY1" fmla="*/ 738825 h 2137313"/>
                <a:gd name="connsiteX2" fmla="*/ 0 w 2060344"/>
                <a:gd name="connsiteY2" fmla="*/ 2137313 h 2137313"/>
                <a:gd name="connsiteX3" fmla="*/ 601307 w 2060344"/>
                <a:gd name="connsiteY3" fmla="*/ 336387 h 2137313"/>
                <a:gd name="connsiteX0" fmla="*/ 601307 w 2060344"/>
                <a:gd name="connsiteY0" fmla="*/ 336387 h 2137313"/>
                <a:gd name="connsiteX1" fmla="*/ 2060344 w 2060344"/>
                <a:gd name="connsiteY1" fmla="*/ 38183 h 2137313"/>
                <a:gd name="connsiteX0" fmla="*/ 601307 w 2060344"/>
                <a:gd name="connsiteY0" fmla="*/ 632471 h 2433397"/>
                <a:gd name="connsiteX1" fmla="*/ 1436632 w 2060344"/>
                <a:gd name="connsiteY1" fmla="*/ 1034909 h 2433397"/>
                <a:gd name="connsiteX2" fmla="*/ 0 w 2060344"/>
                <a:gd name="connsiteY2" fmla="*/ 2433397 h 2433397"/>
                <a:gd name="connsiteX3" fmla="*/ 601307 w 2060344"/>
                <a:gd name="connsiteY3" fmla="*/ 632471 h 2433397"/>
                <a:gd name="connsiteX0" fmla="*/ 601307 w 2060344"/>
                <a:gd name="connsiteY0" fmla="*/ 632471 h 2433397"/>
                <a:gd name="connsiteX1" fmla="*/ 2060344 w 2060344"/>
                <a:gd name="connsiteY1" fmla="*/ 334267 h 2433397"/>
                <a:gd name="connsiteX0" fmla="*/ 601307 w 2060344"/>
                <a:gd name="connsiteY0" fmla="*/ 632471 h 2433397"/>
                <a:gd name="connsiteX1" fmla="*/ 1436632 w 2060344"/>
                <a:gd name="connsiteY1" fmla="*/ 1034909 h 2433397"/>
                <a:gd name="connsiteX2" fmla="*/ 0 w 2060344"/>
                <a:gd name="connsiteY2" fmla="*/ 2433397 h 2433397"/>
                <a:gd name="connsiteX3" fmla="*/ 601307 w 2060344"/>
                <a:gd name="connsiteY3" fmla="*/ 632471 h 2433397"/>
                <a:gd name="connsiteX0" fmla="*/ 601307 w 2060344"/>
                <a:gd name="connsiteY0" fmla="*/ 632471 h 2433397"/>
                <a:gd name="connsiteX1" fmla="*/ 2060344 w 2060344"/>
                <a:gd name="connsiteY1" fmla="*/ 334267 h 2433397"/>
                <a:gd name="connsiteX0" fmla="*/ 601307 w 2060344"/>
                <a:gd name="connsiteY0" fmla="*/ 632471 h 2433397"/>
                <a:gd name="connsiteX1" fmla="*/ 1436632 w 2060344"/>
                <a:gd name="connsiteY1" fmla="*/ 1034909 h 2433397"/>
                <a:gd name="connsiteX2" fmla="*/ 0 w 2060344"/>
                <a:gd name="connsiteY2" fmla="*/ 2433397 h 2433397"/>
                <a:gd name="connsiteX3" fmla="*/ 601307 w 2060344"/>
                <a:gd name="connsiteY3" fmla="*/ 632471 h 2433397"/>
                <a:gd name="connsiteX0" fmla="*/ 601307 w 2060344"/>
                <a:gd name="connsiteY0" fmla="*/ 632471 h 2433397"/>
                <a:gd name="connsiteX1" fmla="*/ 2060344 w 2060344"/>
                <a:gd name="connsiteY1" fmla="*/ 334267 h 2433397"/>
                <a:gd name="connsiteX0" fmla="*/ 601307 w 2060344"/>
                <a:gd name="connsiteY0" fmla="*/ 657010 h 2457936"/>
                <a:gd name="connsiteX1" fmla="*/ 1436632 w 2060344"/>
                <a:gd name="connsiteY1" fmla="*/ 1059448 h 2457936"/>
                <a:gd name="connsiteX2" fmla="*/ 0 w 2060344"/>
                <a:gd name="connsiteY2" fmla="*/ 2457936 h 2457936"/>
                <a:gd name="connsiteX3" fmla="*/ 601307 w 2060344"/>
                <a:gd name="connsiteY3" fmla="*/ 657010 h 2457936"/>
                <a:gd name="connsiteX0" fmla="*/ 458234 w 2060344"/>
                <a:gd name="connsiteY0" fmla="*/ 524672 h 2457936"/>
                <a:gd name="connsiteX1" fmla="*/ 2060344 w 2060344"/>
                <a:gd name="connsiteY1" fmla="*/ 358806 h 2457936"/>
                <a:gd name="connsiteX0" fmla="*/ 601307 w 2060344"/>
                <a:gd name="connsiteY0" fmla="*/ 671206 h 2472132"/>
                <a:gd name="connsiteX1" fmla="*/ 1436632 w 2060344"/>
                <a:gd name="connsiteY1" fmla="*/ 1073644 h 2472132"/>
                <a:gd name="connsiteX2" fmla="*/ 0 w 2060344"/>
                <a:gd name="connsiteY2" fmla="*/ 2472132 h 2472132"/>
                <a:gd name="connsiteX3" fmla="*/ 601307 w 2060344"/>
                <a:gd name="connsiteY3" fmla="*/ 671206 h 2472132"/>
                <a:gd name="connsiteX0" fmla="*/ 458234 w 2060344"/>
                <a:gd name="connsiteY0" fmla="*/ 538868 h 2472132"/>
                <a:gd name="connsiteX1" fmla="*/ 2060344 w 2060344"/>
                <a:gd name="connsiteY1" fmla="*/ 373002 h 2472132"/>
                <a:gd name="connsiteX0" fmla="*/ 601307 w 2060344"/>
                <a:gd name="connsiteY0" fmla="*/ 648643 h 2449569"/>
                <a:gd name="connsiteX1" fmla="*/ 1436632 w 2060344"/>
                <a:gd name="connsiteY1" fmla="*/ 1051081 h 2449569"/>
                <a:gd name="connsiteX2" fmla="*/ 0 w 2060344"/>
                <a:gd name="connsiteY2" fmla="*/ 2449569 h 2449569"/>
                <a:gd name="connsiteX3" fmla="*/ 601307 w 2060344"/>
                <a:gd name="connsiteY3" fmla="*/ 648643 h 2449569"/>
                <a:gd name="connsiteX0" fmla="*/ 584876 w 2060344"/>
                <a:gd name="connsiteY0" fmla="*/ 628806 h 2449569"/>
                <a:gd name="connsiteX1" fmla="*/ 2060344 w 2060344"/>
                <a:gd name="connsiteY1" fmla="*/ 350439 h 2449569"/>
                <a:gd name="connsiteX0" fmla="*/ 601307 w 2751029"/>
                <a:gd name="connsiteY0" fmla="*/ 2820761 h 4621687"/>
                <a:gd name="connsiteX1" fmla="*/ 1436632 w 2751029"/>
                <a:gd name="connsiteY1" fmla="*/ 3223199 h 4621687"/>
                <a:gd name="connsiteX2" fmla="*/ 0 w 2751029"/>
                <a:gd name="connsiteY2" fmla="*/ 4621687 h 4621687"/>
                <a:gd name="connsiteX3" fmla="*/ 601307 w 2751029"/>
                <a:gd name="connsiteY3" fmla="*/ 2820761 h 4621687"/>
                <a:gd name="connsiteX0" fmla="*/ 584876 w 2751029"/>
                <a:gd name="connsiteY0" fmla="*/ 2800924 h 4621687"/>
                <a:gd name="connsiteX1" fmla="*/ 2751029 w 2751029"/>
                <a:gd name="connsiteY1" fmla="*/ 153491 h 4621687"/>
                <a:gd name="connsiteX0" fmla="*/ 601307 w 2751029"/>
                <a:gd name="connsiteY0" fmla="*/ 2667270 h 4468196"/>
                <a:gd name="connsiteX1" fmla="*/ 1436632 w 2751029"/>
                <a:gd name="connsiteY1" fmla="*/ 3069708 h 4468196"/>
                <a:gd name="connsiteX2" fmla="*/ 0 w 2751029"/>
                <a:gd name="connsiteY2" fmla="*/ 4468196 h 4468196"/>
                <a:gd name="connsiteX3" fmla="*/ 601307 w 2751029"/>
                <a:gd name="connsiteY3" fmla="*/ 2667270 h 4468196"/>
                <a:gd name="connsiteX0" fmla="*/ 584876 w 2751029"/>
                <a:gd name="connsiteY0" fmla="*/ 2647433 h 4468196"/>
                <a:gd name="connsiteX1" fmla="*/ 2751029 w 2751029"/>
                <a:gd name="connsiteY1" fmla="*/ 0 h 4468196"/>
              </a:gdLst>
              <a:ahLst/>
              <a:cxnLst>
                <a:cxn ang="0">
                  <a:pos x="connsiteX0" y="connsiteY0"/>
                </a:cxn>
                <a:cxn ang="0">
                  <a:pos x="connsiteX1" y="connsiteY1"/>
                </a:cxn>
              </a:cxnLst>
              <a:rect l="l" t="t" r="r" b="b"/>
              <a:pathLst>
                <a:path w="2751029" h="4468196" stroke="0" extrusionOk="0">
                  <a:moveTo>
                    <a:pt x="601307" y="2667270"/>
                  </a:moveTo>
                  <a:cubicBezTo>
                    <a:pt x="617583" y="2653887"/>
                    <a:pt x="1196273" y="2882954"/>
                    <a:pt x="1436632" y="3069708"/>
                  </a:cubicBezTo>
                  <a:lnTo>
                    <a:pt x="0" y="4468196"/>
                  </a:lnTo>
                  <a:cubicBezTo>
                    <a:pt x="200436" y="3867887"/>
                    <a:pt x="643480" y="2631782"/>
                    <a:pt x="601307" y="2667270"/>
                  </a:cubicBezTo>
                  <a:close/>
                </a:path>
                <a:path w="2751029" h="4468196" fill="none">
                  <a:moveTo>
                    <a:pt x="584876" y="2647433"/>
                  </a:moveTo>
                  <a:cubicBezTo>
                    <a:pt x="595342" y="2647224"/>
                    <a:pt x="1327156" y="946652"/>
                    <a:pt x="2751029" y="0"/>
                  </a:cubicBezTo>
                </a:path>
              </a:pathLst>
            </a:cu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dirty="0"/>
            </a:p>
          </p:txBody>
        </p:sp>
        <p:sp>
          <p:nvSpPr>
            <p:cNvPr id="369" name="Oval 117">
              <a:extLst>
                <a:ext uri="{FF2B5EF4-FFF2-40B4-BE49-F238E27FC236}">
                  <a16:creationId xmlns:a16="http://schemas.microsoft.com/office/drawing/2014/main" id="{8B1A03BB-A0F8-49FA-B2CB-6BB4BF737E21}"/>
                </a:ext>
              </a:extLst>
            </p:cNvPr>
            <p:cNvSpPr/>
            <p:nvPr/>
          </p:nvSpPr>
          <p:spPr>
            <a:xfrm>
              <a:off x="3260082" y="3879477"/>
              <a:ext cx="57080" cy="57080"/>
            </a:xfrm>
            <a:prstGeom prst="ellipse">
              <a:avLst/>
            </a:prstGeom>
            <a:solidFill>
              <a:schemeClr val="bg1"/>
            </a:solidFill>
            <a:ln>
              <a:noFill/>
            </a:ln>
            <a:effectLst>
              <a:glow rad="50800">
                <a:schemeClr val="bg1">
                  <a:alpha val="5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70" name="Oval 118">
              <a:extLst>
                <a:ext uri="{FF2B5EF4-FFF2-40B4-BE49-F238E27FC236}">
                  <a16:creationId xmlns:a16="http://schemas.microsoft.com/office/drawing/2014/main" id="{450B1259-7558-430B-B1A5-52339B7B46C5}"/>
                </a:ext>
              </a:extLst>
            </p:cNvPr>
            <p:cNvSpPr/>
            <p:nvPr/>
          </p:nvSpPr>
          <p:spPr>
            <a:xfrm>
              <a:off x="3529254" y="3822397"/>
              <a:ext cx="57080" cy="57080"/>
            </a:xfrm>
            <a:prstGeom prst="ellipse">
              <a:avLst/>
            </a:prstGeom>
            <a:solidFill>
              <a:schemeClr val="bg1"/>
            </a:solidFill>
            <a:ln>
              <a:noFill/>
            </a:ln>
            <a:effectLst>
              <a:glow rad="50800">
                <a:schemeClr val="bg1">
                  <a:alpha val="5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grpSp>
        <p:nvGrpSpPr>
          <p:cNvPr id="371" name="Group 123">
            <a:extLst>
              <a:ext uri="{FF2B5EF4-FFF2-40B4-BE49-F238E27FC236}">
                <a16:creationId xmlns:a16="http://schemas.microsoft.com/office/drawing/2014/main" id="{5B80EB83-A3D8-499A-80DE-75BAD28A6553}"/>
              </a:ext>
            </a:extLst>
          </p:cNvPr>
          <p:cNvGrpSpPr/>
          <p:nvPr/>
        </p:nvGrpSpPr>
        <p:grpSpPr>
          <a:xfrm>
            <a:off x="3452956" y="2936476"/>
            <a:ext cx="889601" cy="823083"/>
            <a:chOff x="3452956" y="2936476"/>
            <a:chExt cx="889601" cy="823083"/>
          </a:xfrm>
        </p:grpSpPr>
        <p:sp>
          <p:nvSpPr>
            <p:cNvPr id="372" name="Oval 124">
              <a:extLst>
                <a:ext uri="{FF2B5EF4-FFF2-40B4-BE49-F238E27FC236}">
                  <a16:creationId xmlns:a16="http://schemas.microsoft.com/office/drawing/2014/main" id="{7E14D7DF-6981-4BEF-BE80-35E8090407D4}"/>
                </a:ext>
              </a:extLst>
            </p:cNvPr>
            <p:cNvSpPr/>
            <p:nvPr/>
          </p:nvSpPr>
          <p:spPr>
            <a:xfrm>
              <a:off x="3825191" y="3642170"/>
              <a:ext cx="57080" cy="57080"/>
            </a:xfrm>
            <a:prstGeom prst="ellipse">
              <a:avLst/>
            </a:prstGeom>
            <a:solidFill>
              <a:schemeClr val="bg1"/>
            </a:solidFill>
            <a:ln>
              <a:noFill/>
            </a:ln>
            <a:effectLst>
              <a:glow rad="50800">
                <a:schemeClr val="bg1">
                  <a:alpha val="5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grpSp>
          <p:nvGrpSpPr>
            <p:cNvPr id="373" name="Group 125">
              <a:extLst>
                <a:ext uri="{FF2B5EF4-FFF2-40B4-BE49-F238E27FC236}">
                  <a16:creationId xmlns:a16="http://schemas.microsoft.com/office/drawing/2014/main" id="{CF1B738A-EBE9-429A-A83F-EBB4BBFFF2E4}"/>
                </a:ext>
              </a:extLst>
            </p:cNvPr>
            <p:cNvGrpSpPr/>
            <p:nvPr/>
          </p:nvGrpSpPr>
          <p:grpSpPr>
            <a:xfrm>
              <a:off x="3452956" y="2936476"/>
              <a:ext cx="889601" cy="823083"/>
              <a:chOff x="3452956" y="2936476"/>
              <a:chExt cx="889601" cy="823083"/>
            </a:xfrm>
          </p:grpSpPr>
          <p:sp>
            <p:nvSpPr>
              <p:cNvPr id="374" name="Arc 23">
                <a:extLst>
                  <a:ext uri="{FF2B5EF4-FFF2-40B4-BE49-F238E27FC236}">
                    <a16:creationId xmlns:a16="http://schemas.microsoft.com/office/drawing/2014/main" id="{8B416CCC-6C8D-49A0-811B-DB6DE6229BB5}"/>
                  </a:ext>
                </a:extLst>
              </p:cNvPr>
              <p:cNvSpPr/>
              <p:nvPr/>
            </p:nvSpPr>
            <p:spPr>
              <a:xfrm rot="2406688" flipH="1">
                <a:off x="3537224" y="2936476"/>
                <a:ext cx="805333" cy="774678"/>
              </a:xfrm>
              <a:custGeom>
                <a:avLst/>
                <a:gdLst>
                  <a:gd name="connsiteX0" fmla="*/ 2757625 w 4312635"/>
                  <a:gd name="connsiteY0" fmla="*/ 74390 h 3750632"/>
                  <a:gd name="connsiteX1" fmla="*/ 3592950 w 4312635"/>
                  <a:gd name="connsiteY1" fmla="*/ 476828 h 3750632"/>
                  <a:gd name="connsiteX2" fmla="*/ 2156318 w 4312635"/>
                  <a:gd name="connsiteY2" fmla="*/ 1875316 h 3750632"/>
                  <a:gd name="connsiteX3" fmla="*/ 2757625 w 4312635"/>
                  <a:gd name="connsiteY3" fmla="*/ 74390 h 3750632"/>
                  <a:gd name="connsiteX0" fmla="*/ 2757625 w 4312635"/>
                  <a:gd name="connsiteY0" fmla="*/ 74390 h 3750632"/>
                  <a:gd name="connsiteX1" fmla="*/ 3592950 w 4312635"/>
                  <a:gd name="connsiteY1" fmla="*/ 476828 h 3750632"/>
                  <a:gd name="connsiteX0" fmla="*/ 601307 w 2060344"/>
                  <a:gd name="connsiteY0" fmla="*/ 336387 h 2137313"/>
                  <a:gd name="connsiteX1" fmla="*/ 1436632 w 2060344"/>
                  <a:gd name="connsiteY1" fmla="*/ 738825 h 2137313"/>
                  <a:gd name="connsiteX2" fmla="*/ 0 w 2060344"/>
                  <a:gd name="connsiteY2" fmla="*/ 2137313 h 2137313"/>
                  <a:gd name="connsiteX3" fmla="*/ 601307 w 2060344"/>
                  <a:gd name="connsiteY3" fmla="*/ 336387 h 2137313"/>
                  <a:gd name="connsiteX0" fmla="*/ 601307 w 2060344"/>
                  <a:gd name="connsiteY0" fmla="*/ 336387 h 2137313"/>
                  <a:gd name="connsiteX1" fmla="*/ 2060344 w 2060344"/>
                  <a:gd name="connsiteY1" fmla="*/ 38183 h 2137313"/>
                  <a:gd name="connsiteX0" fmla="*/ 601307 w 2060344"/>
                  <a:gd name="connsiteY0" fmla="*/ 632471 h 2433397"/>
                  <a:gd name="connsiteX1" fmla="*/ 1436632 w 2060344"/>
                  <a:gd name="connsiteY1" fmla="*/ 1034909 h 2433397"/>
                  <a:gd name="connsiteX2" fmla="*/ 0 w 2060344"/>
                  <a:gd name="connsiteY2" fmla="*/ 2433397 h 2433397"/>
                  <a:gd name="connsiteX3" fmla="*/ 601307 w 2060344"/>
                  <a:gd name="connsiteY3" fmla="*/ 632471 h 2433397"/>
                  <a:gd name="connsiteX0" fmla="*/ 601307 w 2060344"/>
                  <a:gd name="connsiteY0" fmla="*/ 632471 h 2433397"/>
                  <a:gd name="connsiteX1" fmla="*/ 2060344 w 2060344"/>
                  <a:gd name="connsiteY1" fmla="*/ 334267 h 2433397"/>
                  <a:gd name="connsiteX0" fmla="*/ 601307 w 2060344"/>
                  <a:gd name="connsiteY0" fmla="*/ 632471 h 2433397"/>
                  <a:gd name="connsiteX1" fmla="*/ 1436632 w 2060344"/>
                  <a:gd name="connsiteY1" fmla="*/ 1034909 h 2433397"/>
                  <a:gd name="connsiteX2" fmla="*/ 0 w 2060344"/>
                  <a:gd name="connsiteY2" fmla="*/ 2433397 h 2433397"/>
                  <a:gd name="connsiteX3" fmla="*/ 601307 w 2060344"/>
                  <a:gd name="connsiteY3" fmla="*/ 632471 h 2433397"/>
                  <a:gd name="connsiteX0" fmla="*/ 601307 w 2060344"/>
                  <a:gd name="connsiteY0" fmla="*/ 632471 h 2433397"/>
                  <a:gd name="connsiteX1" fmla="*/ 2060344 w 2060344"/>
                  <a:gd name="connsiteY1" fmla="*/ 334267 h 2433397"/>
                  <a:gd name="connsiteX0" fmla="*/ 601307 w 2060344"/>
                  <a:gd name="connsiteY0" fmla="*/ 632471 h 2433397"/>
                  <a:gd name="connsiteX1" fmla="*/ 1436632 w 2060344"/>
                  <a:gd name="connsiteY1" fmla="*/ 1034909 h 2433397"/>
                  <a:gd name="connsiteX2" fmla="*/ 0 w 2060344"/>
                  <a:gd name="connsiteY2" fmla="*/ 2433397 h 2433397"/>
                  <a:gd name="connsiteX3" fmla="*/ 601307 w 2060344"/>
                  <a:gd name="connsiteY3" fmla="*/ 632471 h 2433397"/>
                  <a:gd name="connsiteX0" fmla="*/ 601307 w 2060344"/>
                  <a:gd name="connsiteY0" fmla="*/ 632471 h 2433397"/>
                  <a:gd name="connsiteX1" fmla="*/ 2060344 w 2060344"/>
                  <a:gd name="connsiteY1" fmla="*/ 334267 h 2433397"/>
                  <a:gd name="connsiteX0" fmla="*/ 601307 w 2060344"/>
                  <a:gd name="connsiteY0" fmla="*/ 657010 h 2457936"/>
                  <a:gd name="connsiteX1" fmla="*/ 1436632 w 2060344"/>
                  <a:gd name="connsiteY1" fmla="*/ 1059448 h 2457936"/>
                  <a:gd name="connsiteX2" fmla="*/ 0 w 2060344"/>
                  <a:gd name="connsiteY2" fmla="*/ 2457936 h 2457936"/>
                  <a:gd name="connsiteX3" fmla="*/ 601307 w 2060344"/>
                  <a:gd name="connsiteY3" fmla="*/ 657010 h 2457936"/>
                  <a:gd name="connsiteX0" fmla="*/ 458234 w 2060344"/>
                  <a:gd name="connsiteY0" fmla="*/ 524672 h 2457936"/>
                  <a:gd name="connsiteX1" fmla="*/ 2060344 w 2060344"/>
                  <a:gd name="connsiteY1" fmla="*/ 358806 h 2457936"/>
                  <a:gd name="connsiteX0" fmla="*/ 601307 w 2060344"/>
                  <a:gd name="connsiteY0" fmla="*/ 671206 h 2472132"/>
                  <a:gd name="connsiteX1" fmla="*/ 1436632 w 2060344"/>
                  <a:gd name="connsiteY1" fmla="*/ 1073644 h 2472132"/>
                  <a:gd name="connsiteX2" fmla="*/ 0 w 2060344"/>
                  <a:gd name="connsiteY2" fmla="*/ 2472132 h 2472132"/>
                  <a:gd name="connsiteX3" fmla="*/ 601307 w 2060344"/>
                  <a:gd name="connsiteY3" fmla="*/ 671206 h 2472132"/>
                  <a:gd name="connsiteX0" fmla="*/ 458234 w 2060344"/>
                  <a:gd name="connsiteY0" fmla="*/ 538868 h 2472132"/>
                  <a:gd name="connsiteX1" fmla="*/ 2060344 w 2060344"/>
                  <a:gd name="connsiteY1" fmla="*/ 373002 h 2472132"/>
                  <a:gd name="connsiteX0" fmla="*/ 601307 w 2060344"/>
                  <a:gd name="connsiteY0" fmla="*/ 648643 h 2449569"/>
                  <a:gd name="connsiteX1" fmla="*/ 1436632 w 2060344"/>
                  <a:gd name="connsiteY1" fmla="*/ 1051081 h 2449569"/>
                  <a:gd name="connsiteX2" fmla="*/ 0 w 2060344"/>
                  <a:gd name="connsiteY2" fmla="*/ 2449569 h 2449569"/>
                  <a:gd name="connsiteX3" fmla="*/ 601307 w 2060344"/>
                  <a:gd name="connsiteY3" fmla="*/ 648643 h 2449569"/>
                  <a:gd name="connsiteX0" fmla="*/ 584876 w 2060344"/>
                  <a:gd name="connsiteY0" fmla="*/ 628806 h 2449569"/>
                  <a:gd name="connsiteX1" fmla="*/ 2060344 w 2060344"/>
                  <a:gd name="connsiteY1" fmla="*/ 350439 h 2449569"/>
                  <a:gd name="connsiteX0" fmla="*/ 601307 w 2751029"/>
                  <a:gd name="connsiteY0" fmla="*/ 2820761 h 4621687"/>
                  <a:gd name="connsiteX1" fmla="*/ 1436632 w 2751029"/>
                  <a:gd name="connsiteY1" fmla="*/ 3223199 h 4621687"/>
                  <a:gd name="connsiteX2" fmla="*/ 0 w 2751029"/>
                  <a:gd name="connsiteY2" fmla="*/ 4621687 h 4621687"/>
                  <a:gd name="connsiteX3" fmla="*/ 601307 w 2751029"/>
                  <a:gd name="connsiteY3" fmla="*/ 2820761 h 4621687"/>
                  <a:gd name="connsiteX0" fmla="*/ 584876 w 2751029"/>
                  <a:gd name="connsiteY0" fmla="*/ 2800924 h 4621687"/>
                  <a:gd name="connsiteX1" fmla="*/ 2751029 w 2751029"/>
                  <a:gd name="connsiteY1" fmla="*/ 153491 h 4621687"/>
                  <a:gd name="connsiteX0" fmla="*/ 601307 w 2751029"/>
                  <a:gd name="connsiteY0" fmla="*/ 2667270 h 4468196"/>
                  <a:gd name="connsiteX1" fmla="*/ 1436632 w 2751029"/>
                  <a:gd name="connsiteY1" fmla="*/ 3069708 h 4468196"/>
                  <a:gd name="connsiteX2" fmla="*/ 0 w 2751029"/>
                  <a:gd name="connsiteY2" fmla="*/ 4468196 h 4468196"/>
                  <a:gd name="connsiteX3" fmla="*/ 601307 w 2751029"/>
                  <a:gd name="connsiteY3" fmla="*/ 2667270 h 4468196"/>
                  <a:gd name="connsiteX0" fmla="*/ 584876 w 2751029"/>
                  <a:gd name="connsiteY0" fmla="*/ 2647433 h 4468196"/>
                  <a:gd name="connsiteX1" fmla="*/ 2751029 w 2751029"/>
                  <a:gd name="connsiteY1" fmla="*/ 0 h 4468196"/>
                </a:gdLst>
                <a:ahLst/>
                <a:cxnLst>
                  <a:cxn ang="0">
                    <a:pos x="connsiteX0" y="connsiteY0"/>
                  </a:cxn>
                  <a:cxn ang="0">
                    <a:pos x="connsiteX1" y="connsiteY1"/>
                  </a:cxn>
                </a:cxnLst>
                <a:rect l="l" t="t" r="r" b="b"/>
                <a:pathLst>
                  <a:path w="2751029" h="4468196" stroke="0" extrusionOk="0">
                    <a:moveTo>
                      <a:pt x="601307" y="2667270"/>
                    </a:moveTo>
                    <a:cubicBezTo>
                      <a:pt x="617583" y="2653887"/>
                      <a:pt x="1196273" y="2882954"/>
                      <a:pt x="1436632" y="3069708"/>
                    </a:cubicBezTo>
                    <a:lnTo>
                      <a:pt x="0" y="4468196"/>
                    </a:lnTo>
                    <a:cubicBezTo>
                      <a:pt x="200436" y="3867887"/>
                      <a:pt x="643480" y="2631782"/>
                      <a:pt x="601307" y="2667270"/>
                    </a:cubicBezTo>
                    <a:close/>
                  </a:path>
                  <a:path w="2751029" h="4468196" fill="none">
                    <a:moveTo>
                      <a:pt x="584876" y="2647433"/>
                    </a:moveTo>
                    <a:cubicBezTo>
                      <a:pt x="595342" y="2647224"/>
                      <a:pt x="1327156" y="946652"/>
                      <a:pt x="2751029" y="0"/>
                    </a:cubicBezTo>
                  </a:path>
                </a:pathLst>
              </a:cu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dirty="0"/>
              </a:p>
            </p:txBody>
          </p:sp>
          <p:sp>
            <p:nvSpPr>
              <p:cNvPr id="375" name="Oval 127">
                <a:extLst>
                  <a:ext uri="{FF2B5EF4-FFF2-40B4-BE49-F238E27FC236}">
                    <a16:creationId xmlns:a16="http://schemas.microsoft.com/office/drawing/2014/main" id="{3F91864A-A451-4300-8EFA-2A210D93DADE}"/>
                  </a:ext>
                </a:extLst>
              </p:cNvPr>
              <p:cNvSpPr/>
              <p:nvPr/>
            </p:nvSpPr>
            <p:spPr>
              <a:xfrm>
                <a:off x="4046203" y="3489134"/>
                <a:ext cx="57080" cy="57080"/>
              </a:xfrm>
              <a:prstGeom prst="ellipse">
                <a:avLst/>
              </a:prstGeom>
              <a:solidFill>
                <a:schemeClr val="bg1"/>
              </a:solidFill>
              <a:ln>
                <a:noFill/>
              </a:ln>
              <a:effectLst>
                <a:glow rad="50800">
                  <a:schemeClr val="bg1">
                    <a:alpha val="5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76" name="Arc 23">
                <a:extLst>
                  <a:ext uri="{FF2B5EF4-FFF2-40B4-BE49-F238E27FC236}">
                    <a16:creationId xmlns:a16="http://schemas.microsoft.com/office/drawing/2014/main" id="{98CA8DF8-8D7B-4AE7-A1FD-3BF472FFC9F7}"/>
                  </a:ext>
                </a:extLst>
              </p:cNvPr>
              <p:cNvSpPr/>
              <p:nvPr/>
            </p:nvSpPr>
            <p:spPr>
              <a:xfrm rot="3399487" flipH="1">
                <a:off x="3590412" y="3137996"/>
                <a:ext cx="484107" cy="759019"/>
              </a:xfrm>
              <a:custGeom>
                <a:avLst/>
                <a:gdLst>
                  <a:gd name="connsiteX0" fmla="*/ 2757625 w 4312635"/>
                  <a:gd name="connsiteY0" fmla="*/ 74390 h 3750632"/>
                  <a:gd name="connsiteX1" fmla="*/ 3592950 w 4312635"/>
                  <a:gd name="connsiteY1" fmla="*/ 476828 h 3750632"/>
                  <a:gd name="connsiteX2" fmla="*/ 2156318 w 4312635"/>
                  <a:gd name="connsiteY2" fmla="*/ 1875316 h 3750632"/>
                  <a:gd name="connsiteX3" fmla="*/ 2757625 w 4312635"/>
                  <a:gd name="connsiteY3" fmla="*/ 74390 h 3750632"/>
                  <a:gd name="connsiteX0" fmla="*/ 2757625 w 4312635"/>
                  <a:gd name="connsiteY0" fmla="*/ 74390 h 3750632"/>
                  <a:gd name="connsiteX1" fmla="*/ 3592950 w 4312635"/>
                  <a:gd name="connsiteY1" fmla="*/ 476828 h 3750632"/>
                  <a:gd name="connsiteX0" fmla="*/ 601307 w 2060344"/>
                  <a:gd name="connsiteY0" fmla="*/ 336387 h 2137313"/>
                  <a:gd name="connsiteX1" fmla="*/ 1436632 w 2060344"/>
                  <a:gd name="connsiteY1" fmla="*/ 738825 h 2137313"/>
                  <a:gd name="connsiteX2" fmla="*/ 0 w 2060344"/>
                  <a:gd name="connsiteY2" fmla="*/ 2137313 h 2137313"/>
                  <a:gd name="connsiteX3" fmla="*/ 601307 w 2060344"/>
                  <a:gd name="connsiteY3" fmla="*/ 336387 h 2137313"/>
                  <a:gd name="connsiteX0" fmla="*/ 601307 w 2060344"/>
                  <a:gd name="connsiteY0" fmla="*/ 336387 h 2137313"/>
                  <a:gd name="connsiteX1" fmla="*/ 2060344 w 2060344"/>
                  <a:gd name="connsiteY1" fmla="*/ 38183 h 2137313"/>
                  <a:gd name="connsiteX0" fmla="*/ 601307 w 2060344"/>
                  <a:gd name="connsiteY0" fmla="*/ 632471 h 2433397"/>
                  <a:gd name="connsiteX1" fmla="*/ 1436632 w 2060344"/>
                  <a:gd name="connsiteY1" fmla="*/ 1034909 h 2433397"/>
                  <a:gd name="connsiteX2" fmla="*/ 0 w 2060344"/>
                  <a:gd name="connsiteY2" fmla="*/ 2433397 h 2433397"/>
                  <a:gd name="connsiteX3" fmla="*/ 601307 w 2060344"/>
                  <a:gd name="connsiteY3" fmla="*/ 632471 h 2433397"/>
                  <a:gd name="connsiteX0" fmla="*/ 601307 w 2060344"/>
                  <a:gd name="connsiteY0" fmla="*/ 632471 h 2433397"/>
                  <a:gd name="connsiteX1" fmla="*/ 2060344 w 2060344"/>
                  <a:gd name="connsiteY1" fmla="*/ 334267 h 2433397"/>
                  <a:gd name="connsiteX0" fmla="*/ 601307 w 2060344"/>
                  <a:gd name="connsiteY0" fmla="*/ 632471 h 2433397"/>
                  <a:gd name="connsiteX1" fmla="*/ 1436632 w 2060344"/>
                  <a:gd name="connsiteY1" fmla="*/ 1034909 h 2433397"/>
                  <a:gd name="connsiteX2" fmla="*/ 0 w 2060344"/>
                  <a:gd name="connsiteY2" fmla="*/ 2433397 h 2433397"/>
                  <a:gd name="connsiteX3" fmla="*/ 601307 w 2060344"/>
                  <a:gd name="connsiteY3" fmla="*/ 632471 h 2433397"/>
                  <a:gd name="connsiteX0" fmla="*/ 601307 w 2060344"/>
                  <a:gd name="connsiteY0" fmla="*/ 632471 h 2433397"/>
                  <a:gd name="connsiteX1" fmla="*/ 2060344 w 2060344"/>
                  <a:gd name="connsiteY1" fmla="*/ 334267 h 2433397"/>
                  <a:gd name="connsiteX0" fmla="*/ 601307 w 2060344"/>
                  <a:gd name="connsiteY0" fmla="*/ 632471 h 2433397"/>
                  <a:gd name="connsiteX1" fmla="*/ 1436632 w 2060344"/>
                  <a:gd name="connsiteY1" fmla="*/ 1034909 h 2433397"/>
                  <a:gd name="connsiteX2" fmla="*/ 0 w 2060344"/>
                  <a:gd name="connsiteY2" fmla="*/ 2433397 h 2433397"/>
                  <a:gd name="connsiteX3" fmla="*/ 601307 w 2060344"/>
                  <a:gd name="connsiteY3" fmla="*/ 632471 h 2433397"/>
                  <a:gd name="connsiteX0" fmla="*/ 601307 w 2060344"/>
                  <a:gd name="connsiteY0" fmla="*/ 632471 h 2433397"/>
                  <a:gd name="connsiteX1" fmla="*/ 2060344 w 2060344"/>
                  <a:gd name="connsiteY1" fmla="*/ 334267 h 2433397"/>
                  <a:gd name="connsiteX0" fmla="*/ 601307 w 2060344"/>
                  <a:gd name="connsiteY0" fmla="*/ 657010 h 2457936"/>
                  <a:gd name="connsiteX1" fmla="*/ 1436632 w 2060344"/>
                  <a:gd name="connsiteY1" fmla="*/ 1059448 h 2457936"/>
                  <a:gd name="connsiteX2" fmla="*/ 0 w 2060344"/>
                  <a:gd name="connsiteY2" fmla="*/ 2457936 h 2457936"/>
                  <a:gd name="connsiteX3" fmla="*/ 601307 w 2060344"/>
                  <a:gd name="connsiteY3" fmla="*/ 657010 h 2457936"/>
                  <a:gd name="connsiteX0" fmla="*/ 458234 w 2060344"/>
                  <a:gd name="connsiteY0" fmla="*/ 524672 h 2457936"/>
                  <a:gd name="connsiteX1" fmla="*/ 2060344 w 2060344"/>
                  <a:gd name="connsiteY1" fmla="*/ 358806 h 2457936"/>
                  <a:gd name="connsiteX0" fmla="*/ 601307 w 2060344"/>
                  <a:gd name="connsiteY0" fmla="*/ 671206 h 2472132"/>
                  <a:gd name="connsiteX1" fmla="*/ 1436632 w 2060344"/>
                  <a:gd name="connsiteY1" fmla="*/ 1073644 h 2472132"/>
                  <a:gd name="connsiteX2" fmla="*/ 0 w 2060344"/>
                  <a:gd name="connsiteY2" fmla="*/ 2472132 h 2472132"/>
                  <a:gd name="connsiteX3" fmla="*/ 601307 w 2060344"/>
                  <a:gd name="connsiteY3" fmla="*/ 671206 h 2472132"/>
                  <a:gd name="connsiteX0" fmla="*/ 458234 w 2060344"/>
                  <a:gd name="connsiteY0" fmla="*/ 538868 h 2472132"/>
                  <a:gd name="connsiteX1" fmla="*/ 2060344 w 2060344"/>
                  <a:gd name="connsiteY1" fmla="*/ 373002 h 2472132"/>
                  <a:gd name="connsiteX0" fmla="*/ 601307 w 2060344"/>
                  <a:gd name="connsiteY0" fmla="*/ 648643 h 2449569"/>
                  <a:gd name="connsiteX1" fmla="*/ 1436632 w 2060344"/>
                  <a:gd name="connsiteY1" fmla="*/ 1051081 h 2449569"/>
                  <a:gd name="connsiteX2" fmla="*/ 0 w 2060344"/>
                  <a:gd name="connsiteY2" fmla="*/ 2449569 h 2449569"/>
                  <a:gd name="connsiteX3" fmla="*/ 601307 w 2060344"/>
                  <a:gd name="connsiteY3" fmla="*/ 648643 h 2449569"/>
                  <a:gd name="connsiteX0" fmla="*/ 584876 w 2060344"/>
                  <a:gd name="connsiteY0" fmla="*/ 628806 h 2449569"/>
                  <a:gd name="connsiteX1" fmla="*/ 2060344 w 2060344"/>
                  <a:gd name="connsiteY1" fmla="*/ 350439 h 2449569"/>
                  <a:gd name="connsiteX0" fmla="*/ 601307 w 2751029"/>
                  <a:gd name="connsiteY0" fmla="*/ 2820761 h 4621687"/>
                  <a:gd name="connsiteX1" fmla="*/ 1436632 w 2751029"/>
                  <a:gd name="connsiteY1" fmla="*/ 3223199 h 4621687"/>
                  <a:gd name="connsiteX2" fmla="*/ 0 w 2751029"/>
                  <a:gd name="connsiteY2" fmla="*/ 4621687 h 4621687"/>
                  <a:gd name="connsiteX3" fmla="*/ 601307 w 2751029"/>
                  <a:gd name="connsiteY3" fmla="*/ 2820761 h 4621687"/>
                  <a:gd name="connsiteX0" fmla="*/ 584876 w 2751029"/>
                  <a:gd name="connsiteY0" fmla="*/ 2800924 h 4621687"/>
                  <a:gd name="connsiteX1" fmla="*/ 2751029 w 2751029"/>
                  <a:gd name="connsiteY1" fmla="*/ 153491 h 4621687"/>
                  <a:gd name="connsiteX0" fmla="*/ 601307 w 2751029"/>
                  <a:gd name="connsiteY0" fmla="*/ 2667270 h 4468196"/>
                  <a:gd name="connsiteX1" fmla="*/ 1436632 w 2751029"/>
                  <a:gd name="connsiteY1" fmla="*/ 3069708 h 4468196"/>
                  <a:gd name="connsiteX2" fmla="*/ 0 w 2751029"/>
                  <a:gd name="connsiteY2" fmla="*/ 4468196 h 4468196"/>
                  <a:gd name="connsiteX3" fmla="*/ 601307 w 2751029"/>
                  <a:gd name="connsiteY3" fmla="*/ 2667270 h 4468196"/>
                  <a:gd name="connsiteX0" fmla="*/ 584876 w 2751029"/>
                  <a:gd name="connsiteY0" fmla="*/ 2647433 h 4468196"/>
                  <a:gd name="connsiteX1" fmla="*/ 2751029 w 2751029"/>
                  <a:gd name="connsiteY1" fmla="*/ 0 h 4468196"/>
                </a:gdLst>
                <a:ahLst/>
                <a:cxnLst>
                  <a:cxn ang="0">
                    <a:pos x="connsiteX0" y="connsiteY0"/>
                  </a:cxn>
                  <a:cxn ang="0">
                    <a:pos x="connsiteX1" y="connsiteY1"/>
                  </a:cxn>
                </a:cxnLst>
                <a:rect l="l" t="t" r="r" b="b"/>
                <a:pathLst>
                  <a:path w="2751029" h="4468196" stroke="0" extrusionOk="0">
                    <a:moveTo>
                      <a:pt x="601307" y="2667270"/>
                    </a:moveTo>
                    <a:cubicBezTo>
                      <a:pt x="617583" y="2653887"/>
                      <a:pt x="1196273" y="2882954"/>
                      <a:pt x="1436632" y="3069708"/>
                    </a:cubicBezTo>
                    <a:lnTo>
                      <a:pt x="0" y="4468196"/>
                    </a:lnTo>
                    <a:cubicBezTo>
                      <a:pt x="200436" y="3867887"/>
                      <a:pt x="643480" y="2631782"/>
                      <a:pt x="601307" y="2667270"/>
                    </a:cubicBezTo>
                    <a:close/>
                  </a:path>
                  <a:path w="2751029" h="4468196" fill="none">
                    <a:moveTo>
                      <a:pt x="584876" y="2647433"/>
                    </a:moveTo>
                    <a:cubicBezTo>
                      <a:pt x="595342" y="2647224"/>
                      <a:pt x="1327156" y="946652"/>
                      <a:pt x="2751029" y="0"/>
                    </a:cubicBezTo>
                  </a:path>
                </a:pathLst>
              </a:cu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dirty="0"/>
              </a:p>
            </p:txBody>
          </p:sp>
        </p:grpSp>
      </p:grpSp>
      <p:grpSp>
        <p:nvGrpSpPr>
          <p:cNvPr id="377" name="Group 152">
            <a:extLst>
              <a:ext uri="{FF2B5EF4-FFF2-40B4-BE49-F238E27FC236}">
                <a16:creationId xmlns:a16="http://schemas.microsoft.com/office/drawing/2014/main" id="{CBB51F66-6A3D-4B37-BE50-E1DDE7A2F91E}"/>
              </a:ext>
            </a:extLst>
          </p:cNvPr>
          <p:cNvGrpSpPr/>
          <p:nvPr/>
        </p:nvGrpSpPr>
        <p:grpSpPr>
          <a:xfrm>
            <a:off x="2991846" y="2461352"/>
            <a:ext cx="2021191" cy="1208553"/>
            <a:chOff x="2991846" y="2461352"/>
            <a:chExt cx="2021191" cy="1208553"/>
          </a:xfrm>
        </p:grpSpPr>
        <p:grpSp>
          <p:nvGrpSpPr>
            <p:cNvPr id="378" name="Group 153">
              <a:extLst>
                <a:ext uri="{FF2B5EF4-FFF2-40B4-BE49-F238E27FC236}">
                  <a16:creationId xmlns:a16="http://schemas.microsoft.com/office/drawing/2014/main" id="{F1E6473F-6562-4A0E-BBBD-616F9C690B69}"/>
                </a:ext>
              </a:extLst>
            </p:cNvPr>
            <p:cNvGrpSpPr/>
            <p:nvPr/>
          </p:nvGrpSpPr>
          <p:grpSpPr>
            <a:xfrm>
              <a:off x="3863831" y="2461352"/>
              <a:ext cx="971744" cy="1208553"/>
              <a:chOff x="3863831" y="2461352"/>
              <a:chExt cx="971744" cy="1208553"/>
            </a:xfrm>
          </p:grpSpPr>
          <p:sp>
            <p:nvSpPr>
              <p:cNvPr id="380" name="Arc 23">
                <a:extLst>
                  <a:ext uri="{FF2B5EF4-FFF2-40B4-BE49-F238E27FC236}">
                    <a16:creationId xmlns:a16="http://schemas.microsoft.com/office/drawing/2014/main" id="{21F3B39F-3088-43B0-BD69-08E63FDCA219}"/>
                  </a:ext>
                </a:extLst>
              </p:cNvPr>
              <p:cNvSpPr/>
              <p:nvPr/>
            </p:nvSpPr>
            <p:spPr>
              <a:xfrm rot="7256772">
                <a:off x="4009566" y="2812193"/>
                <a:ext cx="432716" cy="724185"/>
              </a:xfrm>
              <a:custGeom>
                <a:avLst/>
                <a:gdLst>
                  <a:gd name="connsiteX0" fmla="*/ 2757625 w 4312635"/>
                  <a:gd name="connsiteY0" fmla="*/ 74390 h 3750632"/>
                  <a:gd name="connsiteX1" fmla="*/ 3592950 w 4312635"/>
                  <a:gd name="connsiteY1" fmla="*/ 476828 h 3750632"/>
                  <a:gd name="connsiteX2" fmla="*/ 2156318 w 4312635"/>
                  <a:gd name="connsiteY2" fmla="*/ 1875316 h 3750632"/>
                  <a:gd name="connsiteX3" fmla="*/ 2757625 w 4312635"/>
                  <a:gd name="connsiteY3" fmla="*/ 74390 h 3750632"/>
                  <a:gd name="connsiteX0" fmla="*/ 2757625 w 4312635"/>
                  <a:gd name="connsiteY0" fmla="*/ 74390 h 3750632"/>
                  <a:gd name="connsiteX1" fmla="*/ 3592950 w 4312635"/>
                  <a:gd name="connsiteY1" fmla="*/ 476828 h 3750632"/>
                  <a:gd name="connsiteX0" fmla="*/ 601307 w 2060344"/>
                  <a:gd name="connsiteY0" fmla="*/ 336387 h 2137313"/>
                  <a:gd name="connsiteX1" fmla="*/ 1436632 w 2060344"/>
                  <a:gd name="connsiteY1" fmla="*/ 738825 h 2137313"/>
                  <a:gd name="connsiteX2" fmla="*/ 0 w 2060344"/>
                  <a:gd name="connsiteY2" fmla="*/ 2137313 h 2137313"/>
                  <a:gd name="connsiteX3" fmla="*/ 601307 w 2060344"/>
                  <a:gd name="connsiteY3" fmla="*/ 336387 h 2137313"/>
                  <a:gd name="connsiteX0" fmla="*/ 601307 w 2060344"/>
                  <a:gd name="connsiteY0" fmla="*/ 336387 h 2137313"/>
                  <a:gd name="connsiteX1" fmla="*/ 2060344 w 2060344"/>
                  <a:gd name="connsiteY1" fmla="*/ 38183 h 2137313"/>
                  <a:gd name="connsiteX0" fmla="*/ 601307 w 2060344"/>
                  <a:gd name="connsiteY0" fmla="*/ 632471 h 2433397"/>
                  <a:gd name="connsiteX1" fmla="*/ 1436632 w 2060344"/>
                  <a:gd name="connsiteY1" fmla="*/ 1034909 h 2433397"/>
                  <a:gd name="connsiteX2" fmla="*/ 0 w 2060344"/>
                  <a:gd name="connsiteY2" fmla="*/ 2433397 h 2433397"/>
                  <a:gd name="connsiteX3" fmla="*/ 601307 w 2060344"/>
                  <a:gd name="connsiteY3" fmla="*/ 632471 h 2433397"/>
                  <a:gd name="connsiteX0" fmla="*/ 601307 w 2060344"/>
                  <a:gd name="connsiteY0" fmla="*/ 632471 h 2433397"/>
                  <a:gd name="connsiteX1" fmla="*/ 2060344 w 2060344"/>
                  <a:gd name="connsiteY1" fmla="*/ 334267 h 2433397"/>
                  <a:gd name="connsiteX0" fmla="*/ 601307 w 2060344"/>
                  <a:gd name="connsiteY0" fmla="*/ 632471 h 2433397"/>
                  <a:gd name="connsiteX1" fmla="*/ 1436632 w 2060344"/>
                  <a:gd name="connsiteY1" fmla="*/ 1034909 h 2433397"/>
                  <a:gd name="connsiteX2" fmla="*/ 0 w 2060344"/>
                  <a:gd name="connsiteY2" fmla="*/ 2433397 h 2433397"/>
                  <a:gd name="connsiteX3" fmla="*/ 601307 w 2060344"/>
                  <a:gd name="connsiteY3" fmla="*/ 632471 h 2433397"/>
                  <a:gd name="connsiteX0" fmla="*/ 601307 w 2060344"/>
                  <a:gd name="connsiteY0" fmla="*/ 632471 h 2433397"/>
                  <a:gd name="connsiteX1" fmla="*/ 2060344 w 2060344"/>
                  <a:gd name="connsiteY1" fmla="*/ 334267 h 2433397"/>
                  <a:gd name="connsiteX0" fmla="*/ 601307 w 2060344"/>
                  <a:gd name="connsiteY0" fmla="*/ 632471 h 2433397"/>
                  <a:gd name="connsiteX1" fmla="*/ 1436632 w 2060344"/>
                  <a:gd name="connsiteY1" fmla="*/ 1034909 h 2433397"/>
                  <a:gd name="connsiteX2" fmla="*/ 0 w 2060344"/>
                  <a:gd name="connsiteY2" fmla="*/ 2433397 h 2433397"/>
                  <a:gd name="connsiteX3" fmla="*/ 601307 w 2060344"/>
                  <a:gd name="connsiteY3" fmla="*/ 632471 h 2433397"/>
                  <a:gd name="connsiteX0" fmla="*/ 601307 w 2060344"/>
                  <a:gd name="connsiteY0" fmla="*/ 632471 h 2433397"/>
                  <a:gd name="connsiteX1" fmla="*/ 2060344 w 2060344"/>
                  <a:gd name="connsiteY1" fmla="*/ 334267 h 2433397"/>
                  <a:gd name="connsiteX0" fmla="*/ 601307 w 2060344"/>
                  <a:gd name="connsiteY0" fmla="*/ 657010 h 2457936"/>
                  <a:gd name="connsiteX1" fmla="*/ 1436632 w 2060344"/>
                  <a:gd name="connsiteY1" fmla="*/ 1059448 h 2457936"/>
                  <a:gd name="connsiteX2" fmla="*/ 0 w 2060344"/>
                  <a:gd name="connsiteY2" fmla="*/ 2457936 h 2457936"/>
                  <a:gd name="connsiteX3" fmla="*/ 601307 w 2060344"/>
                  <a:gd name="connsiteY3" fmla="*/ 657010 h 2457936"/>
                  <a:gd name="connsiteX0" fmla="*/ 458234 w 2060344"/>
                  <a:gd name="connsiteY0" fmla="*/ 524672 h 2457936"/>
                  <a:gd name="connsiteX1" fmla="*/ 2060344 w 2060344"/>
                  <a:gd name="connsiteY1" fmla="*/ 358806 h 2457936"/>
                  <a:gd name="connsiteX0" fmla="*/ 601307 w 2060344"/>
                  <a:gd name="connsiteY0" fmla="*/ 671206 h 2472132"/>
                  <a:gd name="connsiteX1" fmla="*/ 1436632 w 2060344"/>
                  <a:gd name="connsiteY1" fmla="*/ 1073644 h 2472132"/>
                  <a:gd name="connsiteX2" fmla="*/ 0 w 2060344"/>
                  <a:gd name="connsiteY2" fmla="*/ 2472132 h 2472132"/>
                  <a:gd name="connsiteX3" fmla="*/ 601307 w 2060344"/>
                  <a:gd name="connsiteY3" fmla="*/ 671206 h 2472132"/>
                  <a:gd name="connsiteX0" fmla="*/ 458234 w 2060344"/>
                  <a:gd name="connsiteY0" fmla="*/ 538868 h 2472132"/>
                  <a:gd name="connsiteX1" fmla="*/ 2060344 w 2060344"/>
                  <a:gd name="connsiteY1" fmla="*/ 373002 h 2472132"/>
                  <a:gd name="connsiteX0" fmla="*/ 601307 w 2060344"/>
                  <a:gd name="connsiteY0" fmla="*/ 648643 h 2449569"/>
                  <a:gd name="connsiteX1" fmla="*/ 1436632 w 2060344"/>
                  <a:gd name="connsiteY1" fmla="*/ 1051081 h 2449569"/>
                  <a:gd name="connsiteX2" fmla="*/ 0 w 2060344"/>
                  <a:gd name="connsiteY2" fmla="*/ 2449569 h 2449569"/>
                  <a:gd name="connsiteX3" fmla="*/ 601307 w 2060344"/>
                  <a:gd name="connsiteY3" fmla="*/ 648643 h 2449569"/>
                  <a:gd name="connsiteX0" fmla="*/ 584876 w 2060344"/>
                  <a:gd name="connsiteY0" fmla="*/ 628806 h 2449569"/>
                  <a:gd name="connsiteX1" fmla="*/ 2060344 w 2060344"/>
                  <a:gd name="connsiteY1" fmla="*/ 350439 h 2449569"/>
                  <a:gd name="connsiteX0" fmla="*/ 601307 w 2751029"/>
                  <a:gd name="connsiteY0" fmla="*/ 2820761 h 4621687"/>
                  <a:gd name="connsiteX1" fmla="*/ 1436632 w 2751029"/>
                  <a:gd name="connsiteY1" fmla="*/ 3223199 h 4621687"/>
                  <a:gd name="connsiteX2" fmla="*/ 0 w 2751029"/>
                  <a:gd name="connsiteY2" fmla="*/ 4621687 h 4621687"/>
                  <a:gd name="connsiteX3" fmla="*/ 601307 w 2751029"/>
                  <a:gd name="connsiteY3" fmla="*/ 2820761 h 4621687"/>
                  <a:gd name="connsiteX0" fmla="*/ 584876 w 2751029"/>
                  <a:gd name="connsiteY0" fmla="*/ 2800924 h 4621687"/>
                  <a:gd name="connsiteX1" fmla="*/ 2751029 w 2751029"/>
                  <a:gd name="connsiteY1" fmla="*/ 153491 h 4621687"/>
                  <a:gd name="connsiteX0" fmla="*/ 601307 w 2751029"/>
                  <a:gd name="connsiteY0" fmla="*/ 2667270 h 4468196"/>
                  <a:gd name="connsiteX1" fmla="*/ 1436632 w 2751029"/>
                  <a:gd name="connsiteY1" fmla="*/ 3069708 h 4468196"/>
                  <a:gd name="connsiteX2" fmla="*/ 0 w 2751029"/>
                  <a:gd name="connsiteY2" fmla="*/ 4468196 h 4468196"/>
                  <a:gd name="connsiteX3" fmla="*/ 601307 w 2751029"/>
                  <a:gd name="connsiteY3" fmla="*/ 2667270 h 4468196"/>
                  <a:gd name="connsiteX0" fmla="*/ 584876 w 2751029"/>
                  <a:gd name="connsiteY0" fmla="*/ 2647433 h 4468196"/>
                  <a:gd name="connsiteX1" fmla="*/ 2751029 w 2751029"/>
                  <a:gd name="connsiteY1" fmla="*/ 0 h 4468196"/>
                </a:gdLst>
                <a:ahLst/>
                <a:cxnLst>
                  <a:cxn ang="0">
                    <a:pos x="connsiteX0" y="connsiteY0"/>
                  </a:cxn>
                  <a:cxn ang="0">
                    <a:pos x="connsiteX1" y="connsiteY1"/>
                  </a:cxn>
                </a:cxnLst>
                <a:rect l="l" t="t" r="r" b="b"/>
                <a:pathLst>
                  <a:path w="2751029" h="4468196" stroke="0" extrusionOk="0">
                    <a:moveTo>
                      <a:pt x="601307" y="2667270"/>
                    </a:moveTo>
                    <a:cubicBezTo>
                      <a:pt x="617583" y="2653887"/>
                      <a:pt x="1196273" y="2882954"/>
                      <a:pt x="1436632" y="3069708"/>
                    </a:cubicBezTo>
                    <a:lnTo>
                      <a:pt x="0" y="4468196"/>
                    </a:lnTo>
                    <a:cubicBezTo>
                      <a:pt x="200436" y="3867887"/>
                      <a:pt x="643480" y="2631782"/>
                      <a:pt x="601307" y="2667270"/>
                    </a:cubicBezTo>
                    <a:close/>
                  </a:path>
                  <a:path w="2751029" h="4468196" fill="none">
                    <a:moveTo>
                      <a:pt x="584876" y="2647433"/>
                    </a:moveTo>
                    <a:cubicBezTo>
                      <a:pt x="595342" y="2647224"/>
                      <a:pt x="1327156" y="946652"/>
                      <a:pt x="2751029" y="0"/>
                    </a:cubicBezTo>
                  </a:path>
                </a:pathLst>
              </a:cu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sp>
            <p:nvSpPr>
              <p:cNvPr id="381" name="Arc 23">
                <a:extLst>
                  <a:ext uri="{FF2B5EF4-FFF2-40B4-BE49-F238E27FC236}">
                    <a16:creationId xmlns:a16="http://schemas.microsoft.com/office/drawing/2014/main" id="{E5FDF2DF-A704-422A-99E0-826AEA87BE8A}"/>
                  </a:ext>
                </a:extLst>
              </p:cNvPr>
              <p:cNvSpPr/>
              <p:nvPr/>
            </p:nvSpPr>
            <p:spPr>
              <a:xfrm rot="8979767" flipH="1">
                <a:off x="4410610" y="3064934"/>
                <a:ext cx="326072" cy="366977"/>
              </a:xfrm>
              <a:custGeom>
                <a:avLst/>
                <a:gdLst>
                  <a:gd name="connsiteX0" fmla="*/ 2757625 w 4312635"/>
                  <a:gd name="connsiteY0" fmla="*/ 74390 h 3750632"/>
                  <a:gd name="connsiteX1" fmla="*/ 3592950 w 4312635"/>
                  <a:gd name="connsiteY1" fmla="*/ 476828 h 3750632"/>
                  <a:gd name="connsiteX2" fmla="*/ 2156318 w 4312635"/>
                  <a:gd name="connsiteY2" fmla="*/ 1875316 h 3750632"/>
                  <a:gd name="connsiteX3" fmla="*/ 2757625 w 4312635"/>
                  <a:gd name="connsiteY3" fmla="*/ 74390 h 3750632"/>
                  <a:gd name="connsiteX0" fmla="*/ 2757625 w 4312635"/>
                  <a:gd name="connsiteY0" fmla="*/ 74390 h 3750632"/>
                  <a:gd name="connsiteX1" fmla="*/ 3592950 w 4312635"/>
                  <a:gd name="connsiteY1" fmla="*/ 476828 h 3750632"/>
                  <a:gd name="connsiteX0" fmla="*/ 601307 w 2060344"/>
                  <a:gd name="connsiteY0" fmla="*/ 336387 h 2137313"/>
                  <a:gd name="connsiteX1" fmla="*/ 1436632 w 2060344"/>
                  <a:gd name="connsiteY1" fmla="*/ 738825 h 2137313"/>
                  <a:gd name="connsiteX2" fmla="*/ 0 w 2060344"/>
                  <a:gd name="connsiteY2" fmla="*/ 2137313 h 2137313"/>
                  <a:gd name="connsiteX3" fmla="*/ 601307 w 2060344"/>
                  <a:gd name="connsiteY3" fmla="*/ 336387 h 2137313"/>
                  <a:gd name="connsiteX0" fmla="*/ 601307 w 2060344"/>
                  <a:gd name="connsiteY0" fmla="*/ 336387 h 2137313"/>
                  <a:gd name="connsiteX1" fmla="*/ 2060344 w 2060344"/>
                  <a:gd name="connsiteY1" fmla="*/ 38183 h 2137313"/>
                  <a:gd name="connsiteX0" fmla="*/ 601307 w 2060344"/>
                  <a:gd name="connsiteY0" fmla="*/ 632471 h 2433397"/>
                  <a:gd name="connsiteX1" fmla="*/ 1436632 w 2060344"/>
                  <a:gd name="connsiteY1" fmla="*/ 1034909 h 2433397"/>
                  <a:gd name="connsiteX2" fmla="*/ 0 w 2060344"/>
                  <a:gd name="connsiteY2" fmla="*/ 2433397 h 2433397"/>
                  <a:gd name="connsiteX3" fmla="*/ 601307 w 2060344"/>
                  <a:gd name="connsiteY3" fmla="*/ 632471 h 2433397"/>
                  <a:gd name="connsiteX0" fmla="*/ 601307 w 2060344"/>
                  <a:gd name="connsiteY0" fmla="*/ 632471 h 2433397"/>
                  <a:gd name="connsiteX1" fmla="*/ 2060344 w 2060344"/>
                  <a:gd name="connsiteY1" fmla="*/ 334267 h 2433397"/>
                  <a:gd name="connsiteX0" fmla="*/ 601307 w 2060344"/>
                  <a:gd name="connsiteY0" fmla="*/ 632471 h 2433397"/>
                  <a:gd name="connsiteX1" fmla="*/ 1436632 w 2060344"/>
                  <a:gd name="connsiteY1" fmla="*/ 1034909 h 2433397"/>
                  <a:gd name="connsiteX2" fmla="*/ 0 w 2060344"/>
                  <a:gd name="connsiteY2" fmla="*/ 2433397 h 2433397"/>
                  <a:gd name="connsiteX3" fmla="*/ 601307 w 2060344"/>
                  <a:gd name="connsiteY3" fmla="*/ 632471 h 2433397"/>
                  <a:gd name="connsiteX0" fmla="*/ 601307 w 2060344"/>
                  <a:gd name="connsiteY0" fmla="*/ 632471 h 2433397"/>
                  <a:gd name="connsiteX1" fmla="*/ 2060344 w 2060344"/>
                  <a:gd name="connsiteY1" fmla="*/ 334267 h 2433397"/>
                  <a:gd name="connsiteX0" fmla="*/ 601307 w 2060344"/>
                  <a:gd name="connsiteY0" fmla="*/ 632471 h 2433397"/>
                  <a:gd name="connsiteX1" fmla="*/ 1436632 w 2060344"/>
                  <a:gd name="connsiteY1" fmla="*/ 1034909 h 2433397"/>
                  <a:gd name="connsiteX2" fmla="*/ 0 w 2060344"/>
                  <a:gd name="connsiteY2" fmla="*/ 2433397 h 2433397"/>
                  <a:gd name="connsiteX3" fmla="*/ 601307 w 2060344"/>
                  <a:gd name="connsiteY3" fmla="*/ 632471 h 2433397"/>
                  <a:gd name="connsiteX0" fmla="*/ 601307 w 2060344"/>
                  <a:gd name="connsiteY0" fmla="*/ 632471 h 2433397"/>
                  <a:gd name="connsiteX1" fmla="*/ 2060344 w 2060344"/>
                  <a:gd name="connsiteY1" fmla="*/ 334267 h 2433397"/>
                  <a:gd name="connsiteX0" fmla="*/ 601307 w 2060344"/>
                  <a:gd name="connsiteY0" fmla="*/ 657010 h 2457936"/>
                  <a:gd name="connsiteX1" fmla="*/ 1436632 w 2060344"/>
                  <a:gd name="connsiteY1" fmla="*/ 1059448 h 2457936"/>
                  <a:gd name="connsiteX2" fmla="*/ 0 w 2060344"/>
                  <a:gd name="connsiteY2" fmla="*/ 2457936 h 2457936"/>
                  <a:gd name="connsiteX3" fmla="*/ 601307 w 2060344"/>
                  <a:gd name="connsiteY3" fmla="*/ 657010 h 2457936"/>
                  <a:gd name="connsiteX0" fmla="*/ 458234 w 2060344"/>
                  <a:gd name="connsiteY0" fmla="*/ 524672 h 2457936"/>
                  <a:gd name="connsiteX1" fmla="*/ 2060344 w 2060344"/>
                  <a:gd name="connsiteY1" fmla="*/ 358806 h 2457936"/>
                  <a:gd name="connsiteX0" fmla="*/ 601307 w 2060344"/>
                  <a:gd name="connsiteY0" fmla="*/ 671206 h 2472132"/>
                  <a:gd name="connsiteX1" fmla="*/ 1436632 w 2060344"/>
                  <a:gd name="connsiteY1" fmla="*/ 1073644 h 2472132"/>
                  <a:gd name="connsiteX2" fmla="*/ 0 w 2060344"/>
                  <a:gd name="connsiteY2" fmla="*/ 2472132 h 2472132"/>
                  <a:gd name="connsiteX3" fmla="*/ 601307 w 2060344"/>
                  <a:gd name="connsiteY3" fmla="*/ 671206 h 2472132"/>
                  <a:gd name="connsiteX0" fmla="*/ 458234 w 2060344"/>
                  <a:gd name="connsiteY0" fmla="*/ 538868 h 2472132"/>
                  <a:gd name="connsiteX1" fmla="*/ 2060344 w 2060344"/>
                  <a:gd name="connsiteY1" fmla="*/ 373002 h 2472132"/>
                  <a:gd name="connsiteX0" fmla="*/ 601307 w 2060344"/>
                  <a:gd name="connsiteY0" fmla="*/ 648643 h 2449569"/>
                  <a:gd name="connsiteX1" fmla="*/ 1436632 w 2060344"/>
                  <a:gd name="connsiteY1" fmla="*/ 1051081 h 2449569"/>
                  <a:gd name="connsiteX2" fmla="*/ 0 w 2060344"/>
                  <a:gd name="connsiteY2" fmla="*/ 2449569 h 2449569"/>
                  <a:gd name="connsiteX3" fmla="*/ 601307 w 2060344"/>
                  <a:gd name="connsiteY3" fmla="*/ 648643 h 2449569"/>
                  <a:gd name="connsiteX0" fmla="*/ 584876 w 2060344"/>
                  <a:gd name="connsiteY0" fmla="*/ 628806 h 2449569"/>
                  <a:gd name="connsiteX1" fmla="*/ 2060344 w 2060344"/>
                  <a:gd name="connsiteY1" fmla="*/ 350439 h 2449569"/>
                  <a:gd name="connsiteX0" fmla="*/ 601307 w 2751029"/>
                  <a:gd name="connsiteY0" fmla="*/ 2820761 h 4621687"/>
                  <a:gd name="connsiteX1" fmla="*/ 1436632 w 2751029"/>
                  <a:gd name="connsiteY1" fmla="*/ 3223199 h 4621687"/>
                  <a:gd name="connsiteX2" fmla="*/ 0 w 2751029"/>
                  <a:gd name="connsiteY2" fmla="*/ 4621687 h 4621687"/>
                  <a:gd name="connsiteX3" fmla="*/ 601307 w 2751029"/>
                  <a:gd name="connsiteY3" fmla="*/ 2820761 h 4621687"/>
                  <a:gd name="connsiteX0" fmla="*/ 584876 w 2751029"/>
                  <a:gd name="connsiteY0" fmla="*/ 2800924 h 4621687"/>
                  <a:gd name="connsiteX1" fmla="*/ 2751029 w 2751029"/>
                  <a:gd name="connsiteY1" fmla="*/ 153491 h 4621687"/>
                  <a:gd name="connsiteX0" fmla="*/ 601307 w 2751029"/>
                  <a:gd name="connsiteY0" fmla="*/ 2667270 h 4468196"/>
                  <a:gd name="connsiteX1" fmla="*/ 1436632 w 2751029"/>
                  <a:gd name="connsiteY1" fmla="*/ 3069708 h 4468196"/>
                  <a:gd name="connsiteX2" fmla="*/ 0 w 2751029"/>
                  <a:gd name="connsiteY2" fmla="*/ 4468196 h 4468196"/>
                  <a:gd name="connsiteX3" fmla="*/ 601307 w 2751029"/>
                  <a:gd name="connsiteY3" fmla="*/ 2667270 h 4468196"/>
                  <a:gd name="connsiteX0" fmla="*/ 584876 w 2751029"/>
                  <a:gd name="connsiteY0" fmla="*/ 2647433 h 4468196"/>
                  <a:gd name="connsiteX1" fmla="*/ 2751029 w 2751029"/>
                  <a:gd name="connsiteY1" fmla="*/ 0 h 4468196"/>
                </a:gdLst>
                <a:ahLst/>
                <a:cxnLst>
                  <a:cxn ang="0">
                    <a:pos x="connsiteX0" y="connsiteY0"/>
                  </a:cxn>
                  <a:cxn ang="0">
                    <a:pos x="connsiteX1" y="connsiteY1"/>
                  </a:cxn>
                </a:cxnLst>
                <a:rect l="l" t="t" r="r" b="b"/>
                <a:pathLst>
                  <a:path w="2751029" h="4468196" stroke="0" extrusionOk="0">
                    <a:moveTo>
                      <a:pt x="601307" y="2667270"/>
                    </a:moveTo>
                    <a:cubicBezTo>
                      <a:pt x="617583" y="2653887"/>
                      <a:pt x="1196273" y="2882954"/>
                      <a:pt x="1436632" y="3069708"/>
                    </a:cubicBezTo>
                    <a:lnTo>
                      <a:pt x="0" y="4468196"/>
                    </a:lnTo>
                    <a:cubicBezTo>
                      <a:pt x="200436" y="3867887"/>
                      <a:pt x="643480" y="2631782"/>
                      <a:pt x="601307" y="2667270"/>
                    </a:cubicBezTo>
                    <a:close/>
                  </a:path>
                  <a:path w="2751029" h="4468196" fill="none">
                    <a:moveTo>
                      <a:pt x="584876" y="2647433"/>
                    </a:moveTo>
                    <a:cubicBezTo>
                      <a:pt x="595342" y="2647224"/>
                      <a:pt x="1327156" y="946652"/>
                      <a:pt x="2751029" y="0"/>
                    </a:cubicBezTo>
                  </a:path>
                </a:pathLst>
              </a:cu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sp>
            <p:nvSpPr>
              <p:cNvPr id="382" name="Oval 158">
                <a:extLst>
                  <a:ext uri="{FF2B5EF4-FFF2-40B4-BE49-F238E27FC236}">
                    <a16:creationId xmlns:a16="http://schemas.microsoft.com/office/drawing/2014/main" id="{80F89F73-100E-4844-97B7-D4C0BF51E4A2}"/>
                  </a:ext>
                </a:extLst>
              </p:cNvPr>
              <p:cNvSpPr/>
              <p:nvPr/>
            </p:nvSpPr>
            <p:spPr>
              <a:xfrm>
                <a:off x="4396161" y="3517505"/>
                <a:ext cx="57080" cy="57080"/>
              </a:xfrm>
              <a:prstGeom prst="ellipse">
                <a:avLst/>
              </a:prstGeom>
              <a:solidFill>
                <a:schemeClr val="bg1"/>
              </a:solidFill>
              <a:ln>
                <a:noFill/>
              </a:ln>
              <a:effectLst>
                <a:glow rad="50800">
                  <a:schemeClr val="bg1">
                    <a:alpha val="5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83" name="Oval 159">
                <a:extLst>
                  <a:ext uri="{FF2B5EF4-FFF2-40B4-BE49-F238E27FC236}">
                    <a16:creationId xmlns:a16="http://schemas.microsoft.com/office/drawing/2014/main" id="{BB101904-350B-4AD4-BF51-10A87608AF10}"/>
                  </a:ext>
                </a:extLst>
              </p:cNvPr>
              <p:cNvSpPr/>
              <p:nvPr/>
            </p:nvSpPr>
            <p:spPr>
              <a:xfrm>
                <a:off x="4738654" y="3612825"/>
                <a:ext cx="57080" cy="57080"/>
              </a:xfrm>
              <a:prstGeom prst="ellipse">
                <a:avLst/>
              </a:prstGeom>
              <a:solidFill>
                <a:schemeClr val="bg1"/>
              </a:solidFill>
              <a:ln>
                <a:noFill/>
              </a:ln>
              <a:effectLst>
                <a:glow rad="50800">
                  <a:schemeClr val="bg1">
                    <a:alpha val="5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84" name="Oval 160">
                <a:extLst>
                  <a:ext uri="{FF2B5EF4-FFF2-40B4-BE49-F238E27FC236}">
                    <a16:creationId xmlns:a16="http://schemas.microsoft.com/office/drawing/2014/main" id="{AAB1CB8D-975E-4D27-9260-8BD8AA018607}"/>
                  </a:ext>
                </a:extLst>
              </p:cNvPr>
              <p:cNvSpPr/>
              <p:nvPr/>
            </p:nvSpPr>
            <p:spPr>
              <a:xfrm>
                <a:off x="4778495" y="3286741"/>
                <a:ext cx="57080" cy="57080"/>
              </a:xfrm>
              <a:prstGeom prst="ellipse">
                <a:avLst/>
              </a:prstGeom>
              <a:solidFill>
                <a:schemeClr val="bg1"/>
              </a:solidFill>
              <a:ln>
                <a:noFill/>
              </a:ln>
              <a:effectLst>
                <a:glow rad="50800">
                  <a:schemeClr val="bg1">
                    <a:alpha val="5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85" name="Arc 23">
                <a:extLst>
                  <a:ext uri="{FF2B5EF4-FFF2-40B4-BE49-F238E27FC236}">
                    <a16:creationId xmlns:a16="http://schemas.microsoft.com/office/drawing/2014/main" id="{7EC39855-2F90-4ECF-B23E-972FD03FBE87}"/>
                  </a:ext>
                </a:extLst>
              </p:cNvPr>
              <p:cNvSpPr/>
              <p:nvPr/>
            </p:nvSpPr>
            <p:spPr>
              <a:xfrm rot="8979767" flipH="1">
                <a:off x="3911247" y="2461352"/>
                <a:ext cx="559332" cy="729466"/>
              </a:xfrm>
              <a:custGeom>
                <a:avLst/>
                <a:gdLst>
                  <a:gd name="connsiteX0" fmla="*/ 2757625 w 4312635"/>
                  <a:gd name="connsiteY0" fmla="*/ 74390 h 3750632"/>
                  <a:gd name="connsiteX1" fmla="*/ 3592950 w 4312635"/>
                  <a:gd name="connsiteY1" fmla="*/ 476828 h 3750632"/>
                  <a:gd name="connsiteX2" fmla="*/ 2156318 w 4312635"/>
                  <a:gd name="connsiteY2" fmla="*/ 1875316 h 3750632"/>
                  <a:gd name="connsiteX3" fmla="*/ 2757625 w 4312635"/>
                  <a:gd name="connsiteY3" fmla="*/ 74390 h 3750632"/>
                  <a:gd name="connsiteX0" fmla="*/ 2757625 w 4312635"/>
                  <a:gd name="connsiteY0" fmla="*/ 74390 h 3750632"/>
                  <a:gd name="connsiteX1" fmla="*/ 3592950 w 4312635"/>
                  <a:gd name="connsiteY1" fmla="*/ 476828 h 3750632"/>
                  <a:gd name="connsiteX0" fmla="*/ 601307 w 2060344"/>
                  <a:gd name="connsiteY0" fmla="*/ 336387 h 2137313"/>
                  <a:gd name="connsiteX1" fmla="*/ 1436632 w 2060344"/>
                  <a:gd name="connsiteY1" fmla="*/ 738825 h 2137313"/>
                  <a:gd name="connsiteX2" fmla="*/ 0 w 2060344"/>
                  <a:gd name="connsiteY2" fmla="*/ 2137313 h 2137313"/>
                  <a:gd name="connsiteX3" fmla="*/ 601307 w 2060344"/>
                  <a:gd name="connsiteY3" fmla="*/ 336387 h 2137313"/>
                  <a:gd name="connsiteX0" fmla="*/ 601307 w 2060344"/>
                  <a:gd name="connsiteY0" fmla="*/ 336387 h 2137313"/>
                  <a:gd name="connsiteX1" fmla="*/ 2060344 w 2060344"/>
                  <a:gd name="connsiteY1" fmla="*/ 38183 h 2137313"/>
                  <a:gd name="connsiteX0" fmla="*/ 601307 w 2060344"/>
                  <a:gd name="connsiteY0" fmla="*/ 632471 h 2433397"/>
                  <a:gd name="connsiteX1" fmla="*/ 1436632 w 2060344"/>
                  <a:gd name="connsiteY1" fmla="*/ 1034909 h 2433397"/>
                  <a:gd name="connsiteX2" fmla="*/ 0 w 2060344"/>
                  <a:gd name="connsiteY2" fmla="*/ 2433397 h 2433397"/>
                  <a:gd name="connsiteX3" fmla="*/ 601307 w 2060344"/>
                  <a:gd name="connsiteY3" fmla="*/ 632471 h 2433397"/>
                  <a:gd name="connsiteX0" fmla="*/ 601307 w 2060344"/>
                  <a:gd name="connsiteY0" fmla="*/ 632471 h 2433397"/>
                  <a:gd name="connsiteX1" fmla="*/ 2060344 w 2060344"/>
                  <a:gd name="connsiteY1" fmla="*/ 334267 h 2433397"/>
                  <a:gd name="connsiteX0" fmla="*/ 601307 w 2060344"/>
                  <a:gd name="connsiteY0" fmla="*/ 632471 h 2433397"/>
                  <a:gd name="connsiteX1" fmla="*/ 1436632 w 2060344"/>
                  <a:gd name="connsiteY1" fmla="*/ 1034909 h 2433397"/>
                  <a:gd name="connsiteX2" fmla="*/ 0 w 2060344"/>
                  <a:gd name="connsiteY2" fmla="*/ 2433397 h 2433397"/>
                  <a:gd name="connsiteX3" fmla="*/ 601307 w 2060344"/>
                  <a:gd name="connsiteY3" fmla="*/ 632471 h 2433397"/>
                  <a:gd name="connsiteX0" fmla="*/ 601307 w 2060344"/>
                  <a:gd name="connsiteY0" fmla="*/ 632471 h 2433397"/>
                  <a:gd name="connsiteX1" fmla="*/ 2060344 w 2060344"/>
                  <a:gd name="connsiteY1" fmla="*/ 334267 h 2433397"/>
                  <a:gd name="connsiteX0" fmla="*/ 601307 w 2060344"/>
                  <a:gd name="connsiteY0" fmla="*/ 632471 h 2433397"/>
                  <a:gd name="connsiteX1" fmla="*/ 1436632 w 2060344"/>
                  <a:gd name="connsiteY1" fmla="*/ 1034909 h 2433397"/>
                  <a:gd name="connsiteX2" fmla="*/ 0 w 2060344"/>
                  <a:gd name="connsiteY2" fmla="*/ 2433397 h 2433397"/>
                  <a:gd name="connsiteX3" fmla="*/ 601307 w 2060344"/>
                  <a:gd name="connsiteY3" fmla="*/ 632471 h 2433397"/>
                  <a:gd name="connsiteX0" fmla="*/ 601307 w 2060344"/>
                  <a:gd name="connsiteY0" fmla="*/ 632471 h 2433397"/>
                  <a:gd name="connsiteX1" fmla="*/ 2060344 w 2060344"/>
                  <a:gd name="connsiteY1" fmla="*/ 334267 h 2433397"/>
                  <a:gd name="connsiteX0" fmla="*/ 601307 w 2060344"/>
                  <a:gd name="connsiteY0" fmla="*/ 657010 h 2457936"/>
                  <a:gd name="connsiteX1" fmla="*/ 1436632 w 2060344"/>
                  <a:gd name="connsiteY1" fmla="*/ 1059448 h 2457936"/>
                  <a:gd name="connsiteX2" fmla="*/ 0 w 2060344"/>
                  <a:gd name="connsiteY2" fmla="*/ 2457936 h 2457936"/>
                  <a:gd name="connsiteX3" fmla="*/ 601307 w 2060344"/>
                  <a:gd name="connsiteY3" fmla="*/ 657010 h 2457936"/>
                  <a:gd name="connsiteX0" fmla="*/ 458234 w 2060344"/>
                  <a:gd name="connsiteY0" fmla="*/ 524672 h 2457936"/>
                  <a:gd name="connsiteX1" fmla="*/ 2060344 w 2060344"/>
                  <a:gd name="connsiteY1" fmla="*/ 358806 h 2457936"/>
                  <a:gd name="connsiteX0" fmla="*/ 601307 w 2060344"/>
                  <a:gd name="connsiteY0" fmla="*/ 671206 h 2472132"/>
                  <a:gd name="connsiteX1" fmla="*/ 1436632 w 2060344"/>
                  <a:gd name="connsiteY1" fmla="*/ 1073644 h 2472132"/>
                  <a:gd name="connsiteX2" fmla="*/ 0 w 2060344"/>
                  <a:gd name="connsiteY2" fmla="*/ 2472132 h 2472132"/>
                  <a:gd name="connsiteX3" fmla="*/ 601307 w 2060344"/>
                  <a:gd name="connsiteY3" fmla="*/ 671206 h 2472132"/>
                  <a:gd name="connsiteX0" fmla="*/ 458234 w 2060344"/>
                  <a:gd name="connsiteY0" fmla="*/ 538868 h 2472132"/>
                  <a:gd name="connsiteX1" fmla="*/ 2060344 w 2060344"/>
                  <a:gd name="connsiteY1" fmla="*/ 373002 h 2472132"/>
                  <a:gd name="connsiteX0" fmla="*/ 601307 w 2060344"/>
                  <a:gd name="connsiteY0" fmla="*/ 648643 h 2449569"/>
                  <a:gd name="connsiteX1" fmla="*/ 1436632 w 2060344"/>
                  <a:gd name="connsiteY1" fmla="*/ 1051081 h 2449569"/>
                  <a:gd name="connsiteX2" fmla="*/ 0 w 2060344"/>
                  <a:gd name="connsiteY2" fmla="*/ 2449569 h 2449569"/>
                  <a:gd name="connsiteX3" fmla="*/ 601307 w 2060344"/>
                  <a:gd name="connsiteY3" fmla="*/ 648643 h 2449569"/>
                  <a:gd name="connsiteX0" fmla="*/ 584876 w 2060344"/>
                  <a:gd name="connsiteY0" fmla="*/ 628806 h 2449569"/>
                  <a:gd name="connsiteX1" fmla="*/ 2060344 w 2060344"/>
                  <a:gd name="connsiteY1" fmla="*/ 350439 h 2449569"/>
                  <a:gd name="connsiteX0" fmla="*/ 601307 w 2751029"/>
                  <a:gd name="connsiteY0" fmla="*/ 2820761 h 4621687"/>
                  <a:gd name="connsiteX1" fmla="*/ 1436632 w 2751029"/>
                  <a:gd name="connsiteY1" fmla="*/ 3223199 h 4621687"/>
                  <a:gd name="connsiteX2" fmla="*/ 0 w 2751029"/>
                  <a:gd name="connsiteY2" fmla="*/ 4621687 h 4621687"/>
                  <a:gd name="connsiteX3" fmla="*/ 601307 w 2751029"/>
                  <a:gd name="connsiteY3" fmla="*/ 2820761 h 4621687"/>
                  <a:gd name="connsiteX0" fmla="*/ 584876 w 2751029"/>
                  <a:gd name="connsiteY0" fmla="*/ 2800924 h 4621687"/>
                  <a:gd name="connsiteX1" fmla="*/ 2751029 w 2751029"/>
                  <a:gd name="connsiteY1" fmla="*/ 153491 h 4621687"/>
                  <a:gd name="connsiteX0" fmla="*/ 601307 w 2751029"/>
                  <a:gd name="connsiteY0" fmla="*/ 2667270 h 4468196"/>
                  <a:gd name="connsiteX1" fmla="*/ 1436632 w 2751029"/>
                  <a:gd name="connsiteY1" fmla="*/ 3069708 h 4468196"/>
                  <a:gd name="connsiteX2" fmla="*/ 0 w 2751029"/>
                  <a:gd name="connsiteY2" fmla="*/ 4468196 h 4468196"/>
                  <a:gd name="connsiteX3" fmla="*/ 601307 w 2751029"/>
                  <a:gd name="connsiteY3" fmla="*/ 2667270 h 4468196"/>
                  <a:gd name="connsiteX0" fmla="*/ 584876 w 2751029"/>
                  <a:gd name="connsiteY0" fmla="*/ 2647433 h 4468196"/>
                  <a:gd name="connsiteX1" fmla="*/ 2751029 w 2751029"/>
                  <a:gd name="connsiteY1" fmla="*/ 0 h 4468196"/>
                </a:gdLst>
                <a:ahLst/>
                <a:cxnLst>
                  <a:cxn ang="0">
                    <a:pos x="connsiteX0" y="connsiteY0"/>
                  </a:cxn>
                  <a:cxn ang="0">
                    <a:pos x="connsiteX1" y="connsiteY1"/>
                  </a:cxn>
                </a:cxnLst>
                <a:rect l="l" t="t" r="r" b="b"/>
                <a:pathLst>
                  <a:path w="2751029" h="4468196" stroke="0" extrusionOk="0">
                    <a:moveTo>
                      <a:pt x="601307" y="2667270"/>
                    </a:moveTo>
                    <a:cubicBezTo>
                      <a:pt x="617583" y="2653887"/>
                      <a:pt x="1196273" y="2882954"/>
                      <a:pt x="1436632" y="3069708"/>
                    </a:cubicBezTo>
                    <a:lnTo>
                      <a:pt x="0" y="4468196"/>
                    </a:lnTo>
                    <a:cubicBezTo>
                      <a:pt x="200436" y="3867887"/>
                      <a:pt x="643480" y="2631782"/>
                      <a:pt x="601307" y="2667270"/>
                    </a:cubicBezTo>
                    <a:close/>
                  </a:path>
                  <a:path w="2751029" h="4468196" fill="none">
                    <a:moveTo>
                      <a:pt x="584876" y="2647433"/>
                    </a:moveTo>
                    <a:cubicBezTo>
                      <a:pt x="595342" y="2647224"/>
                      <a:pt x="1327156" y="946652"/>
                      <a:pt x="2751029" y="0"/>
                    </a:cubicBezTo>
                  </a:path>
                </a:pathLst>
              </a:cu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sp>
            <p:nvSpPr>
              <p:cNvPr id="386" name="Oval 162">
                <a:extLst>
                  <a:ext uri="{FF2B5EF4-FFF2-40B4-BE49-F238E27FC236}">
                    <a16:creationId xmlns:a16="http://schemas.microsoft.com/office/drawing/2014/main" id="{3447241B-68BF-4219-AA37-5903E3857768}"/>
                  </a:ext>
                </a:extLst>
              </p:cNvPr>
              <p:cNvSpPr/>
              <p:nvPr/>
            </p:nvSpPr>
            <p:spPr>
              <a:xfrm>
                <a:off x="4572000" y="2977370"/>
                <a:ext cx="57080" cy="57080"/>
              </a:xfrm>
              <a:prstGeom prst="ellipse">
                <a:avLst/>
              </a:prstGeom>
              <a:solidFill>
                <a:schemeClr val="bg1"/>
              </a:solidFill>
              <a:ln>
                <a:noFill/>
              </a:ln>
              <a:effectLst>
                <a:glow rad="50800">
                  <a:schemeClr val="bg1">
                    <a:alpha val="5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sp>
          <p:nvSpPr>
            <p:cNvPr id="379" name="Arc 23">
              <a:extLst>
                <a:ext uri="{FF2B5EF4-FFF2-40B4-BE49-F238E27FC236}">
                  <a16:creationId xmlns:a16="http://schemas.microsoft.com/office/drawing/2014/main" id="{140A8C0D-5E49-443E-89FD-92CAAFFA2F29}"/>
                </a:ext>
              </a:extLst>
            </p:cNvPr>
            <p:cNvSpPr/>
            <p:nvPr/>
          </p:nvSpPr>
          <p:spPr>
            <a:xfrm rot="7122058">
              <a:off x="3769246" y="1945749"/>
              <a:ext cx="466391" cy="2021191"/>
            </a:xfrm>
            <a:custGeom>
              <a:avLst/>
              <a:gdLst>
                <a:gd name="connsiteX0" fmla="*/ 2757625 w 4312635"/>
                <a:gd name="connsiteY0" fmla="*/ 74390 h 3750632"/>
                <a:gd name="connsiteX1" fmla="*/ 3592950 w 4312635"/>
                <a:gd name="connsiteY1" fmla="*/ 476828 h 3750632"/>
                <a:gd name="connsiteX2" fmla="*/ 2156318 w 4312635"/>
                <a:gd name="connsiteY2" fmla="*/ 1875316 h 3750632"/>
                <a:gd name="connsiteX3" fmla="*/ 2757625 w 4312635"/>
                <a:gd name="connsiteY3" fmla="*/ 74390 h 3750632"/>
                <a:gd name="connsiteX0" fmla="*/ 2757625 w 4312635"/>
                <a:gd name="connsiteY0" fmla="*/ 74390 h 3750632"/>
                <a:gd name="connsiteX1" fmla="*/ 3592950 w 4312635"/>
                <a:gd name="connsiteY1" fmla="*/ 476828 h 3750632"/>
                <a:gd name="connsiteX0" fmla="*/ 601307 w 2060344"/>
                <a:gd name="connsiteY0" fmla="*/ 336387 h 2137313"/>
                <a:gd name="connsiteX1" fmla="*/ 1436632 w 2060344"/>
                <a:gd name="connsiteY1" fmla="*/ 738825 h 2137313"/>
                <a:gd name="connsiteX2" fmla="*/ 0 w 2060344"/>
                <a:gd name="connsiteY2" fmla="*/ 2137313 h 2137313"/>
                <a:gd name="connsiteX3" fmla="*/ 601307 w 2060344"/>
                <a:gd name="connsiteY3" fmla="*/ 336387 h 2137313"/>
                <a:gd name="connsiteX0" fmla="*/ 601307 w 2060344"/>
                <a:gd name="connsiteY0" fmla="*/ 336387 h 2137313"/>
                <a:gd name="connsiteX1" fmla="*/ 2060344 w 2060344"/>
                <a:gd name="connsiteY1" fmla="*/ 38183 h 2137313"/>
                <a:gd name="connsiteX0" fmla="*/ 601307 w 2060344"/>
                <a:gd name="connsiteY0" fmla="*/ 632471 h 2433397"/>
                <a:gd name="connsiteX1" fmla="*/ 1436632 w 2060344"/>
                <a:gd name="connsiteY1" fmla="*/ 1034909 h 2433397"/>
                <a:gd name="connsiteX2" fmla="*/ 0 w 2060344"/>
                <a:gd name="connsiteY2" fmla="*/ 2433397 h 2433397"/>
                <a:gd name="connsiteX3" fmla="*/ 601307 w 2060344"/>
                <a:gd name="connsiteY3" fmla="*/ 632471 h 2433397"/>
                <a:gd name="connsiteX0" fmla="*/ 601307 w 2060344"/>
                <a:gd name="connsiteY0" fmla="*/ 632471 h 2433397"/>
                <a:gd name="connsiteX1" fmla="*/ 2060344 w 2060344"/>
                <a:gd name="connsiteY1" fmla="*/ 334267 h 2433397"/>
                <a:gd name="connsiteX0" fmla="*/ 601307 w 2060344"/>
                <a:gd name="connsiteY0" fmla="*/ 632471 h 2433397"/>
                <a:gd name="connsiteX1" fmla="*/ 1436632 w 2060344"/>
                <a:gd name="connsiteY1" fmla="*/ 1034909 h 2433397"/>
                <a:gd name="connsiteX2" fmla="*/ 0 w 2060344"/>
                <a:gd name="connsiteY2" fmla="*/ 2433397 h 2433397"/>
                <a:gd name="connsiteX3" fmla="*/ 601307 w 2060344"/>
                <a:gd name="connsiteY3" fmla="*/ 632471 h 2433397"/>
                <a:gd name="connsiteX0" fmla="*/ 601307 w 2060344"/>
                <a:gd name="connsiteY0" fmla="*/ 632471 h 2433397"/>
                <a:gd name="connsiteX1" fmla="*/ 2060344 w 2060344"/>
                <a:gd name="connsiteY1" fmla="*/ 334267 h 2433397"/>
                <a:gd name="connsiteX0" fmla="*/ 601307 w 2060344"/>
                <a:gd name="connsiteY0" fmla="*/ 632471 h 2433397"/>
                <a:gd name="connsiteX1" fmla="*/ 1436632 w 2060344"/>
                <a:gd name="connsiteY1" fmla="*/ 1034909 h 2433397"/>
                <a:gd name="connsiteX2" fmla="*/ 0 w 2060344"/>
                <a:gd name="connsiteY2" fmla="*/ 2433397 h 2433397"/>
                <a:gd name="connsiteX3" fmla="*/ 601307 w 2060344"/>
                <a:gd name="connsiteY3" fmla="*/ 632471 h 2433397"/>
                <a:gd name="connsiteX0" fmla="*/ 601307 w 2060344"/>
                <a:gd name="connsiteY0" fmla="*/ 632471 h 2433397"/>
                <a:gd name="connsiteX1" fmla="*/ 2060344 w 2060344"/>
                <a:gd name="connsiteY1" fmla="*/ 334267 h 2433397"/>
                <a:gd name="connsiteX0" fmla="*/ 601307 w 2060344"/>
                <a:gd name="connsiteY0" fmla="*/ 657010 h 2457936"/>
                <a:gd name="connsiteX1" fmla="*/ 1436632 w 2060344"/>
                <a:gd name="connsiteY1" fmla="*/ 1059448 h 2457936"/>
                <a:gd name="connsiteX2" fmla="*/ 0 w 2060344"/>
                <a:gd name="connsiteY2" fmla="*/ 2457936 h 2457936"/>
                <a:gd name="connsiteX3" fmla="*/ 601307 w 2060344"/>
                <a:gd name="connsiteY3" fmla="*/ 657010 h 2457936"/>
                <a:gd name="connsiteX0" fmla="*/ 458234 w 2060344"/>
                <a:gd name="connsiteY0" fmla="*/ 524672 h 2457936"/>
                <a:gd name="connsiteX1" fmla="*/ 2060344 w 2060344"/>
                <a:gd name="connsiteY1" fmla="*/ 358806 h 2457936"/>
                <a:gd name="connsiteX0" fmla="*/ 601307 w 2060344"/>
                <a:gd name="connsiteY0" fmla="*/ 671206 h 2472132"/>
                <a:gd name="connsiteX1" fmla="*/ 1436632 w 2060344"/>
                <a:gd name="connsiteY1" fmla="*/ 1073644 h 2472132"/>
                <a:gd name="connsiteX2" fmla="*/ 0 w 2060344"/>
                <a:gd name="connsiteY2" fmla="*/ 2472132 h 2472132"/>
                <a:gd name="connsiteX3" fmla="*/ 601307 w 2060344"/>
                <a:gd name="connsiteY3" fmla="*/ 671206 h 2472132"/>
                <a:gd name="connsiteX0" fmla="*/ 458234 w 2060344"/>
                <a:gd name="connsiteY0" fmla="*/ 538868 h 2472132"/>
                <a:gd name="connsiteX1" fmla="*/ 2060344 w 2060344"/>
                <a:gd name="connsiteY1" fmla="*/ 373002 h 2472132"/>
                <a:gd name="connsiteX0" fmla="*/ 601307 w 2060344"/>
                <a:gd name="connsiteY0" fmla="*/ 648643 h 2449569"/>
                <a:gd name="connsiteX1" fmla="*/ 1436632 w 2060344"/>
                <a:gd name="connsiteY1" fmla="*/ 1051081 h 2449569"/>
                <a:gd name="connsiteX2" fmla="*/ 0 w 2060344"/>
                <a:gd name="connsiteY2" fmla="*/ 2449569 h 2449569"/>
                <a:gd name="connsiteX3" fmla="*/ 601307 w 2060344"/>
                <a:gd name="connsiteY3" fmla="*/ 648643 h 2449569"/>
                <a:gd name="connsiteX0" fmla="*/ 584876 w 2060344"/>
                <a:gd name="connsiteY0" fmla="*/ 628806 h 2449569"/>
                <a:gd name="connsiteX1" fmla="*/ 2060344 w 2060344"/>
                <a:gd name="connsiteY1" fmla="*/ 350439 h 2449569"/>
                <a:gd name="connsiteX0" fmla="*/ 601307 w 2751029"/>
                <a:gd name="connsiteY0" fmla="*/ 2820761 h 4621687"/>
                <a:gd name="connsiteX1" fmla="*/ 1436632 w 2751029"/>
                <a:gd name="connsiteY1" fmla="*/ 3223199 h 4621687"/>
                <a:gd name="connsiteX2" fmla="*/ 0 w 2751029"/>
                <a:gd name="connsiteY2" fmla="*/ 4621687 h 4621687"/>
                <a:gd name="connsiteX3" fmla="*/ 601307 w 2751029"/>
                <a:gd name="connsiteY3" fmla="*/ 2820761 h 4621687"/>
                <a:gd name="connsiteX0" fmla="*/ 584876 w 2751029"/>
                <a:gd name="connsiteY0" fmla="*/ 2800924 h 4621687"/>
                <a:gd name="connsiteX1" fmla="*/ 2751029 w 2751029"/>
                <a:gd name="connsiteY1" fmla="*/ 153491 h 4621687"/>
                <a:gd name="connsiteX0" fmla="*/ 601307 w 2751029"/>
                <a:gd name="connsiteY0" fmla="*/ 2667270 h 4468196"/>
                <a:gd name="connsiteX1" fmla="*/ 1436632 w 2751029"/>
                <a:gd name="connsiteY1" fmla="*/ 3069708 h 4468196"/>
                <a:gd name="connsiteX2" fmla="*/ 0 w 2751029"/>
                <a:gd name="connsiteY2" fmla="*/ 4468196 h 4468196"/>
                <a:gd name="connsiteX3" fmla="*/ 601307 w 2751029"/>
                <a:gd name="connsiteY3" fmla="*/ 2667270 h 4468196"/>
                <a:gd name="connsiteX0" fmla="*/ 584876 w 2751029"/>
                <a:gd name="connsiteY0" fmla="*/ 2647433 h 4468196"/>
                <a:gd name="connsiteX1" fmla="*/ 2751029 w 2751029"/>
                <a:gd name="connsiteY1" fmla="*/ 0 h 4468196"/>
              </a:gdLst>
              <a:ahLst/>
              <a:cxnLst>
                <a:cxn ang="0">
                  <a:pos x="connsiteX0" y="connsiteY0"/>
                </a:cxn>
                <a:cxn ang="0">
                  <a:pos x="connsiteX1" y="connsiteY1"/>
                </a:cxn>
              </a:cxnLst>
              <a:rect l="l" t="t" r="r" b="b"/>
              <a:pathLst>
                <a:path w="2751029" h="4468196" stroke="0" extrusionOk="0">
                  <a:moveTo>
                    <a:pt x="601307" y="2667270"/>
                  </a:moveTo>
                  <a:cubicBezTo>
                    <a:pt x="617583" y="2653887"/>
                    <a:pt x="1196273" y="2882954"/>
                    <a:pt x="1436632" y="3069708"/>
                  </a:cubicBezTo>
                  <a:lnTo>
                    <a:pt x="0" y="4468196"/>
                  </a:lnTo>
                  <a:cubicBezTo>
                    <a:pt x="200436" y="3867887"/>
                    <a:pt x="643480" y="2631782"/>
                    <a:pt x="601307" y="2667270"/>
                  </a:cubicBezTo>
                  <a:close/>
                </a:path>
                <a:path w="2751029" h="4468196" fill="none">
                  <a:moveTo>
                    <a:pt x="584876" y="2647433"/>
                  </a:moveTo>
                  <a:cubicBezTo>
                    <a:pt x="595342" y="2647224"/>
                    <a:pt x="1327156" y="946652"/>
                    <a:pt x="2751029" y="0"/>
                  </a:cubicBezTo>
                </a:path>
              </a:pathLst>
            </a:cu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dirty="0"/>
            </a:p>
          </p:txBody>
        </p:sp>
      </p:grpSp>
      <p:grpSp>
        <p:nvGrpSpPr>
          <p:cNvPr id="387" name="Group 166">
            <a:extLst>
              <a:ext uri="{FF2B5EF4-FFF2-40B4-BE49-F238E27FC236}">
                <a16:creationId xmlns:a16="http://schemas.microsoft.com/office/drawing/2014/main" id="{A752BE12-71AF-4CDB-8EBF-CCEBDA6B99C4}"/>
              </a:ext>
            </a:extLst>
          </p:cNvPr>
          <p:cNvGrpSpPr/>
          <p:nvPr/>
        </p:nvGrpSpPr>
        <p:grpSpPr>
          <a:xfrm>
            <a:off x="2398939" y="2743518"/>
            <a:ext cx="3121702" cy="2182819"/>
            <a:chOff x="2398939" y="2743518"/>
            <a:chExt cx="3121702" cy="2182819"/>
          </a:xfrm>
        </p:grpSpPr>
        <p:sp>
          <p:nvSpPr>
            <p:cNvPr id="388" name="Arc 167">
              <a:extLst>
                <a:ext uri="{FF2B5EF4-FFF2-40B4-BE49-F238E27FC236}">
                  <a16:creationId xmlns:a16="http://schemas.microsoft.com/office/drawing/2014/main" id="{1BB2C146-D337-42A3-BDD3-3D25224A17C7}"/>
                </a:ext>
              </a:extLst>
            </p:cNvPr>
            <p:cNvSpPr/>
            <p:nvPr/>
          </p:nvSpPr>
          <p:spPr>
            <a:xfrm>
              <a:off x="2398939" y="2743518"/>
              <a:ext cx="3121702" cy="2182819"/>
            </a:xfrm>
            <a:prstGeom prst="arc">
              <a:avLst>
                <a:gd name="adj1" fmla="val 16018968"/>
                <a:gd name="adj2" fmla="val 19981802"/>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sp>
          <p:nvSpPr>
            <p:cNvPr id="389" name="Arc 23">
              <a:extLst>
                <a:ext uri="{FF2B5EF4-FFF2-40B4-BE49-F238E27FC236}">
                  <a16:creationId xmlns:a16="http://schemas.microsoft.com/office/drawing/2014/main" id="{85F826EE-793C-4233-B7FD-853163F66CBD}"/>
                </a:ext>
              </a:extLst>
            </p:cNvPr>
            <p:cNvSpPr/>
            <p:nvPr/>
          </p:nvSpPr>
          <p:spPr>
            <a:xfrm rot="6273529">
              <a:off x="4700781" y="2733276"/>
              <a:ext cx="432716" cy="724185"/>
            </a:xfrm>
            <a:custGeom>
              <a:avLst/>
              <a:gdLst>
                <a:gd name="connsiteX0" fmla="*/ 2757625 w 4312635"/>
                <a:gd name="connsiteY0" fmla="*/ 74390 h 3750632"/>
                <a:gd name="connsiteX1" fmla="*/ 3592950 w 4312635"/>
                <a:gd name="connsiteY1" fmla="*/ 476828 h 3750632"/>
                <a:gd name="connsiteX2" fmla="*/ 2156318 w 4312635"/>
                <a:gd name="connsiteY2" fmla="*/ 1875316 h 3750632"/>
                <a:gd name="connsiteX3" fmla="*/ 2757625 w 4312635"/>
                <a:gd name="connsiteY3" fmla="*/ 74390 h 3750632"/>
                <a:gd name="connsiteX0" fmla="*/ 2757625 w 4312635"/>
                <a:gd name="connsiteY0" fmla="*/ 74390 h 3750632"/>
                <a:gd name="connsiteX1" fmla="*/ 3592950 w 4312635"/>
                <a:gd name="connsiteY1" fmla="*/ 476828 h 3750632"/>
                <a:gd name="connsiteX0" fmla="*/ 601307 w 2060344"/>
                <a:gd name="connsiteY0" fmla="*/ 336387 h 2137313"/>
                <a:gd name="connsiteX1" fmla="*/ 1436632 w 2060344"/>
                <a:gd name="connsiteY1" fmla="*/ 738825 h 2137313"/>
                <a:gd name="connsiteX2" fmla="*/ 0 w 2060344"/>
                <a:gd name="connsiteY2" fmla="*/ 2137313 h 2137313"/>
                <a:gd name="connsiteX3" fmla="*/ 601307 w 2060344"/>
                <a:gd name="connsiteY3" fmla="*/ 336387 h 2137313"/>
                <a:gd name="connsiteX0" fmla="*/ 601307 w 2060344"/>
                <a:gd name="connsiteY0" fmla="*/ 336387 h 2137313"/>
                <a:gd name="connsiteX1" fmla="*/ 2060344 w 2060344"/>
                <a:gd name="connsiteY1" fmla="*/ 38183 h 2137313"/>
                <a:gd name="connsiteX0" fmla="*/ 601307 w 2060344"/>
                <a:gd name="connsiteY0" fmla="*/ 632471 h 2433397"/>
                <a:gd name="connsiteX1" fmla="*/ 1436632 w 2060344"/>
                <a:gd name="connsiteY1" fmla="*/ 1034909 h 2433397"/>
                <a:gd name="connsiteX2" fmla="*/ 0 w 2060344"/>
                <a:gd name="connsiteY2" fmla="*/ 2433397 h 2433397"/>
                <a:gd name="connsiteX3" fmla="*/ 601307 w 2060344"/>
                <a:gd name="connsiteY3" fmla="*/ 632471 h 2433397"/>
                <a:gd name="connsiteX0" fmla="*/ 601307 w 2060344"/>
                <a:gd name="connsiteY0" fmla="*/ 632471 h 2433397"/>
                <a:gd name="connsiteX1" fmla="*/ 2060344 w 2060344"/>
                <a:gd name="connsiteY1" fmla="*/ 334267 h 2433397"/>
                <a:gd name="connsiteX0" fmla="*/ 601307 w 2060344"/>
                <a:gd name="connsiteY0" fmla="*/ 632471 h 2433397"/>
                <a:gd name="connsiteX1" fmla="*/ 1436632 w 2060344"/>
                <a:gd name="connsiteY1" fmla="*/ 1034909 h 2433397"/>
                <a:gd name="connsiteX2" fmla="*/ 0 w 2060344"/>
                <a:gd name="connsiteY2" fmla="*/ 2433397 h 2433397"/>
                <a:gd name="connsiteX3" fmla="*/ 601307 w 2060344"/>
                <a:gd name="connsiteY3" fmla="*/ 632471 h 2433397"/>
                <a:gd name="connsiteX0" fmla="*/ 601307 w 2060344"/>
                <a:gd name="connsiteY0" fmla="*/ 632471 h 2433397"/>
                <a:gd name="connsiteX1" fmla="*/ 2060344 w 2060344"/>
                <a:gd name="connsiteY1" fmla="*/ 334267 h 2433397"/>
                <a:gd name="connsiteX0" fmla="*/ 601307 w 2060344"/>
                <a:gd name="connsiteY0" fmla="*/ 632471 h 2433397"/>
                <a:gd name="connsiteX1" fmla="*/ 1436632 w 2060344"/>
                <a:gd name="connsiteY1" fmla="*/ 1034909 h 2433397"/>
                <a:gd name="connsiteX2" fmla="*/ 0 w 2060344"/>
                <a:gd name="connsiteY2" fmla="*/ 2433397 h 2433397"/>
                <a:gd name="connsiteX3" fmla="*/ 601307 w 2060344"/>
                <a:gd name="connsiteY3" fmla="*/ 632471 h 2433397"/>
                <a:gd name="connsiteX0" fmla="*/ 601307 w 2060344"/>
                <a:gd name="connsiteY0" fmla="*/ 632471 h 2433397"/>
                <a:gd name="connsiteX1" fmla="*/ 2060344 w 2060344"/>
                <a:gd name="connsiteY1" fmla="*/ 334267 h 2433397"/>
                <a:gd name="connsiteX0" fmla="*/ 601307 w 2060344"/>
                <a:gd name="connsiteY0" fmla="*/ 657010 h 2457936"/>
                <a:gd name="connsiteX1" fmla="*/ 1436632 w 2060344"/>
                <a:gd name="connsiteY1" fmla="*/ 1059448 h 2457936"/>
                <a:gd name="connsiteX2" fmla="*/ 0 w 2060344"/>
                <a:gd name="connsiteY2" fmla="*/ 2457936 h 2457936"/>
                <a:gd name="connsiteX3" fmla="*/ 601307 w 2060344"/>
                <a:gd name="connsiteY3" fmla="*/ 657010 h 2457936"/>
                <a:gd name="connsiteX0" fmla="*/ 458234 w 2060344"/>
                <a:gd name="connsiteY0" fmla="*/ 524672 h 2457936"/>
                <a:gd name="connsiteX1" fmla="*/ 2060344 w 2060344"/>
                <a:gd name="connsiteY1" fmla="*/ 358806 h 2457936"/>
                <a:gd name="connsiteX0" fmla="*/ 601307 w 2060344"/>
                <a:gd name="connsiteY0" fmla="*/ 671206 h 2472132"/>
                <a:gd name="connsiteX1" fmla="*/ 1436632 w 2060344"/>
                <a:gd name="connsiteY1" fmla="*/ 1073644 h 2472132"/>
                <a:gd name="connsiteX2" fmla="*/ 0 w 2060344"/>
                <a:gd name="connsiteY2" fmla="*/ 2472132 h 2472132"/>
                <a:gd name="connsiteX3" fmla="*/ 601307 w 2060344"/>
                <a:gd name="connsiteY3" fmla="*/ 671206 h 2472132"/>
                <a:gd name="connsiteX0" fmla="*/ 458234 w 2060344"/>
                <a:gd name="connsiteY0" fmla="*/ 538868 h 2472132"/>
                <a:gd name="connsiteX1" fmla="*/ 2060344 w 2060344"/>
                <a:gd name="connsiteY1" fmla="*/ 373002 h 2472132"/>
                <a:gd name="connsiteX0" fmla="*/ 601307 w 2060344"/>
                <a:gd name="connsiteY0" fmla="*/ 648643 h 2449569"/>
                <a:gd name="connsiteX1" fmla="*/ 1436632 w 2060344"/>
                <a:gd name="connsiteY1" fmla="*/ 1051081 h 2449569"/>
                <a:gd name="connsiteX2" fmla="*/ 0 w 2060344"/>
                <a:gd name="connsiteY2" fmla="*/ 2449569 h 2449569"/>
                <a:gd name="connsiteX3" fmla="*/ 601307 w 2060344"/>
                <a:gd name="connsiteY3" fmla="*/ 648643 h 2449569"/>
                <a:gd name="connsiteX0" fmla="*/ 584876 w 2060344"/>
                <a:gd name="connsiteY0" fmla="*/ 628806 h 2449569"/>
                <a:gd name="connsiteX1" fmla="*/ 2060344 w 2060344"/>
                <a:gd name="connsiteY1" fmla="*/ 350439 h 2449569"/>
                <a:gd name="connsiteX0" fmla="*/ 601307 w 2751029"/>
                <a:gd name="connsiteY0" fmla="*/ 2820761 h 4621687"/>
                <a:gd name="connsiteX1" fmla="*/ 1436632 w 2751029"/>
                <a:gd name="connsiteY1" fmla="*/ 3223199 h 4621687"/>
                <a:gd name="connsiteX2" fmla="*/ 0 w 2751029"/>
                <a:gd name="connsiteY2" fmla="*/ 4621687 h 4621687"/>
                <a:gd name="connsiteX3" fmla="*/ 601307 w 2751029"/>
                <a:gd name="connsiteY3" fmla="*/ 2820761 h 4621687"/>
                <a:gd name="connsiteX0" fmla="*/ 584876 w 2751029"/>
                <a:gd name="connsiteY0" fmla="*/ 2800924 h 4621687"/>
                <a:gd name="connsiteX1" fmla="*/ 2751029 w 2751029"/>
                <a:gd name="connsiteY1" fmla="*/ 153491 h 4621687"/>
                <a:gd name="connsiteX0" fmla="*/ 601307 w 2751029"/>
                <a:gd name="connsiteY0" fmla="*/ 2667270 h 4468196"/>
                <a:gd name="connsiteX1" fmla="*/ 1436632 w 2751029"/>
                <a:gd name="connsiteY1" fmla="*/ 3069708 h 4468196"/>
                <a:gd name="connsiteX2" fmla="*/ 0 w 2751029"/>
                <a:gd name="connsiteY2" fmla="*/ 4468196 h 4468196"/>
                <a:gd name="connsiteX3" fmla="*/ 601307 w 2751029"/>
                <a:gd name="connsiteY3" fmla="*/ 2667270 h 4468196"/>
                <a:gd name="connsiteX0" fmla="*/ 584876 w 2751029"/>
                <a:gd name="connsiteY0" fmla="*/ 2647433 h 4468196"/>
                <a:gd name="connsiteX1" fmla="*/ 2751029 w 2751029"/>
                <a:gd name="connsiteY1" fmla="*/ 0 h 4468196"/>
              </a:gdLst>
              <a:ahLst/>
              <a:cxnLst>
                <a:cxn ang="0">
                  <a:pos x="connsiteX0" y="connsiteY0"/>
                </a:cxn>
                <a:cxn ang="0">
                  <a:pos x="connsiteX1" y="connsiteY1"/>
                </a:cxn>
              </a:cxnLst>
              <a:rect l="l" t="t" r="r" b="b"/>
              <a:pathLst>
                <a:path w="2751029" h="4468196" stroke="0" extrusionOk="0">
                  <a:moveTo>
                    <a:pt x="601307" y="2667270"/>
                  </a:moveTo>
                  <a:cubicBezTo>
                    <a:pt x="617583" y="2653887"/>
                    <a:pt x="1196273" y="2882954"/>
                    <a:pt x="1436632" y="3069708"/>
                  </a:cubicBezTo>
                  <a:lnTo>
                    <a:pt x="0" y="4468196"/>
                  </a:lnTo>
                  <a:cubicBezTo>
                    <a:pt x="200436" y="3867887"/>
                    <a:pt x="643480" y="2631782"/>
                    <a:pt x="601307" y="2667270"/>
                  </a:cubicBezTo>
                  <a:close/>
                </a:path>
                <a:path w="2751029" h="4468196" fill="none">
                  <a:moveTo>
                    <a:pt x="584876" y="2647433"/>
                  </a:moveTo>
                  <a:cubicBezTo>
                    <a:pt x="595342" y="2647224"/>
                    <a:pt x="1327156" y="946652"/>
                    <a:pt x="2751029" y="0"/>
                  </a:cubicBezTo>
                </a:path>
              </a:pathLst>
            </a:cu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sp>
          <p:nvSpPr>
            <p:cNvPr id="390" name="Oval 169">
              <a:extLst>
                <a:ext uri="{FF2B5EF4-FFF2-40B4-BE49-F238E27FC236}">
                  <a16:creationId xmlns:a16="http://schemas.microsoft.com/office/drawing/2014/main" id="{0CE629D1-E8AC-4D70-A166-E417A654060E}"/>
                </a:ext>
              </a:extLst>
            </p:cNvPr>
            <p:cNvSpPr/>
            <p:nvPr/>
          </p:nvSpPr>
          <p:spPr>
            <a:xfrm rot="4500000">
              <a:off x="5178322" y="3367260"/>
              <a:ext cx="57080" cy="57080"/>
            </a:xfrm>
            <a:prstGeom prst="ellipse">
              <a:avLst/>
            </a:prstGeom>
            <a:solidFill>
              <a:schemeClr val="bg1"/>
            </a:solidFill>
            <a:ln>
              <a:noFill/>
            </a:ln>
            <a:effectLst>
              <a:glow rad="50800">
                <a:schemeClr val="bg1">
                  <a:alpha val="5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391" name="Oval 170">
              <a:extLst>
                <a:ext uri="{FF2B5EF4-FFF2-40B4-BE49-F238E27FC236}">
                  <a16:creationId xmlns:a16="http://schemas.microsoft.com/office/drawing/2014/main" id="{62737F8E-EC86-43C2-8E3D-CCBB86BE47BD}"/>
                </a:ext>
              </a:extLst>
            </p:cNvPr>
            <p:cNvSpPr/>
            <p:nvPr/>
          </p:nvSpPr>
          <p:spPr>
            <a:xfrm>
              <a:off x="5178322" y="3156846"/>
              <a:ext cx="57080" cy="57080"/>
            </a:xfrm>
            <a:prstGeom prst="ellipse">
              <a:avLst/>
            </a:prstGeom>
            <a:solidFill>
              <a:schemeClr val="bg1"/>
            </a:solidFill>
            <a:ln>
              <a:noFill/>
            </a:ln>
            <a:effectLst>
              <a:glow rad="50800">
                <a:schemeClr val="bg1">
                  <a:alpha val="5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grpSp>
        <p:nvGrpSpPr>
          <p:cNvPr id="392" name="Group 175">
            <a:extLst>
              <a:ext uri="{FF2B5EF4-FFF2-40B4-BE49-F238E27FC236}">
                <a16:creationId xmlns:a16="http://schemas.microsoft.com/office/drawing/2014/main" id="{DAD3D5A3-68AA-4CED-93E6-830E2F6D82A2}"/>
              </a:ext>
            </a:extLst>
          </p:cNvPr>
          <p:cNvGrpSpPr/>
          <p:nvPr/>
        </p:nvGrpSpPr>
        <p:grpSpPr>
          <a:xfrm>
            <a:off x="3452296" y="2246133"/>
            <a:ext cx="2644430" cy="2638762"/>
            <a:chOff x="3452296" y="2246133"/>
            <a:chExt cx="2644430" cy="2638762"/>
          </a:xfrm>
        </p:grpSpPr>
        <p:grpSp>
          <p:nvGrpSpPr>
            <p:cNvPr id="393" name="Group 176">
              <a:extLst>
                <a:ext uri="{FF2B5EF4-FFF2-40B4-BE49-F238E27FC236}">
                  <a16:creationId xmlns:a16="http://schemas.microsoft.com/office/drawing/2014/main" id="{D5203FB0-861A-4F12-A893-35903533A2AD}"/>
                </a:ext>
              </a:extLst>
            </p:cNvPr>
            <p:cNvGrpSpPr/>
            <p:nvPr/>
          </p:nvGrpSpPr>
          <p:grpSpPr>
            <a:xfrm>
              <a:off x="3452296" y="2246133"/>
              <a:ext cx="2627207" cy="2638762"/>
              <a:chOff x="3452296" y="2246133"/>
              <a:chExt cx="2627207" cy="2638762"/>
            </a:xfrm>
          </p:grpSpPr>
          <p:grpSp>
            <p:nvGrpSpPr>
              <p:cNvPr id="400" name="Group 183">
                <a:extLst>
                  <a:ext uri="{FF2B5EF4-FFF2-40B4-BE49-F238E27FC236}">
                    <a16:creationId xmlns:a16="http://schemas.microsoft.com/office/drawing/2014/main" id="{16527556-5F42-47CD-B65C-041E54E2982B}"/>
                  </a:ext>
                </a:extLst>
              </p:cNvPr>
              <p:cNvGrpSpPr/>
              <p:nvPr/>
            </p:nvGrpSpPr>
            <p:grpSpPr>
              <a:xfrm>
                <a:off x="3452296" y="2246133"/>
                <a:ext cx="2400387" cy="2473636"/>
                <a:chOff x="2139495" y="1795933"/>
                <a:chExt cx="6995008" cy="7208464"/>
              </a:xfrm>
            </p:grpSpPr>
            <p:sp>
              <p:nvSpPr>
                <p:cNvPr id="402" name="Arc 185">
                  <a:extLst>
                    <a:ext uri="{FF2B5EF4-FFF2-40B4-BE49-F238E27FC236}">
                      <a16:creationId xmlns:a16="http://schemas.microsoft.com/office/drawing/2014/main" id="{86F98DAE-0EB9-4E09-A8A3-EBD569DD5BBD}"/>
                    </a:ext>
                  </a:extLst>
                </p:cNvPr>
                <p:cNvSpPr/>
                <p:nvPr/>
              </p:nvSpPr>
              <p:spPr>
                <a:xfrm rot="18578290">
                  <a:off x="1708619" y="2822461"/>
                  <a:ext cx="6612812" cy="5751060"/>
                </a:xfrm>
                <a:prstGeom prst="arc">
                  <a:avLst>
                    <a:gd name="adj1" fmla="val 17307812"/>
                    <a:gd name="adj2" fmla="val 2354701"/>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sp>
              <p:nvSpPr>
                <p:cNvPr id="403" name="Arc 23">
                  <a:extLst>
                    <a:ext uri="{FF2B5EF4-FFF2-40B4-BE49-F238E27FC236}">
                      <a16:creationId xmlns:a16="http://schemas.microsoft.com/office/drawing/2014/main" id="{B7B9B63C-E871-4E77-8EB1-495C7BF28323}"/>
                    </a:ext>
                  </a:extLst>
                </p:cNvPr>
                <p:cNvSpPr/>
                <p:nvPr/>
              </p:nvSpPr>
              <p:spPr>
                <a:xfrm rot="18506424" flipV="1">
                  <a:off x="5878499" y="1368836"/>
                  <a:ext cx="1368482" cy="2222675"/>
                </a:xfrm>
                <a:custGeom>
                  <a:avLst/>
                  <a:gdLst>
                    <a:gd name="connsiteX0" fmla="*/ 2757625 w 4312635"/>
                    <a:gd name="connsiteY0" fmla="*/ 74390 h 3750632"/>
                    <a:gd name="connsiteX1" fmla="*/ 3592950 w 4312635"/>
                    <a:gd name="connsiteY1" fmla="*/ 476828 h 3750632"/>
                    <a:gd name="connsiteX2" fmla="*/ 2156318 w 4312635"/>
                    <a:gd name="connsiteY2" fmla="*/ 1875316 h 3750632"/>
                    <a:gd name="connsiteX3" fmla="*/ 2757625 w 4312635"/>
                    <a:gd name="connsiteY3" fmla="*/ 74390 h 3750632"/>
                    <a:gd name="connsiteX0" fmla="*/ 2757625 w 4312635"/>
                    <a:gd name="connsiteY0" fmla="*/ 74390 h 3750632"/>
                    <a:gd name="connsiteX1" fmla="*/ 3592950 w 4312635"/>
                    <a:gd name="connsiteY1" fmla="*/ 476828 h 3750632"/>
                    <a:gd name="connsiteX0" fmla="*/ 601307 w 2060344"/>
                    <a:gd name="connsiteY0" fmla="*/ 336387 h 2137313"/>
                    <a:gd name="connsiteX1" fmla="*/ 1436632 w 2060344"/>
                    <a:gd name="connsiteY1" fmla="*/ 738825 h 2137313"/>
                    <a:gd name="connsiteX2" fmla="*/ 0 w 2060344"/>
                    <a:gd name="connsiteY2" fmla="*/ 2137313 h 2137313"/>
                    <a:gd name="connsiteX3" fmla="*/ 601307 w 2060344"/>
                    <a:gd name="connsiteY3" fmla="*/ 336387 h 2137313"/>
                    <a:gd name="connsiteX0" fmla="*/ 601307 w 2060344"/>
                    <a:gd name="connsiteY0" fmla="*/ 336387 h 2137313"/>
                    <a:gd name="connsiteX1" fmla="*/ 2060344 w 2060344"/>
                    <a:gd name="connsiteY1" fmla="*/ 38183 h 2137313"/>
                    <a:gd name="connsiteX0" fmla="*/ 601307 w 2060344"/>
                    <a:gd name="connsiteY0" fmla="*/ 632471 h 2433397"/>
                    <a:gd name="connsiteX1" fmla="*/ 1436632 w 2060344"/>
                    <a:gd name="connsiteY1" fmla="*/ 1034909 h 2433397"/>
                    <a:gd name="connsiteX2" fmla="*/ 0 w 2060344"/>
                    <a:gd name="connsiteY2" fmla="*/ 2433397 h 2433397"/>
                    <a:gd name="connsiteX3" fmla="*/ 601307 w 2060344"/>
                    <a:gd name="connsiteY3" fmla="*/ 632471 h 2433397"/>
                    <a:gd name="connsiteX0" fmla="*/ 601307 w 2060344"/>
                    <a:gd name="connsiteY0" fmla="*/ 632471 h 2433397"/>
                    <a:gd name="connsiteX1" fmla="*/ 2060344 w 2060344"/>
                    <a:gd name="connsiteY1" fmla="*/ 334267 h 2433397"/>
                    <a:gd name="connsiteX0" fmla="*/ 601307 w 2060344"/>
                    <a:gd name="connsiteY0" fmla="*/ 632471 h 2433397"/>
                    <a:gd name="connsiteX1" fmla="*/ 1436632 w 2060344"/>
                    <a:gd name="connsiteY1" fmla="*/ 1034909 h 2433397"/>
                    <a:gd name="connsiteX2" fmla="*/ 0 w 2060344"/>
                    <a:gd name="connsiteY2" fmla="*/ 2433397 h 2433397"/>
                    <a:gd name="connsiteX3" fmla="*/ 601307 w 2060344"/>
                    <a:gd name="connsiteY3" fmla="*/ 632471 h 2433397"/>
                    <a:gd name="connsiteX0" fmla="*/ 601307 w 2060344"/>
                    <a:gd name="connsiteY0" fmla="*/ 632471 h 2433397"/>
                    <a:gd name="connsiteX1" fmla="*/ 2060344 w 2060344"/>
                    <a:gd name="connsiteY1" fmla="*/ 334267 h 2433397"/>
                    <a:gd name="connsiteX0" fmla="*/ 601307 w 2060344"/>
                    <a:gd name="connsiteY0" fmla="*/ 632471 h 2433397"/>
                    <a:gd name="connsiteX1" fmla="*/ 1436632 w 2060344"/>
                    <a:gd name="connsiteY1" fmla="*/ 1034909 h 2433397"/>
                    <a:gd name="connsiteX2" fmla="*/ 0 w 2060344"/>
                    <a:gd name="connsiteY2" fmla="*/ 2433397 h 2433397"/>
                    <a:gd name="connsiteX3" fmla="*/ 601307 w 2060344"/>
                    <a:gd name="connsiteY3" fmla="*/ 632471 h 2433397"/>
                    <a:gd name="connsiteX0" fmla="*/ 601307 w 2060344"/>
                    <a:gd name="connsiteY0" fmla="*/ 632471 h 2433397"/>
                    <a:gd name="connsiteX1" fmla="*/ 2060344 w 2060344"/>
                    <a:gd name="connsiteY1" fmla="*/ 334267 h 2433397"/>
                    <a:gd name="connsiteX0" fmla="*/ 601307 w 2060344"/>
                    <a:gd name="connsiteY0" fmla="*/ 657010 h 2457936"/>
                    <a:gd name="connsiteX1" fmla="*/ 1436632 w 2060344"/>
                    <a:gd name="connsiteY1" fmla="*/ 1059448 h 2457936"/>
                    <a:gd name="connsiteX2" fmla="*/ 0 w 2060344"/>
                    <a:gd name="connsiteY2" fmla="*/ 2457936 h 2457936"/>
                    <a:gd name="connsiteX3" fmla="*/ 601307 w 2060344"/>
                    <a:gd name="connsiteY3" fmla="*/ 657010 h 2457936"/>
                    <a:gd name="connsiteX0" fmla="*/ 458234 w 2060344"/>
                    <a:gd name="connsiteY0" fmla="*/ 524672 h 2457936"/>
                    <a:gd name="connsiteX1" fmla="*/ 2060344 w 2060344"/>
                    <a:gd name="connsiteY1" fmla="*/ 358806 h 2457936"/>
                    <a:gd name="connsiteX0" fmla="*/ 601307 w 2060344"/>
                    <a:gd name="connsiteY0" fmla="*/ 671206 h 2472132"/>
                    <a:gd name="connsiteX1" fmla="*/ 1436632 w 2060344"/>
                    <a:gd name="connsiteY1" fmla="*/ 1073644 h 2472132"/>
                    <a:gd name="connsiteX2" fmla="*/ 0 w 2060344"/>
                    <a:gd name="connsiteY2" fmla="*/ 2472132 h 2472132"/>
                    <a:gd name="connsiteX3" fmla="*/ 601307 w 2060344"/>
                    <a:gd name="connsiteY3" fmla="*/ 671206 h 2472132"/>
                    <a:gd name="connsiteX0" fmla="*/ 458234 w 2060344"/>
                    <a:gd name="connsiteY0" fmla="*/ 538868 h 2472132"/>
                    <a:gd name="connsiteX1" fmla="*/ 2060344 w 2060344"/>
                    <a:gd name="connsiteY1" fmla="*/ 373002 h 2472132"/>
                    <a:gd name="connsiteX0" fmla="*/ 601307 w 2060344"/>
                    <a:gd name="connsiteY0" fmla="*/ 648643 h 2449569"/>
                    <a:gd name="connsiteX1" fmla="*/ 1436632 w 2060344"/>
                    <a:gd name="connsiteY1" fmla="*/ 1051081 h 2449569"/>
                    <a:gd name="connsiteX2" fmla="*/ 0 w 2060344"/>
                    <a:gd name="connsiteY2" fmla="*/ 2449569 h 2449569"/>
                    <a:gd name="connsiteX3" fmla="*/ 601307 w 2060344"/>
                    <a:gd name="connsiteY3" fmla="*/ 648643 h 2449569"/>
                    <a:gd name="connsiteX0" fmla="*/ 584876 w 2060344"/>
                    <a:gd name="connsiteY0" fmla="*/ 628806 h 2449569"/>
                    <a:gd name="connsiteX1" fmla="*/ 2060344 w 2060344"/>
                    <a:gd name="connsiteY1" fmla="*/ 350439 h 2449569"/>
                    <a:gd name="connsiteX0" fmla="*/ 601307 w 2751029"/>
                    <a:gd name="connsiteY0" fmla="*/ 2820761 h 4621687"/>
                    <a:gd name="connsiteX1" fmla="*/ 1436632 w 2751029"/>
                    <a:gd name="connsiteY1" fmla="*/ 3223199 h 4621687"/>
                    <a:gd name="connsiteX2" fmla="*/ 0 w 2751029"/>
                    <a:gd name="connsiteY2" fmla="*/ 4621687 h 4621687"/>
                    <a:gd name="connsiteX3" fmla="*/ 601307 w 2751029"/>
                    <a:gd name="connsiteY3" fmla="*/ 2820761 h 4621687"/>
                    <a:gd name="connsiteX0" fmla="*/ 584876 w 2751029"/>
                    <a:gd name="connsiteY0" fmla="*/ 2800924 h 4621687"/>
                    <a:gd name="connsiteX1" fmla="*/ 2751029 w 2751029"/>
                    <a:gd name="connsiteY1" fmla="*/ 153491 h 4621687"/>
                    <a:gd name="connsiteX0" fmla="*/ 601307 w 2751029"/>
                    <a:gd name="connsiteY0" fmla="*/ 2667270 h 4468196"/>
                    <a:gd name="connsiteX1" fmla="*/ 1436632 w 2751029"/>
                    <a:gd name="connsiteY1" fmla="*/ 3069708 h 4468196"/>
                    <a:gd name="connsiteX2" fmla="*/ 0 w 2751029"/>
                    <a:gd name="connsiteY2" fmla="*/ 4468196 h 4468196"/>
                    <a:gd name="connsiteX3" fmla="*/ 601307 w 2751029"/>
                    <a:gd name="connsiteY3" fmla="*/ 2667270 h 4468196"/>
                    <a:gd name="connsiteX0" fmla="*/ 584876 w 2751029"/>
                    <a:gd name="connsiteY0" fmla="*/ 2647433 h 4468196"/>
                    <a:gd name="connsiteX1" fmla="*/ 2751029 w 2751029"/>
                    <a:gd name="connsiteY1" fmla="*/ 0 h 4468196"/>
                  </a:gdLst>
                  <a:ahLst/>
                  <a:cxnLst>
                    <a:cxn ang="0">
                      <a:pos x="connsiteX0" y="connsiteY0"/>
                    </a:cxn>
                    <a:cxn ang="0">
                      <a:pos x="connsiteX1" y="connsiteY1"/>
                    </a:cxn>
                  </a:cxnLst>
                  <a:rect l="l" t="t" r="r" b="b"/>
                  <a:pathLst>
                    <a:path w="2751029" h="4468196" stroke="0" extrusionOk="0">
                      <a:moveTo>
                        <a:pt x="601307" y="2667270"/>
                      </a:moveTo>
                      <a:cubicBezTo>
                        <a:pt x="617583" y="2653887"/>
                        <a:pt x="1196273" y="2882954"/>
                        <a:pt x="1436632" y="3069708"/>
                      </a:cubicBezTo>
                      <a:lnTo>
                        <a:pt x="0" y="4468196"/>
                      </a:lnTo>
                      <a:cubicBezTo>
                        <a:pt x="200436" y="3867887"/>
                        <a:pt x="643480" y="2631782"/>
                        <a:pt x="601307" y="2667270"/>
                      </a:cubicBezTo>
                      <a:close/>
                    </a:path>
                    <a:path w="2751029" h="4468196" fill="none">
                      <a:moveTo>
                        <a:pt x="584876" y="2647433"/>
                      </a:moveTo>
                      <a:cubicBezTo>
                        <a:pt x="595342" y="2647224"/>
                        <a:pt x="1327156" y="946652"/>
                        <a:pt x="2751029" y="0"/>
                      </a:cubicBezTo>
                    </a:path>
                  </a:pathLst>
                </a:cu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sp>
              <p:nvSpPr>
                <p:cNvPr id="404" name="Arc 23">
                  <a:extLst>
                    <a:ext uri="{FF2B5EF4-FFF2-40B4-BE49-F238E27FC236}">
                      <a16:creationId xmlns:a16="http://schemas.microsoft.com/office/drawing/2014/main" id="{90A240DA-0FB7-424C-9590-32826A31B3D9}"/>
                    </a:ext>
                  </a:extLst>
                </p:cNvPr>
                <p:cNvSpPr/>
                <p:nvPr/>
              </p:nvSpPr>
              <p:spPr>
                <a:xfrm rot="4718738">
                  <a:off x="5711728" y="1577846"/>
                  <a:ext cx="2214266" cy="3393820"/>
                </a:xfrm>
                <a:custGeom>
                  <a:avLst/>
                  <a:gdLst>
                    <a:gd name="connsiteX0" fmla="*/ 2757625 w 4312635"/>
                    <a:gd name="connsiteY0" fmla="*/ 74390 h 3750632"/>
                    <a:gd name="connsiteX1" fmla="*/ 3592950 w 4312635"/>
                    <a:gd name="connsiteY1" fmla="*/ 476828 h 3750632"/>
                    <a:gd name="connsiteX2" fmla="*/ 2156318 w 4312635"/>
                    <a:gd name="connsiteY2" fmla="*/ 1875316 h 3750632"/>
                    <a:gd name="connsiteX3" fmla="*/ 2757625 w 4312635"/>
                    <a:gd name="connsiteY3" fmla="*/ 74390 h 3750632"/>
                    <a:gd name="connsiteX0" fmla="*/ 2757625 w 4312635"/>
                    <a:gd name="connsiteY0" fmla="*/ 74390 h 3750632"/>
                    <a:gd name="connsiteX1" fmla="*/ 3592950 w 4312635"/>
                    <a:gd name="connsiteY1" fmla="*/ 476828 h 3750632"/>
                    <a:gd name="connsiteX0" fmla="*/ 601307 w 2060344"/>
                    <a:gd name="connsiteY0" fmla="*/ 336387 h 2137313"/>
                    <a:gd name="connsiteX1" fmla="*/ 1436632 w 2060344"/>
                    <a:gd name="connsiteY1" fmla="*/ 738825 h 2137313"/>
                    <a:gd name="connsiteX2" fmla="*/ 0 w 2060344"/>
                    <a:gd name="connsiteY2" fmla="*/ 2137313 h 2137313"/>
                    <a:gd name="connsiteX3" fmla="*/ 601307 w 2060344"/>
                    <a:gd name="connsiteY3" fmla="*/ 336387 h 2137313"/>
                    <a:gd name="connsiteX0" fmla="*/ 601307 w 2060344"/>
                    <a:gd name="connsiteY0" fmla="*/ 336387 h 2137313"/>
                    <a:gd name="connsiteX1" fmla="*/ 2060344 w 2060344"/>
                    <a:gd name="connsiteY1" fmla="*/ 38183 h 2137313"/>
                    <a:gd name="connsiteX0" fmla="*/ 601307 w 2060344"/>
                    <a:gd name="connsiteY0" fmla="*/ 632471 h 2433397"/>
                    <a:gd name="connsiteX1" fmla="*/ 1436632 w 2060344"/>
                    <a:gd name="connsiteY1" fmla="*/ 1034909 h 2433397"/>
                    <a:gd name="connsiteX2" fmla="*/ 0 w 2060344"/>
                    <a:gd name="connsiteY2" fmla="*/ 2433397 h 2433397"/>
                    <a:gd name="connsiteX3" fmla="*/ 601307 w 2060344"/>
                    <a:gd name="connsiteY3" fmla="*/ 632471 h 2433397"/>
                    <a:gd name="connsiteX0" fmla="*/ 601307 w 2060344"/>
                    <a:gd name="connsiteY0" fmla="*/ 632471 h 2433397"/>
                    <a:gd name="connsiteX1" fmla="*/ 2060344 w 2060344"/>
                    <a:gd name="connsiteY1" fmla="*/ 334267 h 2433397"/>
                    <a:gd name="connsiteX0" fmla="*/ 601307 w 2060344"/>
                    <a:gd name="connsiteY0" fmla="*/ 632471 h 2433397"/>
                    <a:gd name="connsiteX1" fmla="*/ 1436632 w 2060344"/>
                    <a:gd name="connsiteY1" fmla="*/ 1034909 h 2433397"/>
                    <a:gd name="connsiteX2" fmla="*/ 0 w 2060344"/>
                    <a:gd name="connsiteY2" fmla="*/ 2433397 h 2433397"/>
                    <a:gd name="connsiteX3" fmla="*/ 601307 w 2060344"/>
                    <a:gd name="connsiteY3" fmla="*/ 632471 h 2433397"/>
                    <a:gd name="connsiteX0" fmla="*/ 601307 w 2060344"/>
                    <a:gd name="connsiteY0" fmla="*/ 632471 h 2433397"/>
                    <a:gd name="connsiteX1" fmla="*/ 2060344 w 2060344"/>
                    <a:gd name="connsiteY1" fmla="*/ 334267 h 2433397"/>
                    <a:gd name="connsiteX0" fmla="*/ 601307 w 2060344"/>
                    <a:gd name="connsiteY0" fmla="*/ 632471 h 2433397"/>
                    <a:gd name="connsiteX1" fmla="*/ 1436632 w 2060344"/>
                    <a:gd name="connsiteY1" fmla="*/ 1034909 h 2433397"/>
                    <a:gd name="connsiteX2" fmla="*/ 0 w 2060344"/>
                    <a:gd name="connsiteY2" fmla="*/ 2433397 h 2433397"/>
                    <a:gd name="connsiteX3" fmla="*/ 601307 w 2060344"/>
                    <a:gd name="connsiteY3" fmla="*/ 632471 h 2433397"/>
                    <a:gd name="connsiteX0" fmla="*/ 601307 w 2060344"/>
                    <a:gd name="connsiteY0" fmla="*/ 632471 h 2433397"/>
                    <a:gd name="connsiteX1" fmla="*/ 2060344 w 2060344"/>
                    <a:gd name="connsiteY1" fmla="*/ 334267 h 2433397"/>
                    <a:gd name="connsiteX0" fmla="*/ 601307 w 2060344"/>
                    <a:gd name="connsiteY0" fmla="*/ 657010 h 2457936"/>
                    <a:gd name="connsiteX1" fmla="*/ 1436632 w 2060344"/>
                    <a:gd name="connsiteY1" fmla="*/ 1059448 h 2457936"/>
                    <a:gd name="connsiteX2" fmla="*/ 0 w 2060344"/>
                    <a:gd name="connsiteY2" fmla="*/ 2457936 h 2457936"/>
                    <a:gd name="connsiteX3" fmla="*/ 601307 w 2060344"/>
                    <a:gd name="connsiteY3" fmla="*/ 657010 h 2457936"/>
                    <a:gd name="connsiteX0" fmla="*/ 458234 w 2060344"/>
                    <a:gd name="connsiteY0" fmla="*/ 524672 h 2457936"/>
                    <a:gd name="connsiteX1" fmla="*/ 2060344 w 2060344"/>
                    <a:gd name="connsiteY1" fmla="*/ 358806 h 2457936"/>
                    <a:gd name="connsiteX0" fmla="*/ 601307 w 2060344"/>
                    <a:gd name="connsiteY0" fmla="*/ 671206 h 2472132"/>
                    <a:gd name="connsiteX1" fmla="*/ 1436632 w 2060344"/>
                    <a:gd name="connsiteY1" fmla="*/ 1073644 h 2472132"/>
                    <a:gd name="connsiteX2" fmla="*/ 0 w 2060344"/>
                    <a:gd name="connsiteY2" fmla="*/ 2472132 h 2472132"/>
                    <a:gd name="connsiteX3" fmla="*/ 601307 w 2060344"/>
                    <a:gd name="connsiteY3" fmla="*/ 671206 h 2472132"/>
                    <a:gd name="connsiteX0" fmla="*/ 458234 w 2060344"/>
                    <a:gd name="connsiteY0" fmla="*/ 538868 h 2472132"/>
                    <a:gd name="connsiteX1" fmla="*/ 2060344 w 2060344"/>
                    <a:gd name="connsiteY1" fmla="*/ 373002 h 2472132"/>
                    <a:gd name="connsiteX0" fmla="*/ 601307 w 2060344"/>
                    <a:gd name="connsiteY0" fmla="*/ 648643 h 2449569"/>
                    <a:gd name="connsiteX1" fmla="*/ 1436632 w 2060344"/>
                    <a:gd name="connsiteY1" fmla="*/ 1051081 h 2449569"/>
                    <a:gd name="connsiteX2" fmla="*/ 0 w 2060344"/>
                    <a:gd name="connsiteY2" fmla="*/ 2449569 h 2449569"/>
                    <a:gd name="connsiteX3" fmla="*/ 601307 w 2060344"/>
                    <a:gd name="connsiteY3" fmla="*/ 648643 h 2449569"/>
                    <a:gd name="connsiteX0" fmla="*/ 584876 w 2060344"/>
                    <a:gd name="connsiteY0" fmla="*/ 628806 h 2449569"/>
                    <a:gd name="connsiteX1" fmla="*/ 2060344 w 2060344"/>
                    <a:gd name="connsiteY1" fmla="*/ 350439 h 2449569"/>
                    <a:gd name="connsiteX0" fmla="*/ 601307 w 2751029"/>
                    <a:gd name="connsiteY0" fmla="*/ 2820761 h 4621687"/>
                    <a:gd name="connsiteX1" fmla="*/ 1436632 w 2751029"/>
                    <a:gd name="connsiteY1" fmla="*/ 3223199 h 4621687"/>
                    <a:gd name="connsiteX2" fmla="*/ 0 w 2751029"/>
                    <a:gd name="connsiteY2" fmla="*/ 4621687 h 4621687"/>
                    <a:gd name="connsiteX3" fmla="*/ 601307 w 2751029"/>
                    <a:gd name="connsiteY3" fmla="*/ 2820761 h 4621687"/>
                    <a:gd name="connsiteX0" fmla="*/ 584876 w 2751029"/>
                    <a:gd name="connsiteY0" fmla="*/ 2800924 h 4621687"/>
                    <a:gd name="connsiteX1" fmla="*/ 2751029 w 2751029"/>
                    <a:gd name="connsiteY1" fmla="*/ 153491 h 4621687"/>
                    <a:gd name="connsiteX0" fmla="*/ 601307 w 2751029"/>
                    <a:gd name="connsiteY0" fmla="*/ 2667270 h 4468196"/>
                    <a:gd name="connsiteX1" fmla="*/ 1436632 w 2751029"/>
                    <a:gd name="connsiteY1" fmla="*/ 3069708 h 4468196"/>
                    <a:gd name="connsiteX2" fmla="*/ 0 w 2751029"/>
                    <a:gd name="connsiteY2" fmla="*/ 4468196 h 4468196"/>
                    <a:gd name="connsiteX3" fmla="*/ 601307 w 2751029"/>
                    <a:gd name="connsiteY3" fmla="*/ 2667270 h 4468196"/>
                    <a:gd name="connsiteX0" fmla="*/ 584876 w 2751029"/>
                    <a:gd name="connsiteY0" fmla="*/ 2647433 h 4468196"/>
                    <a:gd name="connsiteX1" fmla="*/ 2751029 w 2751029"/>
                    <a:gd name="connsiteY1" fmla="*/ 0 h 4468196"/>
                  </a:gdLst>
                  <a:ahLst/>
                  <a:cxnLst>
                    <a:cxn ang="0">
                      <a:pos x="connsiteX0" y="connsiteY0"/>
                    </a:cxn>
                    <a:cxn ang="0">
                      <a:pos x="connsiteX1" y="connsiteY1"/>
                    </a:cxn>
                  </a:cxnLst>
                  <a:rect l="l" t="t" r="r" b="b"/>
                  <a:pathLst>
                    <a:path w="2751029" h="4468196" stroke="0" extrusionOk="0">
                      <a:moveTo>
                        <a:pt x="601307" y="2667270"/>
                      </a:moveTo>
                      <a:cubicBezTo>
                        <a:pt x="617583" y="2653887"/>
                        <a:pt x="1196273" y="2882954"/>
                        <a:pt x="1436632" y="3069708"/>
                      </a:cubicBezTo>
                      <a:lnTo>
                        <a:pt x="0" y="4468196"/>
                      </a:lnTo>
                      <a:cubicBezTo>
                        <a:pt x="200436" y="3867887"/>
                        <a:pt x="643480" y="2631782"/>
                        <a:pt x="601307" y="2667270"/>
                      </a:cubicBezTo>
                      <a:close/>
                    </a:path>
                    <a:path w="2751029" h="4468196" fill="none">
                      <a:moveTo>
                        <a:pt x="584876" y="2647433"/>
                      </a:moveTo>
                      <a:cubicBezTo>
                        <a:pt x="595342" y="2647224"/>
                        <a:pt x="1327156" y="946652"/>
                        <a:pt x="2751029" y="0"/>
                      </a:cubicBezTo>
                    </a:path>
                  </a:pathLst>
                </a:cu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dirty="0"/>
                </a:p>
              </p:txBody>
            </p:sp>
            <p:sp>
              <p:nvSpPr>
                <p:cNvPr id="405" name="Arc 23">
                  <a:extLst>
                    <a:ext uri="{FF2B5EF4-FFF2-40B4-BE49-F238E27FC236}">
                      <a16:creationId xmlns:a16="http://schemas.microsoft.com/office/drawing/2014/main" id="{8A35CC13-09F5-4799-A3AE-5AA3D4A36E40}"/>
                    </a:ext>
                  </a:extLst>
                </p:cNvPr>
                <p:cNvSpPr/>
                <p:nvPr/>
              </p:nvSpPr>
              <p:spPr>
                <a:xfrm rot="18506424" flipV="1">
                  <a:off x="7338924" y="1921324"/>
                  <a:ext cx="1368481" cy="2222676"/>
                </a:xfrm>
                <a:custGeom>
                  <a:avLst/>
                  <a:gdLst>
                    <a:gd name="connsiteX0" fmla="*/ 2757625 w 4312635"/>
                    <a:gd name="connsiteY0" fmla="*/ 74390 h 3750632"/>
                    <a:gd name="connsiteX1" fmla="*/ 3592950 w 4312635"/>
                    <a:gd name="connsiteY1" fmla="*/ 476828 h 3750632"/>
                    <a:gd name="connsiteX2" fmla="*/ 2156318 w 4312635"/>
                    <a:gd name="connsiteY2" fmla="*/ 1875316 h 3750632"/>
                    <a:gd name="connsiteX3" fmla="*/ 2757625 w 4312635"/>
                    <a:gd name="connsiteY3" fmla="*/ 74390 h 3750632"/>
                    <a:gd name="connsiteX0" fmla="*/ 2757625 w 4312635"/>
                    <a:gd name="connsiteY0" fmla="*/ 74390 h 3750632"/>
                    <a:gd name="connsiteX1" fmla="*/ 3592950 w 4312635"/>
                    <a:gd name="connsiteY1" fmla="*/ 476828 h 3750632"/>
                    <a:gd name="connsiteX0" fmla="*/ 601307 w 2060344"/>
                    <a:gd name="connsiteY0" fmla="*/ 336387 h 2137313"/>
                    <a:gd name="connsiteX1" fmla="*/ 1436632 w 2060344"/>
                    <a:gd name="connsiteY1" fmla="*/ 738825 h 2137313"/>
                    <a:gd name="connsiteX2" fmla="*/ 0 w 2060344"/>
                    <a:gd name="connsiteY2" fmla="*/ 2137313 h 2137313"/>
                    <a:gd name="connsiteX3" fmla="*/ 601307 w 2060344"/>
                    <a:gd name="connsiteY3" fmla="*/ 336387 h 2137313"/>
                    <a:gd name="connsiteX0" fmla="*/ 601307 w 2060344"/>
                    <a:gd name="connsiteY0" fmla="*/ 336387 h 2137313"/>
                    <a:gd name="connsiteX1" fmla="*/ 2060344 w 2060344"/>
                    <a:gd name="connsiteY1" fmla="*/ 38183 h 2137313"/>
                    <a:gd name="connsiteX0" fmla="*/ 601307 w 2060344"/>
                    <a:gd name="connsiteY0" fmla="*/ 632471 h 2433397"/>
                    <a:gd name="connsiteX1" fmla="*/ 1436632 w 2060344"/>
                    <a:gd name="connsiteY1" fmla="*/ 1034909 h 2433397"/>
                    <a:gd name="connsiteX2" fmla="*/ 0 w 2060344"/>
                    <a:gd name="connsiteY2" fmla="*/ 2433397 h 2433397"/>
                    <a:gd name="connsiteX3" fmla="*/ 601307 w 2060344"/>
                    <a:gd name="connsiteY3" fmla="*/ 632471 h 2433397"/>
                    <a:gd name="connsiteX0" fmla="*/ 601307 w 2060344"/>
                    <a:gd name="connsiteY0" fmla="*/ 632471 h 2433397"/>
                    <a:gd name="connsiteX1" fmla="*/ 2060344 w 2060344"/>
                    <a:gd name="connsiteY1" fmla="*/ 334267 h 2433397"/>
                    <a:gd name="connsiteX0" fmla="*/ 601307 w 2060344"/>
                    <a:gd name="connsiteY0" fmla="*/ 632471 h 2433397"/>
                    <a:gd name="connsiteX1" fmla="*/ 1436632 w 2060344"/>
                    <a:gd name="connsiteY1" fmla="*/ 1034909 h 2433397"/>
                    <a:gd name="connsiteX2" fmla="*/ 0 w 2060344"/>
                    <a:gd name="connsiteY2" fmla="*/ 2433397 h 2433397"/>
                    <a:gd name="connsiteX3" fmla="*/ 601307 w 2060344"/>
                    <a:gd name="connsiteY3" fmla="*/ 632471 h 2433397"/>
                    <a:gd name="connsiteX0" fmla="*/ 601307 w 2060344"/>
                    <a:gd name="connsiteY0" fmla="*/ 632471 h 2433397"/>
                    <a:gd name="connsiteX1" fmla="*/ 2060344 w 2060344"/>
                    <a:gd name="connsiteY1" fmla="*/ 334267 h 2433397"/>
                    <a:gd name="connsiteX0" fmla="*/ 601307 w 2060344"/>
                    <a:gd name="connsiteY0" fmla="*/ 632471 h 2433397"/>
                    <a:gd name="connsiteX1" fmla="*/ 1436632 w 2060344"/>
                    <a:gd name="connsiteY1" fmla="*/ 1034909 h 2433397"/>
                    <a:gd name="connsiteX2" fmla="*/ 0 w 2060344"/>
                    <a:gd name="connsiteY2" fmla="*/ 2433397 h 2433397"/>
                    <a:gd name="connsiteX3" fmla="*/ 601307 w 2060344"/>
                    <a:gd name="connsiteY3" fmla="*/ 632471 h 2433397"/>
                    <a:gd name="connsiteX0" fmla="*/ 601307 w 2060344"/>
                    <a:gd name="connsiteY0" fmla="*/ 632471 h 2433397"/>
                    <a:gd name="connsiteX1" fmla="*/ 2060344 w 2060344"/>
                    <a:gd name="connsiteY1" fmla="*/ 334267 h 2433397"/>
                    <a:gd name="connsiteX0" fmla="*/ 601307 w 2060344"/>
                    <a:gd name="connsiteY0" fmla="*/ 657010 h 2457936"/>
                    <a:gd name="connsiteX1" fmla="*/ 1436632 w 2060344"/>
                    <a:gd name="connsiteY1" fmla="*/ 1059448 h 2457936"/>
                    <a:gd name="connsiteX2" fmla="*/ 0 w 2060344"/>
                    <a:gd name="connsiteY2" fmla="*/ 2457936 h 2457936"/>
                    <a:gd name="connsiteX3" fmla="*/ 601307 w 2060344"/>
                    <a:gd name="connsiteY3" fmla="*/ 657010 h 2457936"/>
                    <a:gd name="connsiteX0" fmla="*/ 458234 w 2060344"/>
                    <a:gd name="connsiteY0" fmla="*/ 524672 h 2457936"/>
                    <a:gd name="connsiteX1" fmla="*/ 2060344 w 2060344"/>
                    <a:gd name="connsiteY1" fmla="*/ 358806 h 2457936"/>
                    <a:gd name="connsiteX0" fmla="*/ 601307 w 2060344"/>
                    <a:gd name="connsiteY0" fmla="*/ 671206 h 2472132"/>
                    <a:gd name="connsiteX1" fmla="*/ 1436632 w 2060344"/>
                    <a:gd name="connsiteY1" fmla="*/ 1073644 h 2472132"/>
                    <a:gd name="connsiteX2" fmla="*/ 0 w 2060344"/>
                    <a:gd name="connsiteY2" fmla="*/ 2472132 h 2472132"/>
                    <a:gd name="connsiteX3" fmla="*/ 601307 w 2060344"/>
                    <a:gd name="connsiteY3" fmla="*/ 671206 h 2472132"/>
                    <a:gd name="connsiteX0" fmla="*/ 458234 w 2060344"/>
                    <a:gd name="connsiteY0" fmla="*/ 538868 h 2472132"/>
                    <a:gd name="connsiteX1" fmla="*/ 2060344 w 2060344"/>
                    <a:gd name="connsiteY1" fmla="*/ 373002 h 2472132"/>
                    <a:gd name="connsiteX0" fmla="*/ 601307 w 2060344"/>
                    <a:gd name="connsiteY0" fmla="*/ 648643 h 2449569"/>
                    <a:gd name="connsiteX1" fmla="*/ 1436632 w 2060344"/>
                    <a:gd name="connsiteY1" fmla="*/ 1051081 h 2449569"/>
                    <a:gd name="connsiteX2" fmla="*/ 0 w 2060344"/>
                    <a:gd name="connsiteY2" fmla="*/ 2449569 h 2449569"/>
                    <a:gd name="connsiteX3" fmla="*/ 601307 w 2060344"/>
                    <a:gd name="connsiteY3" fmla="*/ 648643 h 2449569"/>
                    <a:gd name="connsiteX0" fmla="*/ 584876 w 2060344"/>
                    <a:gd name="connsiteY0" fmla="*/ 628806 h 2449569"/>
                    <a:gd name="connsiteX1" fmla="*/ 2060344 w 2060344"/>
                    <a:gd name="connsiteY1" fmla="*/ 350439 h 2449569"/>
                    <a:gd name="connsiteX0" fmla="*/ 601307 w 2751029"/>
                    <a:gd name="connsiteY0" fmla="*/ 2820761 h 4621687"/>
                    <a:gd name="connsiteX1" fmla="*/ 1436632 w 2751029"/>
                    <a:gd name="connsiteY1" fmla="*/ 3223199 h 4621687"/>
                    <a:gd name="connsiteX2" fmla="*/ 0 w 2751029"/>
                    <a:gd name="connsiteY2" fmla="*/ 4621687 h 4621687"/>
                    <a:gd name="connsiteX3" fmla="*/ 601307 w 2751029"/>
                    <a:gd name="connsiteY3" fmla="*/ 2820761 h 4621687"/>
                    <a:gd name="connsiteX0" fmla="*/ 584876 w 2751029"/>
                    <a:gd name="connsiteY0" fmla="*/ 2800924 h 4621687"/>
                    <a:gd name="connsiteX1" fmla="*/ 2751029 w 2751029"/>
                    <a:gd name="connsiteY1" fmla="*/ 153491 h 4621687"/>
                    <a:gd name="connsiteX0" fmla="*/ 601307 w 2751029"/>
                    <a:gd name="connsiteY0" fmla="*/ 2667270 h 4468196"/>
                    <a:gd name="connsiteX1" fmla="*/ 1436632 w 2751029"/>
                    <a:gd name="connsiteY1" fmla="*/ 3069708 h 4468196"/>
                    <a:gd name="connsiteX2" fmla="*/ 0 w 2751029"/>
                    <a:gd name="connsiteY2" fmla="*/ 4468196 h 4468196"/>
                    <a:gd name="connsiteX3" fmla="*/ 601307 w 2751029"/>
                    <a:gd name="connsiteY3" fmla="*/ 2667270 h 4468196"/>
                    <a:gd name="connsiteX0" fmla="*/ 584876 w 2751029"/>
                    <a:gd name="connsiteY0" fmla="*/ 2647433 h 4468196"/>
                    <a:gd name="connsiteX1" fmla="*/ 2751029 w 2751029"/>
                    <a:gd name="connsiteY1" fmla="*/ 0 h 4468196"/>
                  </a:gdLst>
                  <a:ahLst/>
                  <a:cxnLst>
                    <a:cxn ang="0">
                      <a:pos x="connsiteX0" y="connsiteY0"/>
                    </a:cxn>
                    <a:cxn ang="0">
                      <a:pos x="connsiteX1" y="connsiteY1"/>
                    </a:cxn>
                  </a:cxnLst>
                  <a:rect l="l" t="t" r="r" b="b"/>
                  <a:pathLst>
                    <a:path w="2751029" h="4468196" stroke="0" extrusionOk="0">
                      <a:moveTo>
                        <a:pt x="601307" y="2667270"/>
                      </a:moveTo>
                      <a:cubicBezTo>
                        <a:pt x="617583" y="2653887"/>
                        <a:pt x="1196273" y="2882954"/>
                        <a:pt x="1436632" y="3069708"/>
                      </a:cubicBezTo>
                      <a:lnTo>
                        <a:pt x="0" y="4468196"/>
                      </a:lnTo>
                      <a:cubicBezTo>
                        <a:pt x="200436" y="3867887"/>
                        <a:pt x="643480" y="2631782"/>
                        <a:pt x="601307" y="2667270"/>
                      </a:cubicBezTo>
                      <a:close/>
                    </a:path>
                    <a:path w="2751029" h="4468196" fill="none">
                      <a:moveTo>
                        <a:pt x="584876" y="2647433"/>
                      </a:moveTo>
                      <a:cubicBezTo>
                        <a:pt x="595342" y="2647224"/>
                        <a:pt x="1327156" y="946652"/>
                        <a:pt x="2751029" y="0"/>
                      </a:cubicBezTo>
                    </a:path>
                  </a:pathLst>
                </a:cu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dirty="0"/>
                </a:p>
              </p:txBody>
            </p:sp>
          </p:grpSp>
          <p:sp>
            <p:nvSpPr>
              <p:cNvPr id="401" name="Arc 23">
                <a:extLst>
                  <a:ext uri="{FF2B5EF4-FFF2-40B4-BE49-F238E27FC236}">
                    <a16:creationId xmlns:a16="http://schemas.microsoft.com/office/drawing/2014/main" id="{416E3BF7-CEC8-4A61-A63F-C4870DB30E27}"/>
                  </a:ext>
                </a:extLst>
              </p:cNvPr>
              <p:cNvSpPr/>
              <p:nvPr/>
            </p:nvSpPr>
            <p:spPr>
              <a:xfrm rot="20188542" flipH="1">
                <a:off x="5700476" y="2650880"/>
                <a:ext cx="379027" cy="2234015"/>
              </a:xfrm>
              <a:custGeom>
                <a:avLst/>
                <a:gdLst>
                  <a:gd name="connsiteX0" fmla="*/ 2757625 w 4312635"/>
                  <a:gd name="connsiteY0" fmla="*/ 74390 h 3750632"/>
                  <a:gd name="connsiteX1" fmla="*/ 3592950 w 4312635"/>
                  <a:gd name="connsiteY1" fmla="*/ 476828 h 3750632"/>
                  <a:gd name="connsiteX2" fmla="*/ 2156318 w 4312635"/>
                  <a:gd name="connsiteY2" fmla="*/ 1875316 h 3750632"/>
                  <a:gd name="connsiteX3" fmla="*/ 2757625 w 4312635"/>
                  <a:gd name="connsiteY3" fmla="*/ 74390 h 3750632"/>
                  <a:gd name="connsiteX0" fmla="*/ 2757625 w 4312635"/>
                  <a:gd name="connsiteY0" fmla="*/ 74390 h 3750632"/>
                  <a:gd name="connsiteX1" fmla="*/ 3592950 w 4312635"/>
                  <a:gd name="connsiteY1" fmla="*/ 476828 h 3750632"/>
                  <a:gd name="connsiteX0" fmla="*/ 601307 w 2060344"/>
                  <a:gd name="connsiteY0" fmla="*/ 336387 h 2137313"/>
                  <a:gd name="connsiteX1" fmla="*/ 1436632 w 2060344"/>
                  <a:gd name="connsiteY1" fmla="*/ 738825 h 2137313"/>
                  <a:gd name="connsiteX2" fmla="*/ 0 w 2060344"/>
                  <a:gd name="connsiteY2" fmla="*/ 2137313 h 2137313"/>
                  <a:gd name="connsiteX3" fmla="*/ 601307 w 2060344"/>
                  <a:gd name="connsiteY3" fmla="*/ 336387 h 2137313"/>
                  <a:gd name="connsiteX0" fmla="*/ 601307 w 2060344"/>
                  <a:gd name="connsiteY0" fmla="*/ 336387 h 2137313"/>
                  <a:gd name="connsiteX1" fmla="*/ 2060344 w 2060344"/>
                  <a:gd name="connsiteY1" fmla="*/ 38183 h 2137313"/>
                  <a:gd name="connsiteX0" fmla="*/ 601307 w 2060344"/>
                  <a:gd name="connsiteY0" fmla="*/ 632471 h 2433397"/>
                  <a:gd name="connsiteX1" fmla="*/ 1436632 w 2060344"/>
                  <a:gd name="connsiteY1" fmla="*/ 1034909 h 2433397"/>
                  <a:gd name="connsiteX2" fmla="*/ 0 w 2060344"/>
                  <a:gd name="connsiteY2" fmla="*/ 2433397 h 2433397"/>
                  <a:gd name="connsiteX3" fmla="*/ 601307 w 2060344"/>
                  <a:gd name="connsiteY3" fmla="*/ 632471 h 2433397"/>
                  <a:gd name="connsiteX0" fmla="*/ 601307 w 2060344"/>
                  <a:gd name="connsiteY0" fmla="*/ 632471 h 2433397"/>
                  <a:gd name="connsiteX1" fmla="*/ 2060344 w 2060344"/>
                  <a:gd name="connsiteY1" fmla="*/ 334267 h 2433397"/>
                  <a:gd name="connsiteX0" fmla="*/ 601307 w 2060344"/>
                  <a:gd name="connsiteY0" fmla="*/ 632471 h 2433397"/>
                  <a:gd name="connsiteX1" fmla="*/ 1436632 w 2060344"/>
                  <a:gd name="connsiteY1" fmla="*/ 1034909 h 2433397"/>
                  <a:gd name="connsiteX2" fmla="*/ 0 w 2060344"/>
                  <a:gd name="connsiteY2" fmla="*/ 2433397 h 2433397"/>
                  <a:gd name="connsiteX3" fmla="*/ 601307 w 2060344"/>
                  <a:gd name="connsiteY3" fmla="*/ 632471 h 2433397"/>
                  <a:gd name="connsiteX0" fmla="*/ 601307 w 2060344"/>
                  <a:gd name="connsiteY0" fmla="*/ 632471 h 2433397"/>
                  <a:gd name="connsiteX1" fmla="*/ 2060344 w 2060344"/>
                  <a:gd name="connsiteY1" fmla="*/ 334267 h 2433397"/>
                  <a:gd name="connsiteX0" fmla="*/ 601307 w 2060344"/>
                  <a:gd name="connsiteY0" fmla="*/ 632471 h 2433397"/>
                  <a:gd name="connsiteX1" fmla="*/ 1436632 w 2060344"/>
                  <a:gd name="connsiteY1" fmla="*/ 1034909 h 2433397"/>
                  <a:gd name="connsiteX2" fmla="*/ 0 w 2060344"/>
                  <a:gd name="connsiteY2" fmla="*/ 2433397 h 2433397"/>
                  <a:gd name="connsiteX3" fmla="*/ 601307 w 2060344"/>
                  <a:gd name="connsiteY3" fmla="*/ 632471 h 2433397"/>
                  <a:gd name="connsiteX0" fmla="*/ 601307 w 2060344"/>
                  <a:gd name="connsiteY0" fmla="*/ 632471 h 2433397"/>
                  <a:gd name="connsiteX1" fmla="*/ 2060344 w 2060344"/>
                  <a:gd name="connsiteY1" fmla="*/ 334267 h 2433397"/>
                  <a:gd name="connsiteX0" fmla="*/ 601307 w 2060344"/>
                  <a:gd name="connsiteY0" fmla="*/ 657010 h 2457936"/>
                  <a:gd name="connsiteX1" fmla="*/ 1436632 w 2060344"/>
                  <a:gd name="connsiteY1" fmla="*/ 1059448 h 2457936"/>
                  <a:gd name="connsiteX2" fmla="*/ 0 w 2060344"/>
                  <a:gd name="connsiteY2" fmla="*/ 2457936 h 2457936"/>
                  <a:gd name="connsiteX3" fmla="*/ 601307 w 2060344"/>
                  <a:gd name="connsiteY3" fmla="*/ 657010 h 2457936"/>
                  <a:gd name="connsiteX0" fmla="*/ 458234 w 2060344"/>
                  <a:gd name="connsiteY0" fmla="*/ 524672 h 2457936"/>
                  <a:gd name="connsiteX1" fmla="*/ 2060344 w 2060344"/>
                  <a:gd name="connsiteY1" fmla="*/ 358806 h 2457936"/>
                  <a:gd name="connsiteX0" fmla="*/ 601307 w 2060344"/>
                  <a:gd name="connsiteY0" fmla="*/ 671206 h 2472132"/>
                  <a:gd name="connsiteX1" fmla="*/ 1436632 w 2060344"/>
                  <a:gd name="connsiteY1" fmla="*/ 1073644 h 2472132"/>
                  <a:gd name="connsiteX2" fmla="*/ 0 w 2060344"/>
                  <a:gd name="connsiteY2" fmla="*/ 2472132 h 2472132"/>
                  <a:gd name="connsiteX3" fmla="*/ 601307 w 2060344"/>
                  <a:gd name="connsiteY3" fmla="*/ 671206 h 2472132"/>
                  <a:gd name="connsiteX0" fmla="*/ 458234 w 2060344"/>
                  <a:gd name="connsiteY0" fmla="*/ 538868 h 2472132"/>
                  <a:gd name="connsiteX1" fmla="*/ 2060344 w 2060344"/>
                  <a:gd name="connsiteY1" fmla="*/ 373002 h 2472132"/>
                  <a:gd name="connsiteX0" fmla="*/ 601307 w 2060344"/>
                  <a:gd name="connsiteY0" fmla="*/ 648643 h 2449569"/>
                  <a:gd name="connsiteX1" fmla="*/ 1436632 w 2060344"/>
                  <a:gd name="connsiteY1" fmla="*/ 1051081 h 2449569"/>
                  <a:gd name="connsiteX2" fmla="*/ 0 w 2060344"/>
                  <a:gd name="connsiteY2" fmla="*/ 2449569 h 2449569"/>
                  <a:gd name="connsiteX3" fmla="*/ 601307 w 2060344"/>
                  <a:gd name="connsiteY3" fmla="*/ 648643 h 2449569"/>
                  <a:gd name="connsiteX0" fmla="*/ 584876 w 2060344"/>
                  <a:gd name="connsiteY0" fmla="*/ 628806 h 2449569"/>
                  <a:gd name="connsiteX1" fmla="*/ 2060344 w 2060344"/>
                  <a:gd name="connsiteY1" fmla="*/ 350439 h 2449569"/>
                  <a:gd name="connsiteX0" fmla="*/ 601307 w 2751029"/>
                  <a:gd name="connsiteY0" fmla="*/ 2820761 h 4621687"/>
                  <a:gd name="connsiteX1" fmla="*/ 1436632 w 2751029"/>
                  <a:gd name="connsiteY1" fmla="*/ 3223199 h 4621687"/>
                  <a:gd name="connsiteX2" fmla="*/ 0 w 2751029"/>
                  <a:gd name="connsiteY2" fmla="*/ 4621687 h 4621687"/>
                  <a:gd name="connsiteX3" fmla="*/ 601307 w 2751029"/>
                  <a:gd name="connsiteY3" fmla="*/ 2820761 h 4621687"/>
                  <a:gd name="connsiteX0" fmla="*/ 584876 w 2751029"/>
                  <a:gd name="connsiteY0" fmla="*/ 2800924 h 4621687"/>
                  <a:gd name="connsiteX1" fmla="*/ 2751029 w 2751029"/>
                  <a:gd name="connsiteY1" fmla="*/ 153491 h 4621687"/>
                  <a:gd name="connsiteX0" fmla="*/ 601307 w 2751029"/>
                  <a:gd name="connsiteY0" fmla="*/ 2667270 h 4468196"/>
                  <a:gd name="connsiteX1" fmla="*/ 1436632 w 2751029"/>
                  <a:gd name="connsiteY1" fmla="*/ 3069708 h 4468196"/>
                  <a:gd name="connsiteX2" fmla="*/ 0 w 2751029"/>
                  <a:gd name="connsiteY2" fmla="*/ 4468196 h 4468196"/>
                  <a:gd name="connsiteX3" fmla="*/ 601307 w 2751029"/>
                  <a:gd name="connsiteY3" fmla="*/ 2667270 h 4468196"/>
                  <a:gd name="connsiteX0" fmla="*/ 584876 w 2751029"/>
                  <a:gd name="connsiteY0" fmla="*/ 2647433 h 4468196"/>
                  <a:gd name="connsiteX1" fmla="*/ 2751029 w 2751029"/>
                  <a:gd name="connsiteY1" fmla="*/ 0 h 4468196"/>
                </a:gdLst>
                <a:ahLst/>
                <a:cxnLst>
                  <a:cxn ang="0">
                    <a:pos x="connsiteX0" y="connsiteY0"/>
                  </a:cxn>
                  <a:cxn ang="0">
                    <a:pos x="connsiteX1" y="connsiteY1"/>
                  </a:cxn>
                </a:cxnLst>
                <a:rect l="l" t="t" r="r" b="b"/>
                <a:pathLst>
                  <a:path w="2751029" h="4468196" stroke="0" extrusionOk="0">
                    <a:moveTo>
                      <a:pt x="601307" y="2667270"/>
                    </a:moveTo>
                    <a:cubicBezTo>
                      <a:pt x="617583" y="2653887"/>
                      <a:pt x="1196273" y="2882954"/>
                      <a:pt x="1436632" y="3069708"/>
                    </a:cubicBezTo>
                    <a:lnTo>
                      <a:pt x="0" y="4468196"/>
                    </a:lnTo>
                    <a:cubicBezTo>
                      <a:pt x="200436" y="3867887"/>
                      <a:pt x="643480" y="2631782"/>
                      <a:pt x="601307" y="2667270"/>
                    </a:cubicBezTo>
                    <a:close/>
                  </a:path>
                  <a:path w="2751029" h="4468196" fill="none">
                    <a:moveTo>
                      <a:pt x="584876" y="2647433"/>
                    </a:moveTo>
                    <a:cubicBezTo>
                      <a:pt x="595342" y="2647224"/>
                      <a:pt x="1327156" y="946652"/>
                      <a:pt x="2751029" y="0"/>
                    </a:cubicBezTo>
                  </a:path>
                </a:pathLst>
              </a:cu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grpSp>
        <p:grpSp>
          <p:nvGrpSpPr>
            <p:cNvPr id="394" name="Group 177">
              <a:extLst>
                <a:ext uri="{FF2B5EF4-FFF2-40B4-BE49-F238E27FC236}">
                  <a16:creationId xmlns:a16="http://schemas.microsoft.com/office/drawing/2014/main" id="{B4723B89-945F-4D06-989B-DF23AC796A53}"/>
                </a:ext>
              </a:extLst>
            </p:cNvPr>
            <p:cNvGrpSpPr/>
            <p:nvPr/>
          </p:nvGrpSpPr>
          <p:grpSpPr>
            <a:xfrm>
              <a:off x="5384523" y="2507949"/>
              <a:ext cx="712203" cy="1428608"/>
              <a:chOff x="5384523" y="2507949"/>
              <a:chExt cx="712203" cy="1428608"/>
            </a:xfrm>
          </p:grpSpPr>
          <p:sp>
            <p:nvSpPr>
              <p:cNvPr id="395" name="Oval 178">
                <a:extLst>
                  <a:ext uri="{FF2B5EF4-FFF2-40B4-BE49-F238E27FC236}">
                    <a16:creationId xmlns:a16="http://schemas.microsoft.com/office/drawing/2014/main" id="{F8F95789-1483-4667-9EB1-6D9ED6E2DDD5}"/>
                  </a:ext>
                </a:extLst>
              </p:cNvPr>
              <p:cNvSpPr/>
              <p:nvPr/>
            </p:nvSpPr>
            <p:spPr>
              <a:xfrm>
                <a:off x="5454322" y="3363913"/>
                <a:ext cx="57080" cy="57080"/>
              </a:xfrm>
              <a:prstGeom prst="ellipse">
                <a:avLst/>
              </a:prstGeom>
              <a:solidFill>
                <a:schemeClr val="bg1"/>
              </a:solidFill>
              <a:ln>
                <a:noFill/>
              </a:ln>
              <a:effectLst>
                <a:glow rad="50800">
                  <a:schemeClr val="bg1">
                    <a:alpha val="5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96" name="Oval 179">
                <a:extLst>
                  <a:ext uri="{FF2B5EF4-FFF2-40B4-BE49-F238E27FC236}">
                    <a16:creationId xmlns:a16="http://schemas.microsoft.com/office/drawing/2014/main" id="{E3959ADD-AE0F-4CE5-A1DD-423B35CC83D5}"/>
                  </a:ext>
                </a:extLst>
              </p:cNvPr>
              <p:cNvSpPr/>
              <p:nvPr/>
            </p:nvSpPr>
            <p:spPr>
              <a:xfrm>
                <a:off x="5666765" y="2977370"/>
                <a:ext cx="57080" cy="57080"/>
              </a:xfrm>
              <a:prstGeom prst="ellipse">
                <a:avLst/>
              </a:prstGeom>
              <a:solidFill>
                <a:schemeClr val="bg1"/>
              </a:solidFill>
              <a:ln>
                <a:noFill/>
              </a:ln>
              <a:effectLst>
                <a:glow rad="50800">
                  <a:schemeClr val="bg1">
                    <a:alpha val="5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97" name="Oval 180">
                <a:extLst>
                  <a:ext uri="{FF2B5EF4-FFF2-40B4-BE49-F238E27FC236}">
                    <a16:creationId xmlns:a16="http://schemas.microsoft.com/office/drawing/2014/main" id="{6497B130-E7D0-4048-A7CA-E1F958EF9E23}"/>
                  </a:ext>
                </a:extLst>
              </p:cNvPr>
              <p:cNvSpPr/>
              <p:nvPr/>
            </p:nvSpPr>
            <p:spPr>
              <a:xfrm>
                <a:off x="5887461" y="2700413"/>
                <a:ext cx="57080" cy="57080"/>
              </a:xfrm>
              <a:prstGeom prst="ellipse">
                <a:avLst/>
              </a:prstGeom>
              <a:solidFill>
                <a:schemeClr val="bg1"/>
              </a:solidFill>
              <a:ln>
                <a:noFill/>
              </a:ln>
              <a:effectLst>
                <a:glow rad="50800">
                  <a:schemeClr val="bg1">
                    <a:alpha val="5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98" name="Oval 181">
                <a:extLst>
                  <a:ext uri="{FF2B5EF4-FFF2-40B4-BE49-F238E27FC236}">
                    <a16:creationId xmlns:a16="http://schemas.microsoft.com/office/drawing/2014/main" id="{E069AF19-0E3D-4915-84B8-8D32669013B9}"/>
                  </a:ext>
                </a:extLst>
              </p:cNvPr>
              <p:cNvSpPr/>
              <p:nvPr/>
            </p:nvSpPr>
            <p:spPr>
              <a:xfrm>
                <a:off x="5384523" y="2507949"/>
                <a:ext cx="57080" cy="57080"/>
              </a:xfrm>
              <a:prstGeom prst="ellipse">
                <a:avLst/>
              </a:prstGeom>
              <a:solidFill>
                <a:schemeClr val="bg1"/>
              </a:solidFill>
              <a:ln>
                <a:noFill/>
              </a:ln>
              <a:effectLst>
                <a:glow rad="50800">
                  <a:schemeClr val="bg1">
                    <a:alpha val="5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99" name="Oval 182">
                <a:extLst>
                  <a:ext uri="{FF2B5EF4-FFF2-40B4-BE49-F238E27FC236}">
                    <a16:creationId xmlns:a16="http://schemas.microsoft.com/office/drawing/2014/main" id="{1DF3C57E-C3BB-44DC-8B4A-A0579870ADD8}"/>
                  </a:ext>
                </a:extLst>
              </p:cNvPr>
              <p:cNvSpPr/>
              <p:nvPr/>
            </p:nvSpPr>
            <p:spPr>
              <a:xfrm>
                <a:off x="6039646" y="3879477"/>
                <a:ext cx="57080" cy="57080"/>
              </a:xfrm>
              <a:prstGeom prst="ellipse">
                <a:avLst/>
              </a:prstGeom>
              <a:solidFill>
                <a:schemeClr val="bg1"/>
              </a:solidFill>
              <a:ln>
                <a:noFill/>
              </a:ln>
              <a:effectLst>
                <a:glow rad="50800">
                  <a:schemeClr val="bg1">
                    <a:alpha val="5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grpSp>
      <p:sp>
        <p:nvSpPr>
          <p:cNvPr id="406" name="Oval 11">
            <a:extLst>
              <a:ext uri="{FF2B5EF4-FFF2-40B4-BE49-F238E27FC236}">
                <a16:creationId xmlns:a16="http://schemas.microsoft.com/office/drawing/2014/main" id="{C96F0F77-3CF9-4FED-B7CB-BACE30827EA3}"/>
              </a:ext>
            </a:extLst>
          </p:cNvPr>
          <p:cNvSpPr/>
          <p:nvPr/>
        </p:nvSpPr>
        <p:spPr>
          <a:xfrm>
            <a:off x="3821145" y="2700413"/>
            <a:ext cx="102462" cy="102113"/>
          </a:xfrm>
          <a:prstGeom prst="ellipse">
            <a:avLst/>
          </a:prstGeom>
          <a:solidFill>
            <a:schemeClr val="accent5">
              <a:lumMod val="50000"/>
              <a:alpha val="99000"/>
            </a:schemeClr>
          </a:solidFill>
          <a:ln>
            <a:solidFill>
              <a:schemeClr val="accent5">
                <a:lumMod val="50000"/>
              </a:schemeClr>
            </a:solidFill>
          </a:ln>
          <a:effectLst>
            <a:glow rad="88900">
              <a:schemeClr val="accent5">
                <a:lumMod val="50000"/>
                <a:alpha val="8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grpSp>
        <p:nvGrpSpPr>
          <p:cNvPr id="413" name="Group 60">
            <a:extLst>
              <a:ext uri="{FF2B5EF4-FFF2-40B4-BE49-F238E27FC236}">
                <a16:creationId xmlns:a16="http://schemas.microsoft.com/office/drawing/2014/main" id="{7C506E6F-CA63-4F42-8F5D-9643CCB27C36}"/>
              </a:ext>
            </a:extLst>
          </p:cNvPr>
          <p:cNvGrpSpPr/>
          <p:nvPr/>
        </p:nvGrpSpPr>
        <p:grpSpPr>
          <a:xfrm>
            <a:off x="-1" y="152839"/>
            <a:ext cx="9144001" cy="505840"/>
            <a:chOff x="-1" y="152839"/>
            <a:chExt cx="9144001" cy="505840"/>
          </a:xfrm>
        </p:grpSpPr>
        <p:pic>
          <p:nvPicPr>
            <p:cNvPr id="414" name="Graphic 62">
              <a:extLst>
                <a:ext uri="{FF2B5EF4-FFF2-40B4-BE49-F238E27FC236}">
                  <a16:creationId xmlns:a16="http://schemas.microsoft.com/office/drawing/2014/main" id="{EBD07F02-AAA6-436E-A462-EBFEA6B247FB}"/>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05115" y="152839"/>
              <a:ext cx="1085850" cy="352425"/>
            </a:xfrm>
            <a:prstGeom prst="rect">
              <a:avLst/>
            </a:prstGeom>
          </p:spPr>
        </p:pic>
        <p:cxnSp>
          <p:nvCxnSpPr>
            <p:cNvPr id="415" name="Straight Connector 67">
              <a:extLst>
                <a:ext uri="{FF2B5EF4-FFF2-40B4-BE49-F238E27FC236}">
                  <a16:creationId xmlns:a16="http://schemas.microsoft.com/office/drawing/2014/main" id="{54E727B1-8657-4A29-BE6C-870DC9437A6D}"/>
                </a:ext>
              </a:extLst>
            </p:cNvPr>
            <p:cNvCxnSpPr/>
            <p:nvPr/>
          </p:nvCxnSpPr>
          <p:spPr>
            <a:xfrm>
              <a:off x="-1" y="658679"/>
              <a:ext cx="9144001" cy="0"/>
            </a:xfrm>
            <a:prstGeom prst="line">
              <a:avLst/>
            </a:prstGeom>
            <a:ln w="19050">
              <a:solidFill>
                <a:srgbClr val="B9122A"/>
              </a:solidFill>
            </a:ln>
          </p:spPr>
          <p:style>
            <a:lnRef idx="1">
              <a:schemeClr val="accent1"/>
            </a:lnRef>
            <a:fillRef idx="0">
              <a:schemeClr val="accent1"/>
            </a:fillRef>
            <a:effectRef idx="0">
              <a:schemeClr val="accent1"/>
            </a:effectRef>
            <a:fontRef idx="minor">
              <a:schemeClr val="tx1"/>
            </a:fontRef>
          </p:style>
        </p:cxnSp>
      </p:grpSp>
      <p:sp>
        <p:nvSpPr>
          <p:cNvPr id="2" name="Rechthoek 1">
            <a:extLst>
              <a:ext uri="{FF2B5EF4-FFF2-40B4-BE49-F238E27FC236}">
                <a16:creationId xmlns:a16="http://schemas.microsoft.com/office/drawing/2014/main" id="{CD106F9A-A755-4C93-A771-B515C9E6B0A4}"/>
              </a:ext>
            </a:extLst>
          </p:cNvPr>
          <p:cNvSpPr/>
          <p:nvPr/>
        </p:nvSpPr>
        <p:spPr>
          <a:xfrm>
            <a:off x="964966" y="1346186"/>
            <a:ext cx="7303082" cy="646331"/>
          </a:xfrm>
          <a:prstGeom prst="rect">
            <a:avLst/>
          </a:prstGeom>
        </p:spPr>
        <p:txBody>
          <a:bodyPr wrap="square">
            <a:spAutoFit/>
          </a:bodyPr>
          <a:lstStyle/>
          <a:p>
            <a:pPr algn="ctr"/>
            <a:r>
              <a:rPr lang="nl-BE" sz="1800" b="1" dirty="0" err="1">
                <a:latin typeface="Arial" panose="020B0604020202020204" pitchFamily="34" charset="0"/>
                <a:cs typeface="Arial" panose="020B0604020202020204" pitchFamily="34" charset="0"/>
              </a:rPr>
              <a:t>Modal</a:t>
            </a:r>
            <a:r>
              <a:rPr lang="nl-BE" sz="1800" b="1" dirty="0">
                <a:latin typeface="Arial" panose="020B0604020202020204" pitchFamily="34" charset="0"/>
                <a:cs typeface="Arial" panose="020B0604020202020204" pitchFamily="34" charset="0"/>
              </a:rPr>
              <a:t> Split Target 2030</a:t>
            </a:r>
          </a:p>
          <a:p>
            <a:pPr algn="ctr"/>
            <a:r>
              <a:rPr lang="nl-BE" sz="1800" b="1" dirty="0">
                <a:latin typeface="Arial" panose="020B0604020202020204" pitchFamily="34" charset="0"/>
                <a:cs typeface="Arial" panose="020B0604020202020204" pitchFamily="34" charset="0"/>
              </a:rPr>
              <a:t>40 – 40 – 20   </a:t>
            </a:r>
          </a:p>
        </p:txBody>
      </p:sp>
      <p:sp>
        <p:nvSpPr>
          <p:cNvPr id="65" name="Tekstvak 64">
            <a:extLst>
              <a:ext uri="{FF2B5EF4-FFF2-40B4-BE49-F238E27FC236}">
                <a16:creationId xmlns:a16="http://schemas.microsoft.com/office/drawing/2014/main" id="{68069E51-2613-485B-B040-1CD5F65685C3}"/>
              </a:ext>
            </a:extLst>
          </p:cNvPr>
          <p:cNvSpPr txBox="1"/>
          <p:nvPr/>
        </p:nvSpPr>
        <p:spPr>
          <a:xfrm>
            <a:off x="2424508" y="143952"/>
            <a:ext cx="6484514" cy="400110"/>
          </a:xfrm>
          <a:prstGeom prst="rect">
            <a:avLst/>
          </a:prstGeom>
          <a:noFill/>
        </p:spPr>
        <p:txBody>
          <a:bodyPr wrap="square" rtlCol="0">
            <a:spAutoFit/>
          </a:bodyPr>
          <a:lstStyle/>
          <a:p>
            <a:pPr algn="r"/>
            <a:r>
              <a:rPr lang="nl-BE" sz="2000" b="1" dirty="0">
                <a:latin typeface="Arial" panose="020B0604020202020204" pitchFamily="34" charset="0"/>
                <a:cs typeface="Arial" panose="020B0604020202020204" pitchFamily="34" charset="0"/>
              </a:rPr>
              <a:t>Extended intermodal offer </a:t>
            </a:r>
            <a:r>
              <a:rPr lang="nl-BE" sz="2000" b="1" dirty="0" err="1">
                <a:latin typeface="Arial" panose="020B0604020202020204" pitchFamily="34" charset="0"/>
                <a:cs typeface="Arial" panose="020B0604020202020204" pitchFamily="34" charset="0"/>
              </a:rPr>
              <a:t>to</a:t>
            </a:r>
            <a:r>
              <a:rPr lang="nl-BE" sz="2000" b="1" dirty="0">
                <a:latin typeface="Arial" panose="020B0604020202020204" pitchFamily="34" charset="0"/>
                <a:cs typeface="Arial" panose="020B0604020202020204" pitchFamily="34" charset="0"/>
              </a:rPr>
              <a:t>/</a:t>
            </a:r>
            <a:r>
              <a:rPr lang="nl-BE" sz="2000" b="1" dirty="0" err="1">
                <a:latin typeface="Arial" panose="020B0604020202020204" pitchFamily="34" charset="0"/>
                <a:cs typeface="Arial" panose="020B0604020202020204" pitchFamily="34" charset="0"/>
              </a:rPr>
              <a:t>from</a:t>
            </a:r>
            <a:r>
              <a:rPr lang="nl-BE" sz="2000" b="1" dirty="0">
                <a:latin typeface="Arial" panose="020B0604020202020204" pitchFamily="34" charset="0"/>
                <a:cs typeface="Arial" panose="020B0604020202020204" pitchFamily="34" charset="0"/>
              </a:rPr>
              <a:t> hinterland</a:t>
            </a:r>
          </a:p>
        </p:txBody>
      </p:sp>
    </p:spTree>
    <p:extLst>
      <p:ext uri="{BB962C8B-B14F-4D97-AF65-F5344CB8AC3E}">
        <p14:creationId xmlns:p14="http://schemas.microsoft.com/office/powerpoint/2010/main" val="2975905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40000" decel="60000" fill="hold" grpId="0" nodeType="afterEffect">
                                  <p:stCondLst>
                                    <p:cond delay="0"/>
                                  </p:stCondLst>
                                  <p:childTnLst>
                                    <p:set>
                                      <p:cBhvr>
                                        <p:cTn id="6" dur="1" fill="hold">
                                          <p:stCondLst>
                                            <p:cond delay="0"/>
                                          </p:stCondLst>
                                        </p:cTn>
                                        <p:tgtEl>
                                          <p:spTgt spid="350"/>
                                        </p:tgtEl>
                                        <p:attrNameLst>
                                          <p:attrName>style.visibility</p:attrName>
                                        </p:attrNameLst>
                                      </p:cBhvr>
                                      <p:to>
                                        <p:strVal val="visible"/>
                                      </p:to>
                                    </p:set>
                                    <p:anim calcmode="lin" valueType="num">
                                      <p:cBhvr additive="base">
                                        <p:cTn id="7" dur="500" fill="hold"/>
                                        <p:tgtEl>
                                          <p:spTgt spid="350"/>
                                        </p:tgtEl>
                                        <p:attrNameLst>
                                          <p:attrName>ppt_x</p:attrName>
                                        </p:attrNameLst>
                                      </p:cBhvr>
                                      <p:tavLst>
                                        <p:tav tm="0">
                                          <p:val>
                                            <p:strVal val="0-#ppt_w/2"/>
                                          </p:val>
                                        </p:tav>
                                        <p:tav tm="100000">
                                          <p:val>
                                            <p:strVal val="#ppt_x"/>
                                          </p:val>
                                        </p:tav>
                                      </p:tavLst>
                                    </p:anim>
                                    <p:anim calcmode="lin" valueType="num">
                                      <p:cBhvr additive="base">
                                        <p:cTn id="8" dur="500" fill="hold"/>
                                        <p:tgtEl>
                                          <p:spTgt spid="350"/>
                                        </p:tgtEl>
                                        <p:attrNameLst>
                                          <p:attrName>ppt_y</p:attrName>
                                        </p:attrNameLst>
                                      </p:cBhvr>
                                      <p:tavLst>
                                        <p:tav tm="0">
                                          <p:val>
                                            <p:strVal val="#ppt_y"/>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349"/>
                                        </p:tgtEl>
                                        <p:attrNameLst>
                                          <p:attrName>style.visibility</p:attrName>
                                        </p:attrNameLst>
                                      </p:cBhvr>
                                      <p:to>
                                        <p:strVal val="visible"/>
                                      </p:to>
                                    </p:set>
                                    <p:animEffect transition="in" filter="wipe(down)">
                                      <p:cBhvr>
                                        <p:cTn id="11" dur="500"/>
                                        <p:tgtEl>
                                          <p:spTgt spid="349"/>
                                        </p:tgtEl>
                                      </p:cBhvr>
                                    </p:animEffect>
                                  </p:childTnLst>
                                </p:cTn>
                              </p:par>
                            </p:childTnLst>
                          </p:cTn>
                        </p:par>
                        <p:par>
                          <p:cTn id="12" fill="hold">
                            <p:stCondLst>
                              <p:cond delay="500"/>
                            </p:stCondLst>
                            <p:childTnLst>
                              <p:par>
                                <p:cTn id="13" presetID="26" presetClass="emph" presetSubtype="0" repeatCount="indefinite" fill="hold" grpId="0" nodeType="afterEffect">
                                  <p:stCondLst>
                                    <p:cond delay="0"/>
                                  </p:stCondLst>
                                  <p:childTnLst>
                                    <p:animEffect transition="out" filter="fade">
                                      <p:cBhvr>
                                        <p:cTn id="14" dur="500" tmFilter="0, 0; .2, .5; .8, .5; 1, 0"/>
                                        <p:tgtEl>
                                          <p:spTgt spid="406"/>
                                        </p:tgtEl>
                                      </p:cBhvr>
                                    </p:animEffect>
                                    <p:animScale>
                                      <p:cBhvr>
                                        <p:cTn id="15" dur="250" autoRev="1" fill="hold"/>
                                        <p:tgtEl>
                                          <p:spTgt spid="406"/>
                                        </p:tgtEl>
                                      </p:cBhvr>
                                      <p:by x="105000" y="105000"/>
                                    </p:animScale>
                                  </p:childTnLst>
                                </p:cTn>
                              </p:par>
                              <p:par>
                                <p:cTn id="16" presetID="22" presetClass="entr" presetSubtype="1" fill="hold" nodeType="withEffect">
                                  <p:stCondLst>
                                    <p:cond delay="750"/>
                                  </p:stCondLst>
                                  <p:childTnLst>
                                    <p:set>
                                      <p:cBhvr>
                                        <p:cTn id="17" dur="1" fill="hold">
                                          <p:stCondLst>
                                            <p:cond delay="0"/>
                                          </p:stCondLst>
                                        </p:cTn>
                                        <p:tgtEl>
                                          <p:spTgt spid="361"/>
                                        </p:tgtEl>
                                        <p:attrNameLst>
                                          <p:attrName>style.visibility</p:attrName>
                                        </p:attrNameLst>
                                      </p:cBhvr>
                                      <p:to>
                                        <p:strVal val="visible"/>
                                      </p:to>
                                    </p:set>
                                    <p:animEffect transition="in" filter="wipe(up)">
                                      <p:cBhvr>
                                        <p:cTn id="18" dur="500"/>
                                        <p:tgtEl>
                                          <p:spTgt spid="361"/>
                                        </p:tgtEl>
                                      </p:cBhvr>
                                    </p:animEffect>
                                  </p:childTnLst>
                                </p:cTn>
                              </p:par>
                              <p:par>
                                <p:cTn id="19" presetID="22" presetClass="entr" presetSubtype="1" fill="hold" nodeType="withEffect">
                                  <p:stCondLst>
                                    <p:cond delay="850"/>
                                  </p:stCondLst>
                                  <p:childTnLst>
                                    <p:set>
                                      <p:cBhvr>
                                        <p:cTn id="20" dur="1" fill="hold">
                                          <p:stCondLst>
                                            <p:cond delay="0"/>
                                          </p:stCondLst>
                                        </p:cTn>
                                        <p:tgtEl>
                                          <p:spTgt spid="366"/>
                                        </p:tgtEl>
                                        <p:attrNameLst>
                                          <p:attrName>style.visibility</p:attrName>
                                        </p:attrNameLst>
                                      </p:cBhvr>
                                      <p:to>
                                        <p:strVal val="visible"/>
                                      </p:to>
                                    </p:set>
                                    <p:animEffect transition="in" filter="wipe(up)">
                                      <p:cBhvr>
                                        <p:cTn id="21" dur="500"/>
                                        <p:tgtEl>
                                          <p:spTgt spid="366"/>
                                        </p:tgtEl>
                                      </p:cBhvr>
                                    </p:animEffect>
                                  </p:childTnLst>
                                </p:cTn>
                              </p:par>
                              <p:par>
                                <p:cTn id="22" presetID="22" presetClass="entr" presetSubtype="1" fill="hold" nodeType="withEffect">
                                  <p:stCondLst>
                                    <p:cond delay="950"/>
                                  </p:stCondLst>
                                  <p:childTnLst>
                                    <p:set>
                                      <p:cBhvr>
                                        <p:cTn id="23" dur="1" fill="hold">
                                          <p:stCondLst>
                                            <p:cond delay="0"/>
                                          </p:stCondLst>
                                        </p:cTn>
                                        <p:tgtEl>
                                          <p:spTgt spid="355"/>
                                        </p:tgtEl>
                                        <p:attrNameLst>
                                          <p:attrName>style.visibility</p:attrName>
                                        </p:attrNameLst>
                                      </p:cBhvr>
                                      <p:to>
                                        <p:strVal val="visible"/>
                                      </p:to>
                                    </p:set>
                                    <p:animEffect transition="in" filter="wipe(up)">
                                      <p:cBhvr>
                                        <p:cTn id="24" dur="750"/>
                                        <p:tgtEl>
                                          <p:spTgt spid="355"/>
                                        </p:tgtEl>
                                      </p:cBhvr>
                                    </p:animEffect>
                                  </p:childTnLst>
                                </p:cTn>
                              </p:par>
                              <p:par>
                                <p:cTn id="25" presetID="22" presetClass="entr" presetSubtype="1" fill="hold" nodeType="withEffect">
                                  <p:stCondLst>
                                    <p:cond delay="1050"/>
                                  </p:stCondLst>
                                  <p:childTnLst>
                                    <p:set>
                                      <p:cBhvr>
                                        <p:cTn id="26" dur="1" fill="hold">
                                          <p:stCondLst>
                                            <p:cond delay="0"/>
                                          </p:stCondLst>
                                        </p:cTn>
                                        <p:tgtEl>
                                          <p:spTgt spid="352"/>
                                        </p:tgtEl>
                                        <p:attrNameLst>
                                          <p:attrName>style.visibility</p:attrName>
                                        </p:attrNameLst>
                                      </p:cBhvr>
                                      <p:to>
                                        <p:strVal val="visible"/>
                                      </p:to>
                                    </p:set>
                                    <p:animEffect transition="in" filter="wipe(up)">
                                      <p:cBhvr>
                                        <p:cTn id="27" dur="750"/>
                                        <p:tgtEl>
                                          <p:spTgt spid="352"/>
                                        </p:tgtEl>
                                      </p:cBhvr>
                                    </p:animEffect>
                                  </p:childTnLst>
                                </p:cTn>
                              </p:par>
                              <p:par>
                                <p:cTn id="28" presetID="22" presetClass="entr" presetSubtype="1" fill="hold" nodeType="withEffect">
                                  <p:stCondLst>
                                    <p:cond delay="1150"/>
                                  </p:stCondLst>
                                  <p:childTnLst>
                                    <p:set>
                                      <p:cBhvr>
                                        <p:cTn id="29" dur="1" fill="hold">
                                          <p:stCondLst>
                                            <p:cond delay="0"/>
                                          </p:stCondLst>
                                        </p:cTn>
                                        <p:tgtEl>
                                          <p:spTgt spid="371"/>
                                        </p:tgtEl>
                                        <p:attrNameLst>
                                          <p:attrName>style.visibility</p:attrName>
                                        </p:attrNameLst>
                                      </p:cBhvr>
                                      <p:to>
                                        <p:strVal val="visible"/>
                                      </p:to>
                                    </p:set>
                                    <p:animEffect transition="in" filter="wipe(up)">
                                      <p:cBhvr>
                                        <p:cTn id="30" dur="750"/>
                                        <p:tgtEl>
                                          <p:spTgt spid="371"/>
                                        </p:tgtEl>
                                      </p:cBhvr>
                                    </p:animEffect>
                                  </p:childTnLst>
                                </p:cTn>
                              </p:par>
                              <p:par>
                                <p:cTn id="31" presetID="22" presetClass="entr" presetSubtype="1" fill="hold" nodeType="withEffect">
                                  <p:stCondLst>
                                    <p:cond delay="1250"/>
                                  </p:stCondLst>
                                  <p:childTnLst>
                                    <p:set>
                                      <p:cBhvr>
                                        <p:cTn id="32" dur="1" fill="hold">
                                          <p:stCondLst>
                                            <p:cond delay="0"/>
                                          </p:stCondLst>
                                        </p:cTn>
                                        <p:tgtEl>
                                          <p:spTgt spid="377"/>
                                        </p:tgtEl>
                                        <p:attrNameLst>
                                          <p:attrName>style.visibility</p:attrName>
                                        </p:attrNameLst>
                                      </p:cBhvr>
                                      <p:to>
                                        <p:strVal val="visible"/>
                                      </p:to>
                                    </p:set>
                                    <p:animEffect transition="in" filter="wipe(up)">
                                      <p:cBhvr>
                                        <p:cTn id="33" dur="750"/>
                                        <p:tgtEl>
                                          <p:spTgt spid="377"/>
                                        </p:tgtEl>
                                      </p:cBhvr>
                                    </p:animEffect>
                                  </p:childTnLst>
                                </p:cTn>
                              </p:par>
                              <p:par>
                                <p:cTn id="34" presetID="22" presetClass="entr" presetSubtype="8" fill="hold" nodeType="withEffect">
                                  <p:stCondLst>
                                    <p:cond delay="1350"/>
                                  </p:stCondLst>
                                  <p:childTnLst>
                                    <p:set>
                                      <p:cBhvr>
                                        <p:cTn id="35" dur="1" fill="hold">
                                          <p:stCondLst>
                                            <p:cond delay="0"/>
                                          </p:stCondLst>
                                        </p:cTn>
                                        <p:tgtEl>
                                          <p:spTgt spid="387"/>
                                        </p:tgtEl>
                                        <p:attrNameLst>
                                          <p:attrName>style.visibility</p:attrName>
                                        </p:attrNameLst>
                                      </p:cBhvr>
                                      <p:to>
                                        <p:strVal val="visible"/>
                                      </p:to>
                                    </p:set>
                                    <p:animEffect transition="in" filter="wipe(left)">
                                      <p:cBhvr>
                                        <p:cTn id="36" dur="500"/>
                                        <p:tgtEl>
                                          <p:spTgt spid="387"/>
                                        </p:tgtEl>
                                      </p:cBhvr>
                                    </p:animEffect>
                                  </p:childTnLst>
                                </p:cTn>
                              </p:par>
                              <p:par>
                                <p:cTn id="37" presetID="22" presetClass="entr" presetSubtype="8" fill="hold" nodeType="withEffect">
                                  <p:stCondLst>
                                    <p:cond delay="1450"/>
                                  </p:stCondLst>
                                  <p:childTnLst>
                                    <p:set>
                                      <p:cBhvr>
                                        <p:cTn id="38" dur="1" fill="hold">
                                          <p:stCondLst>
                                            <p:cond delay="0"/>
                                          </p:stCondLst>
                                        </p:cTn>
                                        <p:tgtEl>
                                          <p:spTgt spid="358"/>
                                        </p:tgtEl>
                                        <p:attrNameLst>
                                          <p:attrName>style.visibility</p:attrName>
                                        </p:attrNameLst>
                                      </p:cBhvr>
                                      <p:to>
                                        <p:strVal val="visible"/>
                                      </p:to>
                                    </p:set>
                                    <p:animEffect transition="in" filter="wipe(left)">
                                      <p:cBhvr>
                                        <p:cTn id="39" dur="500"/>
                                        <p:tgtEl>
                                          <p:spTgt spid="358"/>
                                        </p:tgtEl>
                                      </p:cBhvr>
                                    </p:animEffect>
                                  </p:childTnLst>
                                </p:cTn>
                              </p:par>
                              <p:par>
                                <p:cTn id="40" presetID="22" presetClass="entr" presetSubtype="8" fill="hold" nodeType="withEffect">
                                  <p:stCondLst>
                                    <p:cond delay="1550"/>
                                  </p:stCondLst>
                                  <p:childTnLst>
                                    <p:set>
                                      <p:cBhvr>
                                        <p:cTn id="41" dur="1" fill="hold">
                                          <p:stCondLst>
                                            <p:cond delay="0"/>
                                          </p:stCondLst>
                                        </p:cTn>
                                        <p:tgtEl>
                                          <p:spTgt spid="392"/>
                                        </p:tgtEl>
                                        <p:attrNameLst>
                                          <p:attrName>style.visibility</p:attrName>
                                        </p:attrNameLst>
                                      </p:cBhvr>
                                      <p:to>
                                        <p:strVal val="visible"/>
                                      </p:to>
                                    </p:set>
                                    <p:animEffect transition="in" filter="wipe(left)">
                                      <p:cBhvr>
                                        <p:cTn id="42" dur="500"/>
                                        <p:tgtEl>
                                          <p:spTgt spid="392"/>
                                        </p:tgtEl>
                                      </p:cBhvr>
                                    </p:animEffect>
                                  </p:childTnLst>
                                </p:cTn>
                              </p:par>
                            </p:childTnLst>
                          </p:cTn>
                        </p:par>
                        <p:par>
                          <p:cTn id="43" fill="hold">
                            <p:stCondLst>
                              <p:cond delay="2550"/>
                            </p:stCondLst>
                            <p:childTnLst>
                              <p:par>
                                <p:cTn id="44" presetID="10" presetClass="entr" presetSubtype="0" fill="hold" grpId="0" nodeType="afterEffect">
                                  <p:stCondLst>
                                    <p:cond delay="0"/>
                                  </p:stCondLst>
                                  <p:childTnLst>
                                    <p:set>
                                      <p:cBhvr>
                                        <p:cTn id="45" dur="1" fill="hold">
                                          <p:stCondLst>
                                            <p:cond delay="0"/>
                                          </p:stCondLst>
                                        </p:cTn>
                                        <p:tgtEl>
                                          <p:spTgt spid="65"/>
                                        </p:tgtEl>
                                        <p:attrNameLst>
                                          <p:attrName>style.visibility</p:attrName>
                                        </p:attrNameLst>
                                      </p:cBhvr>
                                      <p:to>
                                        <p:strVal val="visible"/>
                                      </p:to>
                                    </p:set>
                                    <p:animEffect transition="in" filter="fade">
                                      <p:cBhvr>
                                        <p:cTn id="46"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9" grpId="0" animBg="1"/>
      <p:bldP spid="350" grpId="0" animBg="1"/>
      <p:bldP spid="406" grpId="0" animBg="1"/>
      <p:bldP spid="6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a:xfrm>
            <a:off x="1147283" y="24149"/>
            <a:ext cx="6007203" cy="502444"/>
          </a:xfrm>
        </p:spPr>
        <p:txBody>
          <a:bodyPr>
            <a:normAutofit/>
          </a:bodyPr>
          <a:lstStyle/>
          <a:p>
            <a:r>
              <a:rPr lang="en-GB" sz="2000" dirty="0">
                <a:latin typeface="Arial" panose="020B0604020202020204" pitchFamily="34" charset="0"/>
                <a:cs typeface="Arial" panose="020B0604020202020204" pitchFamily="34" charset="0"/>
              </a:rPr>
              <a:t>Importance of Slovakia for the Port of Antwerp</a:t>
            </a:r>
            <a:endParaRPr lang="cs-CZ" sz="2000" dirty="0">
              <a:latin typeface="Arial" panose="020B0604020202020204" pitchFamily="34" charset="0"/>
              <a:cs typeface="Arial" panose="020B0604020202020204" pitchFamily="34" charset="0"/>
            </a:endParaRPr>
          </a:p>
        </p:txBody>
      </p:sp>
      <p:pic>
        <p:nvPicPr>
          <p:cNvPr id="55" name="Picture 3"/>
          <p:cNvPicPr>
            <a:picLocks noChangeAspect="1" noChangeArrowheads="1"/>
          </p:cNvPicPr>
          <p:nvPr/>
        </p:nvPicPr>
        <p:blipFill>
          <a:blip r:embed="rId3"/>
          <a:stretch>
            <a:fillRect/>
          </a:stretch>
        </p:blipFill>
        <p:spPr bwMode="auto">
          <a:xfrm>
            <a:off x="1180407" y="519266"/>
            <a:ext cx="7196416" cy="4505720"/>
          </a:xfrm>
          <a:prstGeom prst="rect">
            <a:avLst/>
          </a:prstGeom>
          <a:noFill/>
          <a:ln w="12700">
            <a:solidFill>
              <a:schemeClr val="tx1"/>
            </a:solidFill>
            <a:miter lim="800000"/>
            <a:headEnd/>
            <a:tailEnd/>
          </a:ln>
          <a:effectLst>
            <a:glow rad="63500">
              <a:schemeClr val="accent1">
                <a:satMod val="175000"/>
                <a:alpha val="40000"/>
              </a:schemeClr>
            </a:glow>
          </a:effectLst>
          <a:scene3d>
            <a:camera prst="orthographicFront"/>
            <a:lightRig rig="threePt" dir="t"/>
          </a:scene3d>
          <a:sp3d>
            <a:bevelB w="114300" prst="artDeco"/>
          </a:sp3d>
          <a:extLst>
            <a:ext uri="{909E8E84-426E-40DD-AFC4-6F175D3DCCD1}">
              <a14:hiddenFill xmlns:a14="http://schemas.microsoft.com/office/drawing/2010/main">
                <a:solidFill>
                  <a:srgbClr val="FFFFFF"/>
                </a:solidFill>
              </a14:hiddenFill>
            </a:ext>
          </a:extLst>
        </p:spPr>
      </p:pic>
      <p:grpSp>
        <p:nvGrpSpPr>
          <p:cNvPr id="64" name="Skupina 63"/>
          <p:cNvGrpSpPr/>
          <p:nvPr/>
        </p:nvGrpSpPr>
        <p:grpSpPr>
          <a:xfrm>
            <a:off x="1293776" y="2753457"/>
            <a:ext cx="538129" cy="169434"/>
            <a:chOff x="866199" y="3719955"/>
            <a:chExt cx="717505" cy="225911"/>
          </a:xfrm>
        </p:grpSpPr>
        <p:sp>
          <p:nvSpPr>
            <p:cNvPr id="65" name="Oval 73"/>
            <p:cNvSpPr>
              <a:spLocks noChangeArrowheads="1"/>
            </p:cNvSpPr>
            <p:nvPr/>
          </p:nvSpPr>
          <p:spPr bwMode="auto">
            <a:xfrm>
              <a:off x="1404808" y="3719955"/>
              <a:ext cx="178896" cy="145034"/>
            </a:xfrm>
            <a:prstGeom prst="ellipse">
              <a:avLst/>
            </a:prstGeom>
            <a:solidFill>
              <a:srgbClr val="FF0000"/>
            </a:solidFill>
            <a:ln w="12700">
              <a:solidFill>
                <a:schemeClr val="bg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784" fontAlgn="base">
                <a:spcBef>
                  <a:spcPct val="0"/>
                </a:spcBef>
                <a:spcAft>
                  <a:spcPct val="0"/>
                </a:spcAft>
              </a:pPr>
              <a:endParaRPr lang="it-CH" altLang="nl-BE" sz="675">
                <a:solidFill>
                  <a:srgbClr val="000000"/>
                </a:solidFill>
                <a:ea typeface="ＭＳ Ｐゴシック" pitchFamily="34" charset="-128"/>
              </a:endParaRPr>
            </a:p>
          </p:txBody>
        </p:sp>
        <p:sp>
          <p:nvSpPr>
            <p:cNvPr id="66" name="Text Box 71"/>
            <p:cNvSpPr txBox="1">
              <a:spLocks noChangeArrowheads="1"/>
            </p:cNvSpPr>
            <p:nvPr/>
          </p:nvSpPr>
          <p:spPr bwMode="auto">
            <a:xfrm>
              <a:off x="866199" y="3784197"/>
              <a:ext cx="542884" cy="161669"/>
            </a:xfrm>
            <a:prstGeom prst="rect">
              <a:avLst/>
            </a:prstGeom>
            <a:noFill/>
            <a:ln>
              <a:noFill/>
            </a:ln>
            <a:extLst/>
          </p:spPr>
          <p:txBody>
            <a:bodyPr wrap="none" lIns="0" tIns="0" rIns="0" bIns="0">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742950" indent="-285750" eaLnBrk="0" hangingPunct="0">
                <a:defRPr sz="2400">
                  <a:solidFill>
                    <a:schemeClr val="tx1"/>
                  </a:solidFill>
                  <a:latin typeface="Arial" panose="020B0604020202020204" pitchFamily="34" charset="0"/>
                  <a:cs typeface="Arial" panose="020B0604020202020204" pitchFamily="34" charset="0"/>
                </a:defRPr>
              </a:lvl2pPr>
              <a:lvl3pPr marL="1143000" indent="-228600" eaLnBrk="0" hangingPunct="0">
                <a:defRPr sz="2400">
                  <a:solidFill>
                    <a:schemeClr val="tx1"/>
                  </a:solidFill>
                  <a:latin typeface="Arial" panose="020B0604020202020204" pitchFamily="34" charset="0"/>
                  <a:cs typeface="Arial" panose="020B0604020202020204" pitchFamily="34" charset="0"/>
                </a:defRPr>
              </a:lvl3pPr>
              <a:lvl4pPr marL="1600200" indent="-228600" eaLnBrk="0" hangingPunct="0">
                <a:defRPr sz="2400">
                  <a:solidFill>
                    <a:schemeClr val="tx1"/>
                  </a:solidFill>
                  <a:latin typeface="Arial" panose="020B0604020202020204" pitchFamily="34" charset="0"/>
                  <a:cs typeface="Arial" panose="020B0604020202020204" pitchFamily="34" charset="0"/>
                </a:defRPr>
              </a:lvl4pPr>
              <a:lvl5pPr marL="2057400" indent="-228600" eaLnBrk="0" hangingPunct="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defTabSz="685784" fontAlgn="base">
                <a:spcBef>
                  <a:spcPct val="0"/>
                </a:spcBef>
                <a:spcAft>
                  <a:spcPct val="0"/>
                </a:spcAft>
                <a:defRPr/>
              </a:pPr>
              <a:r>
                <a:rPr lang="it-CH" sz="788" b="1" dirty="0">
                  <a:solidFill>
                    <a:srgbClr val="000000"/>
                  </a:solidFill>
                  <a:ea typeface="ＭＳ Ｐゴシック" pitchFamily="34" charset="-128"/>
                </a:rPr>
                <a:t>Antwerp</a:t>
              </a:r>
              <a:endParaRPr lang="it-IT" sz="788" b="1" dirty="0">
                <a:solidFill>
                  <a:srgbClr val="000000"/>
                </a:solidFill>
                <a:ea typeface="ＭＳ Ｐゴシック" pitchFamily="34" charset="-128"/>
              </a:endParaRPr>
            </a:p>
          </p:txBody>
        </p:sp>
      </p:grpSp>
      <p:grpSp>
        <p:nvGrpSpPr>
          <p:cNvPr id="70" name="Skupina 69"/>
          <p:cNvGrpSpPr/>
          <p:nvPr/>
        </p:nvGrpSpPr>
        <p:grpSpPr>
          <a:xfrm>
            <a:off x="2349026" y="2610463"/>
            <a:ext cx="446998" cy="201548"/>
            <a:chOff x="2099570" y="3537637"/>
            <a:chExt cx="595997" cy="268730"/>
          </a:xfrm>
        </p:grpSpPr>
        <p:sp>
          <p:nvSpPr>
            <p:cNvPr id="71" name="Oval 73"/>
            <p:cNvSpPr>
              <a:spLocks noChangeArrowheads="1"/>
            </p:cNvSpPr>
            <p:nvPr/>
          </p:nvSpPr>
          <p:spPr bwMode="auto">
            <a:xfrm>
              <a:off x="2099570" y="3661333"/>
              <a:ext cx="178896" cy="145034"/>
            </a:xfrm>
            <a:prstGeom prst="ellipse">
              <a:avLst/>
            </a:prstGeom>
            <a:solidFill>
              <a:srgbClr val="FF0000"/>
            </a:solidFill>
            <a:ln w="12700">
              <a:solidFill>
                <a:schemeClr val="bg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784" fontAlgn="base">
                <a:spcBef>
                  <a:spcPct val="0"/>
                </a:spcBef>
                <a:spcAft>
                  <a:spcPct val="0"/>
                </a:spcAft>
              </a:pPr>
              <a:endParaRPr lang="it-CH" altLang="nl-BE" sz="675">
                <a:solidFill>
                  <a:srgbClr val="000000"/>
                </a:solidFill>
                <a:ea typeface="ＭＳ Ｐゴシック" pitchFamily="34" charset="-128"/>
              </a:endParaRPr>
            </a:p>
          </p:txBody>
        </p:sp>
        <p:sp>
          <p:nvSpPr>
            <p:cNvPr id="72" name="Text Box 6"/>
            <p:cNvSpPr txBox="1">
              <a:spLocks noChangeArrowheads="1"/>
            </p:cNvSpPr>
            <p:nvPr/>
          </p:nvSpPr>
          <p:spPr bwMode="auto">
            <a:xfrm>
              <a:off x="2189018" y="3537637"/>
              <a:ext cx="506549" cy="1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685784" fontAlgn="base">
                <a:spcBef>
                  <a:spcPct val="0"/>
                </a:spcBef>
                <a:spcAft>
                  <a:spcPct val="0"/>
                </a:spcAft>
              </a:pPr>
              <a:r>
                <a:rPr lang="en-GB" altLang="nl-BE" sz="675" b="1" dirty="0">
                  <a:solidFill>
                    <a:prstClr val="black"/>
                  </a:solidFill>
                  <a:ea typeface="ＭＳ Ｐゴシック" pitchFamily="34" charset="-128"/>
                  <a:sym typeface="Wingdings 3" panose="05040102010807070707" pitchFamily="18" charset="2"/>
                </a:rPr>
                <a:t>Duisburg</a:t>
              </a:r>
            </a:p>
          </p:txBody>
        </p:sp>
      </p:grpSp>
      <p:grpSp>
        <p:nvGrpSpPr>
          <p:cNvPr id="73" name="Skupina 72"/>
          <p:cNvGrpSpPr/>
          <p:nvPr/>
        </p:nvGrpSpPr>
        <p:grpSpPr>
          <a:xfrm>
            <a:off x="4362209" y="3385801"/>
            <a:ext cx="470630" cy="158263"/>
            <a:chOff x="4279145" y="4409438"/>
            <a:chExt cx="627507" cy="211017"/>
          </a:xfrm>
        </p:grpSpPr>
        <p:sp>
          <p:nvSpPr>
            <p:cNvPr id="74" name="Oval 73"/>
            <p:cNvSpPr>
              <a:spLocks noChangeArrowheads="1"/>
            </p:cNvSpPr>
            <p:nvPr/>
          </p:nvSpPr>
          <p:spPr bwMode="auto">
            <a:xfrm>
              <a:off x="4727756" y="4409438"/>
              <a:ext cx="178896" cy="145034"/>
            </a:xfrm>
            <a:prstGeom prst="ellipse">
              <a:avLst/>
            </a:prstGeom>
            <a:solidFill>
              <a:srgbClr val="FF0000"/>
            </a:solidFill>
            <a:ln w="12700">
              <a:solidFill>
                <a:schemeClr val="bg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784" fontAlgn="base">
                <a:spcBef>
                  <a:spcPct val="0"/>
                </a:spcBef>
                <a:spcAft>
                  <a:spcPct val="0"/>
                </a:spcAft>
              </a:pPr>
              <a:endParaRPr lang="it-CH" altLang="nl-BE" sz="675">
                <a:solidFill>
                  <a:srgbClr val="000000"/>
                </a:solidFill>
                <a:ea typeface="ＭＳ Ｐゴシック" pitchFamily="34" charset="-128"/>
              </a:endParaRPr>
            </a:p>
          </p:txBody>
        </p:sp>
        <p:sp>
          <p:nvSpPr>
            <p:cNvPr id="75" name="Text Box 71"/>
            <p:cNvSpPr txBox="1">
              <a:spLocks noChangeArrowheads="1"/>
            </p:cNvSpPr>
            <p:nvPr/>
          </p:nvSpPr>
          <p:spPr bwMode="auto">
            <a:xfrm>
              <a:off x="4279145" y="4481955"/>
              <a:ext cx="500138" cy="138500"/>
            </a:xfrm>
            <a:prstGeom prst="rect">
              <a:avLst/>
            </a:prstGeom>
            <a:noFill/>
            <a:ln>
              <a:noFill/>
            </a:ln>
            <a:extLst/>
          </p:spPr>
          <p:txBody>
            <a:bodyPr wrap="none" lIns="0" tIns="0" rIns="0" bIns="0">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742950" indent="-285750" eaLnBrk="0" hangingPunct="0">
                <a:defRPr sz="2400">
                  <a:solidFill>
                    <a:schemeClr val="tx1"/>
                  </a:solidFill>
                  <a:latin typeface="Arial" panose="020B0604020202020204" pitchFamily="34" charset="0"/>
                  <a:cs typeface="Arial" panose="020B0604020202020204" pitchFamily="34" charset="0"/>
                </a:defRPr>
              </a:lvl2pPr>
              <a:lvl3pPr marL="1143000" indent="-228600" eaLnBrk="0" hangingPunct="0">
                <a:defRPr sz="2400">
                  <a:solidFill>
                    <a:schemeClr val="tx1"/>
                  </a:solidFill>
                  <a:latin typeface="Arial" panose="020B0604020202020204" pitchFamily="34" charset="0"/>
                  <a:cs typeface="Arial" panose="020B0604020202020204" pitchFamily="34" charset="0"/>
                </a:defRPr>
              </a:lvl3pPr>
              <a:lvl4pPr marL="1600200" indent="-228600" eaLnBrk="0" hangingPunct="0">
                <a:defRPr sz="2400">
                  <a:solidFill>
                    <a:schemeClr val="tx1"/>
                  </a:solidFill>
                  <a:latin typeface="Arial" panose="020B0604020202020204" pitchFamily="34" charset="0"/>
                  <a:cs typeface="Arial" panose="020B0604020202020204" pitchFamily="34" charset="0"/>
                </a:defRPr>
              </a:lvl4pPr>
              <a:lvl5pPr marL="2057400" indent="-228600" eaLnBrk="0" hangingPunct="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defTabSz="685784" fontAlgn="base">
                <a:spcBef>
                  <a:spcPct val="0"/>
                </a:spcBef>
                <a:spcAft>
                  <a:spcPct val="0"/>
                </a:spcAft>
                <a:defRPr/>
              </a:pPr>
              <a:r>
                <a:rPr lang="cs-CZ" sz="675" b="1" dirty="0">
                  <a:solidFill>
                    <a:srgbClr val="000000"/>
                  </a:solidFill>
                  <a:ea typeface="ＭＳ Ｐゴシック" pitchFamily="34" charset="-128"/>
                </a:rPr>
                <a:t>Lovosice</a:t>
              </a:r>
              <a:endParaRPr lang="it-IT" sz="675" b="1" dirty="0">
                <a:solidFill>
                  <a:srgbClr val="000000"/>
                </a:solidFill>
                <a:ea typeface="ＭＳ Ｐゴシック" pitchFamily="34" charset="-128"/>
              </a:endParaRPr>
            </a:p>
          </p:txBody>
        </p:sp>
      </p:grpSp>
      <p:grpSp>
        <p:nvGrpSpPr>
          <p:cNvPr id="76" name="Skupina 75"/>
          <p:cNvGrpSpPr/>
          <p:nvPr/>
        </p:nvGrpSpPr>
        <p:grpSpPr>
          <a:xfrm>
            <a:off x="4666498" y="3615272"/>
            <a:ext cx="282129" cy="236313"/>
            <a:chOff x="4706081" y="4597202"/>
            <a:chExt cx="376171" cy="315085"/>
          </a:xfrm>
        </p:grpSpPr>
        <p:sp>
          <p:nvSpPr>
            <p:cNvPr id="77" name="Oval 73"/>
            <p:cNvSpPr>
              <a:spLocks noChangeArrowheads="1"/>
            </p:cNvSpPr>
            <p:nvPr/>
          </p:nvSpPr>
          <p:spPr bwMode="auto">
            <a:xfrm>
              <a:off x="4864339" y="4597202"/>
              <a:ext cx="178896" cy="145034"/>
            </a:xfrm>
            <a:prstGeom prst="ellipse">
              <a:avLst/>
            </a:prstGeom>
            <a:solidFill>
              <a:srgbClr val="FF0000"/>
            </a:solidFill>
            <a:ln w="12700">
              <a:solidFill>
                <a:schemeClr val="bg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784" fontAlgn="base">
                <a:spcBef>
                  <a:spcPct val="0"/>
                </a:spcBef>
                <a:spcAft>
                  <a:spcPct val="0"/>
                </a:spcAft>
              </a:pPr>
              <a:endParaRPr lang="it-CH" altLang="nl-BE" sz="675">
                <a:solidFill>
                  <a:srgbClr val="000000"/>
                </a:solidFill>
                <a:ea typeface="ＭＳ Ｐゴシック" pitchFamily="34" charset="-128"/>
              </a:endParaRPr>
            </a:p>
          </p:txBody>
        </p:sp>
        <p:sp>
          <p:nvSpPr>
            <p:cNvPr id="78" name="Text Box 71"/>
            <p:cNvSpPr txBox="1">
              <a:spLocks noChangeArrowheads="1"/>
            </p:cNvSpPr>
            <p:nvPr/>
          </p:nvSpPr>
          <p:spPr bwMode="auto">
            <a:xfrm>
              <a:off x="4706081" y="4750617"/>
              <a:ext cx="376171" cy="161670"/>
            </a:xfrm>
            <a:prstGeom prst="rect">
              <a:avLst/>
            </a:prstGeom>
            <a:noFill/>
            <a:ln>
              <a:noFill/>
            </a:ln>
            <a:extLst/>
          </p:spPr>
          <p:txBody>
            <a:bodyPr wrap="none" lIns="0" tIns="0" rIns="0" bIns="0">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742950" indent="-285750" eaLnBrk="0" hangingPunct="0">
                <a:defRPr sz="2400">
                  <a:solidFill>
                    <a:schemeClr val="tx1"/>
                  </a:solidFill>
                  <a:latin typeface="Arial" panose="020B0604020202020204" pitchFamily="34" charset="0"/>
                  <a:cs typeface="Arial" panose="020B0604020202020204" pitchFamily="34" charset="0"/>
                </a:defRPr>
              </a:lvl2pPr>
              <a:lvl3pPr marL="1143000" indent="-228600" eaLnBrk="0" hangingPunct="0">
                <a:defRPr sz="2400">
                  <a:solidFill>
                    <a:schemeClr val="tx1"/>
                  </a:solidFill>
                  <a:latin typeface="Arial" panose="020B0604020202020204" pitchFamily="34" charset="0"/>
                  <a:cs typeface="Arial" panose="020B0604020202020204" pitchFamily="34" charset="0"/>
                </a:defRPr>
              </a:lvl3pPr>
              <a:lvl4pPr marL="1600200" indent="-228600" eaLnBrk="0" hangingPunct="0">
                <a:defRPr sz="2400">
                  <a:solidFill>
                    <a:schemeClr val="tx1"/>
                  </a:solidFill>
                  <a:latin typeface="Arial" panose="020B0604020202020204" pitchFamily="34" charset="0"/>
                  <a:cs typeface="Arial" panose="020B0604020202020204" pitchFamily="34" charset="0"/>
                </a:defRPr>
              </a:lvl4pPr>
              <a:lvl5pPr marL="2057400" indent="-228600" eaLnBrk="0" hangingPunct="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defTabSz="685784" fontAlgn="base">
                <a:spcBef>
                  <a:spcPct val="0"/>
                </a:spcBef>
                <a:spcAft>
                  <a:spcPct val="0"/>
                </a:spcAft>
                <a:defRPr/>
              </a:pPr>
              <a:r>
                <a:rPr lang="cs-CZ" sz="788" b="1" dirty="0">
                  <a:solidFill>
                    <a:srgbClr val="000000"/>
                  </a:solidFill>
                </a:rPr>
                <a:t>Praha</a:t>
              </a:r>
              <a:endParaRPr lang="it-IT" sz="788" b="1" dirty="0">
                <a:solidFill>
                  <a:srgbClr val="000000"/>
                </a:solidFill>
                <a:ea typeface="ＭＳ Ｐゴシック" pitchFamily="34" charset="-128"/>
              </a:endParaRPr>
            </a:p>
          </p:txBody>
        </p:sp>
      </p:grpSp>
      <p:grpSp>
        <p:nvGrpSpPr>
          <p:cNvPr id="79" name="Skupina 78"/>
          <p:cNvGrpSpPr/>
          <p:nvPr/>
        </p:nvGrpSpPr>
        <p:grpSpPr>
          <a:xfrm>
            <a:off x="6012872" y="3758700"/>
            <a:ext cx="796445" cy="113884"/>
            <a:chOff x="6171850" y="4742236"/>
            <a:chExt cx="1061927" cy="151845"/>
          </a:xfrm>
        </p:grpSpPr>
        <p:sp>
          <p:nvSpPr>
            <p:cNvPr id="81" name="Oval 73"/>
            <p:cNvSpPr>
              <a:spLocks noChangeArrowheads="1"/>
            </p:cNvSpPr>
            <p:nvPr/>
          </p:nvSpPr>
          <p:spPr bwMode="auto">
            <a:xfrm>
              <a:off x="6171850" y="4749047"/>
              <a:ext cx="178896" cy="145034"/>
            </a:xfrm>
            <a:prstGeom prst="ellipse">
              <a:avLst/>
            </a:prstGeom>
            <a:solidFill>
              <a:srgbClr val="FF0000"/>
            </a:solidFill>
            <a:ln w="12700">
              <a:solidFill>
                <a:schemeClr val="bg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784" fontAlgn="base">
                <a:spcBef>
                  <a:spcPct val="0"/>
                </a:spcBef>
                <a:spcAft>
                  <a:spcPct val="0"/>
                </a:spcAft>
              </a:pPr>
              <a:endParaRPr lang="it-CH" altLang="nl-BE" sz="675">
                <a:solidFill>
                  <a:srgbClr val="000000"/>
                </a:solidFill>
                <a:ea typeface="ＭＳ Ｐゴシック" pitchFamily="34" charset="-128"/>
              </a:endParaRPr>
            </a:p>
          </p:txBody>
        </p:sp>
        <p:sp>
          <p:nvSpPr>
            <p:cNvPr id="82" name="Text Box 71"/>
            <p:cNvSpPr txBox="1">
              <a:spLocks noChangeArrowheads="1"/>
            </p:cNvSpPr>
            <p:nvPr/>
          </p:nvSpPr>
          <p:spPr bwMode="auto">
            <a:xfrm>
              <a:off x="6361743" y="4742236"/>
              <a:ext cx="872034" cy="138500"/>
            </a:xfrm>
            <a:prstGeom prst="rect">
              <a:avLst/>
            </a:prstGeom>
            <a:noFill/>
            <a:ln>
              <a:noFill/>
            </a:ln>
            <a:extLst/>
          </p:spPr>
          <p:txBody>
            <a:bodyPr wrap="none" lIns="0" tIns="0" rIns="0" bIns="0">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742950" indent="-285750" eaLnBrk="0" hangingPunct="0">
                <a:defRPr sz="2400">
                  <a:solidFill>
                    <a:schemeClr val="tx1"/>
                  </a:solidFill>
                  <a:latin typeface="Arial" panose="020B0604020202020204" pitchFamily="34" charset="0"/>
                  <a:cs typeface="Arial" panose="020B0604020202020204" pitchFamily="34" charset="0"/>
                </a:defRPr>
              </a:lvl2pPr>
              <a:lvl3pPr marL="1143000" indent="-228600" eaLnBrk="0" hangingPunct="0">
                <a:defRPr sz="2400">
                  <a:solidFill>
                    <a:schemeClr val="tx1"/>
                  </a:solidFill>
                  <a:latin typeface="Arial" panose="020B0604020202020204" pitchFamily="34" charset="0"/>
                  <a:cs typeface="Arial" panose="020B0604020202020204" pitchFamily="34" charset="0"/>
                </a:defRPr>
              </a:lvl3pPr>
              <a:lvl4pPr marL="1600200" indent="-228600" eaLnBrk="0" hangingPunct="0">
                <a:defRPr sz="2400">
                  <a:solidFill>
                    <a:schemeClr val="tx1"/>
                  </a:solidFill>
                  <a:latin typeface="Arial" panose="020B0604020202020204" pitchFamily="34" charset="0"/>
                  <a:cs typeface="Arial" panose="020B0604020202020204" pitchFamily="34" charset="0"/>
                </a:defRPr>
              </a:lvl4pPr>
              <a:lvl5pPr marL="2057400" indent="-228600" eaLnBrk="0" hangingPunct="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defTabSz="685784" fontAlgn="base">
                <a:spcBef>
                  <a:spcPct val="0"/>
                </a:spcBef>
                <a:spcAft>
                  <a:spcPct val="0"/>
                </a:spcAft>
                <a:defRPr/>
              </a:pPr>
              <a:r>
                <a:rPr lang="cs-CZ" sz="675" b="1" dirty="0">
                  <a:solidFill>
                    <a:srgbClr val="000000"/>
                  </a:solidFill>
                </a:rPr>
                <a:t>Ostrava-Paskov</a:t>
              </a:r>
              <a:endParaRPr lang="it-IT" sz="675" b="1" dirty="0">
                <a:solidFill>
                  <a:srgbClr val="000000"/>
                </a:solidFill>
                <a:ea typeface="ＭＳ Ｐゴシック" pitchFamily="34" charset="-128"/>
              </a:endParaRPr>
            </a:p>
          </p:txBody>
        </p:sp>
      </p:grpSp>
      <p:grpSp>
        <p:nvGrpSpPr>
          <p:cNvPr id="83" name="Skupina 82"/>
          <p:cNvGrpSpPr/>
          <p:nvPr/>
        </p:nvGrpSpPr>
        <p:grpSpPr>
          <a:xfrm>
            <a:off x="5791121" y="4001107"/>
            <a:ext cx="360942" cy="143349"/>
            <a:chOff x="5930823" y="4923112"/>
            <a:chExt cx="481256" cy="191132"/>
          </a:xfrm>
        </p:grpSpPr>
        <p:sp>
          <p:nvSpPr>
            <p:cNvPr id="84" name="Oval 73"/>
            <p:cNvSpPr>
              <a:spLocks noChangeArrowheads="1"/>
            </p:cNvSpPr>
            <p:nvPr/>
          </p:nvSpPr>
          <p:spPr bwMode="auto">
            <a:xfrm>
              <a:off x="5930823" y="4923112"/>
              <a:ext cx="95250" cy="93663"/>
            </a:xfrm>
            <a:prstGeom prst="ellipse">
              <a:avLst/>
            </a:prstGeom>
            <a:solidFill>
              <a:srgbClr val="FF0000"/>
            </a:solidFill>
            <a:ln w="12700">
              <a:solidFill>
                <a:schemeClr val="bg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784" fontAlgn="base">
                <a:spcBef>
                  <a:spcPct val="0"/>
                </a:spcBef>
                <a:spcAft>
                  <a:spcPct val="0"/>
                </a:spcAft>
              </a:pPr>
              <a:endParaRPr lang="it-CH" altLang="nl-BE" sz="675">
                <a:solidFill>
                  <a:srgbClr val="000000"/>
                </a:solidFill>
                <a:ea typeface="ＭＳ Ｐゴシック" pitchFamily="34" charset="-128"/>
              </a:endParaRPr>
            </a:p>
          </p:txBody>
        </p:sp>
        <p:sp>
          <p:nvSpPr>
            <p:cNvPr id="85" name="Text Box 71"/>
            <p:cNvSpPr txBox="1">
              <a:spLocks noChangeArrowheads="1"/>
            </p:cNvSpPr>
            <p:nvPr/>
          </p:nvSpPr>
          <p:spPr bwMode="auto">
            <a:xfrm>
              <a:off x="6046594" y="4975744"/>
              <a:ext cx="365485" cy="138500"/>
            </a:xfrm>
            <a:prstGeom prst="rect">
              <a:avLst/>
            </a:prstGeom>
            <a:noFill/>
            <a:ln>
              <a:noFill/>
            </a:ln>
            <a:extLst/>
          </p:spPr>
          <p:txBody>
            <a:bodyPr wrap="none" lIns="0" tIns="0" rIns="0" bIns="0">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742950" indent="-285750" eaLnBrk="0" hangingPunct="0">
                <a:defRPr sz="2400">
                  <a:solidFill>
                    <a:schemeClr val="tx1"/>
                  </a:solidFill>
                  <a:latin typeface="Arial" panose="020B0604020202020204" pitchFamily="34" charset="0"/>
                  <a:cs typeface="Arial" panose="020B0604020202020204" pitchFamily="34" charset="0"/>
                </a:defRPr>
              </a:lvl2pPr>
              <a:lvl3pPr marL="1143000" indent="-228600" eaLnBrk="0" hangingPunct="0">
                <a:defRPr sz="2400">
                  <a:solidFill>
                    <a:schemeClr val="tx1"/>
                  </a:solidFill>
                  <a:latin typeface="Arial" panose="020B0604020202020204" pitchFamily="34" charset="0"/>
                  <a:cs typeface="Arial" panose="020B0604020202020204" pitchFamily="34" charset="0"/>
                </a:defRPr>
              </a:lvl3pPr>
              <a:lvl4pPr marL="1600200" indent="-228600" eaLnBrk="0" hangingPunct="0">
                <a:defRPr sz="2400">
                  <a:solidFill>
                    <a:schemeClr val="tx1"/>
                  </a:solidFill>
                  <a:latin typeface="Arial" panose="020B0604020202020204" pitchFamily="34" charset="0"/>
                  <a:cs typeface="Arial" panose="020B0604020202020204" pitchFamily="34" charset="0"/>
                </a:defRPr>
              </a:lvl4pPr>
              <a:lvl5pPr marL="2057400" indent="-228600" eaLnBrk="0" hangingPunct="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defTabSz="685784" fontAlgn="base">
                <a:spcBef>
                  <a:spcPct val="0"/>
                </a:spcBef>
                <a:spcAft>
                  <a:spcPct val="0"/>
                </a:spcAft>
                <a:defRPr/>
              </a:pPr>
              <a:r>
                <a:rPr lang="cs-CZ" sz="675" b="1" dirty="0">
                  <a:solidFill>
                    <a:srgbClr val="000000"/>
                  </a:solidFill>
                </a:rPr>
                <a:t>Přerov</a:t>
              </a:r>
              <a:endParaRPr lang="it-IT" sz="675" b="1" dirty="0">
                <a:solidFill>
                  <a:srgbClr val="000000"/>
                </a:solidFill>
                <a:ea typeface="ＭＳ Ｐゴシック" pitchFamily="34" charset="-128"/>
              </a:endParaRPr>
            </a:p>
          </p:txBody>
        </p:sp>
      </p:grpSp>
      <p:grpSp>
        <p:nvGrpSpPr>
          <p:cNvPr id="86" name="Skupina 85"/>
          <p:cNvGrpSpPr/>
          <p:nvPr/>
        </p:nvGrpSpPr>
        <p:grpSpPr>
          <a:xfrm>
            <a:off x="5544620" y="4113667"/>
            <a:ext cx="201978" cy="200191"/>
            <a:chOff x="5636269" y="5021808"/>
            <a:chExt cx="269303" cy="266921"/>
          </a:xfrm>
        </p:grpSpPr>
        <p:sp>
          <p:nvSpPr>
            <p:cNvPr id="87" name="Oval 73"/>
            <p:cNvSpPr>
              <a:spLocks noChangeArrowheads="1"/>
            </p:cNvSpPr>
            <p:nvPr/>
          </p:nvSpPr>
          <p:spPr bwMode="auto">
            <a:xfrm>
              <a:off x="5636269" y="5021808"/>
              <a:ext cx="178896" cy="145034"/>
            </a:xfrm>
            <a:prstGeom prst="ellipse">
              <a:avLst/>
            </a:prstGeom>
            <a:solidFill>
              <a:srgbClr val="FF0000"/>
            </a:solidFill>
            <a:ln w="12700">
              <a:solidFill>
                <a:schemeClr val="bg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784" fontAlgn="base">
                <a:spcBef>
                  <a:spcPct val="0"/>
                </a:spcBef>
                <a:spcAft>
                  <a:spcPct val="0"/>
                </a:spcAft>
              </a:pPr>
              <a:endParaRPr lang="it-CH" altLang="nl-BE" sz="675">
                <a:solidFill>
                  <a:srgbClr val="000000"/>
                </a:solidFill>
                <a:ea typeface="ＭＳ Ｐゴシック" pitchFamily="34" charset="-128"/>
              </a:endParaRPr>
            </a:p>
          </p:txBody>
        </p:sp>
        <p:sp>
          <p:nvSpPr>
            <p:cNvPr id="88" name="Text Box 71"/>
            <p:cNvSpPr txBox="1">
              <a:spLocks noChangeArrowheads="1"/>
            </p:cNvSpPr>
            <p:nvPr/>
          </p:nvSpPr>
          <p:spPr bwMode="auto">
            <a:xfrm>
              <a:off x="5636269" y="5150229"/>
              <a:ext cx="269303" cy="138500"/>
            </a:xfrm>
            <a:prstGeom prst="rect">
              <a:avLst/>
            </a:prstGeom>
            <a:noFill/>
            <a:ln>
              <a:noFill/>
            </a:ln>
            <a:extLst/>
          </p:spPr>
          <p:txBody>
            <a:bodyPr wrap="none" lIns="0" tIns="0" rIns="0" bIns="0">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742950" indent="-285750" eaLnBrk="0" hangingPunct="0">
                <a:defRPr sz="2400">
                  <a:solidFill>
                    <a:schemeClr val="tx1"/>
                  </a:solidFill>
                  <a:latin typeface="Arial" panose="020B0604020202020204" pitchFamily="34" charset="0"/>
                  <a:cs typeface="Arial" panose="020B0604020202020204" pitchFamily="34" charset="0"/>
                </a:defRPr>
              </a:lvl2pPr>
              <a:lvl3pPr marL="1143000" indent="-228600" eaLnBrk="0" hangingPunct="0">
                <a:defRPr sz="2400">
                  <a:solidFill>
                    <a:schemeClr val="tx1"/>
                  </a:solidFill>
                  <a:latin typeface="Arial" panose="020B0604020202020204" pitchFamily="34" charset="0"/>
                  <a:cs typeface="Arial" panose="020B0604020202020204" pitchFamily="34" charset="0"/>
                </a:defRPr>
              </a:lvl3pPr>
              <a:lvl4pPr marL="1600200" indent="-228600" eaLnBrk="0" hangingPunct="0">
                <a:defRPr sz="2400">
                  <a:solidFill>
                    <a:schemeClr val="tx1"/>
                  </a:solidFill>
                  <a:latin typeface="Arial" panose="020B0604020202020204" pitchFamily="34" charset="0"/>
                  <a:cs typeface="Arial" panose="020B0604020202020204" pitchFamily="34" charset="0"/>
                </a:defRPr>
              </a:lvl4pPr>
              <a:lvl5pPr marL="2057400" indent="-228600" eaLnBrk="0" hangingPunct="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defTabSz="685784" fontAlgn="base">
                <a:spcBef>
                  <a:spcPct val="0"/>
                </a:spcBef>
                <a:spcAft>
                  <a:spcPct val="0"/>
                </a:spcAft>
                <a:defRPr/>
              </a:pPr>
              <a:r>
                <a:rPr lang="cs-CZ" sz="675" b="1" dirty="0">
                  <a:solidFill>
                    <a:srgbClr val="000000"/>
                  </a:solidFill>
                  <a:ea typeface="ＭＳ Ｐゴシック" pitchFamily="34" charset="-128"/>
                </a:rPr>
                <a:t>Brno</a:t>
              </a:r>
              <a:endParaRPr lang="it-IT" sz="675" b="1" dirty="0">
                <a:solidFill>
                  <a:srgbClr val="000000"/>
                </a:solidFill>
                <a:ea typeface="ＭＳ Ｐゴシック" pitchFamily="34" charset="-128"/>
              </a:endParaRPr>
            </a:p>
          </p:txBody>
        </p:sp>
      </p:grpSp>
      <p:grpSp>
        <p:nvGrpSpPr>
          <p:cNvPr id="90" name="Skupina 89"/>
          <p:cNvGrpSpPr/>
          <p:nvPr/>
        </p:nvGrpSpPr>
        <p:grpSpPr>
          <a:xfrm>
            <a:off x="5745344" y="4584039"/>
            <a:ext cx="571975" cy="199243"/>
            <a:chOff x="5362082" y="5585101"/>
            <a:chExt cx="762633" cy="265657"/>
          </a:xfrm>
        </p:grpSpPr>
        <p:sp>
          <p:nvSpPr>
            <p:cNvPr id="91" name="Oval 73"/>
            <p:cNvSpPr>
              <a:spLocks noChangeArrowheads="1"/>
            </p:cNvSpPr>
            <p:nvPr/>
          </p:nvSpPr>
          <p:spPr bwMode="auto">
            <a:xfrm>
              <a:off x="5945819" y="5585101"/>
              <a:ext cx="178896" cy="145034"/>
            </a:xfrm>
            <a:prstGeom prst="ellipse">
              <a:avLst/>
            </a:prstGeom>
            <a:solidFill>
              <a:srgbClr val="FF0000"/>
            </a:solidFill>
            <a:ln w="12700">
              <a:solidFill>
                <a:schemeClr val="bg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784" fontAlgn="base">
                <a:spcBef>
                  <a:spcPct val="0"/>
                </a:spcBef>
                <a:spcAft>
                  <a:spcPct val="0"/>
                </a:spcAft>
              </a:pPr>
              <a:endParaRPr lang="it-CH" altLang="nl-BE" sz="675">
                <a:solidFill>
                  <a:srgbClr val="000000"/>
                </a:solidFill>
                <a:ea typeface="ＭＳ Ｐゴシック" pitchFamily="34" charset="-128"/>
              </a:endParaRPr>
            </a:p>
          </p:txBody>
        </p:sp>
        <p:sp>
          <p:nvSpPr>
            <p:cNvPr id="92" name="Text Box 71"/>
            <p:cNvSpPr txBox="1">
              <a:spLocks noChangeArrowheads="1"/>
            </p:cNvSpPr>
            <p:nvPr/>
          </p:nvSpPr>
          <p:spPr bwMode="auto">
            <a:xfrm>
              <a:off x="5362082" y="5689089"/>
              <a:ext cx="647613" cy="161669"/>
            </a:xfrm>
            <a:prstGeom prst="rect">
              <a:avLst/>
            </a:prstGeom>
            <a:noFill/>
            <a:ln>
              <a:noFill/>
            </a:ln>
            <a:extLst/>
          </p:spPr>
          <p:txBody>
            <a:bodyPr wrap="none" lIns="0" tIns="0" rIns="0" bIns="0">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742950" indent="-285750" eaLnBrk="0" hangingPunct="0">
                <a:defRPr sz="2400">
                  <a:solidFill>
                    <a:schemeClr val="tx1"/>
                  </a:solidFill>
                  <a:latin typeface="Arial" panose="020B0604020202020204" pitchFamily="34" charset="0"/>
                  <a:cs typeface="Arial" panose="020B0604020202020204" pitchFamily="34" charset="0"/>
                </a:defRPr>
              </a:lvl2pPr>
              <a:lvl3pPr marL="1143000" indent="-228600" eaLnBrk="0" hangingPunct="0">
                <a:defRPr sz="2400">
                  <a:solidFill>
                    <a:schemeClr val="tx1"/>
                  </a:solidFill>
                  <a:latin typeface="Arial" panose="020B0604020202020204" pitchFamily="34" charset="0"/>
                  <a:cs typeface="Arial" panose="020B0604020202020204" pitchFamily="34" charset="0"/>
                </a:defRPr>
              </a:lvl3pPr>
              <a:lvl4pPr marL="1600200" indent="-228600" eaLnBrk="0" hangingPunct="0">
                <a:defRPr sz="2400">
                  <a:solidFill>
                    <a:schemeClr val="tx1"/>
                  </a:solidFill>
                  <a:latin typeface="Arial" panose="020B0604020202020204" pitchFamily="34" charset="0"/>
                  <a:cs typeface="Arial" panose="020B0604020202020204" pitchFamily="34" charset="0"/>
                </a:defRPr>
              </a:lvl4pPr>
              <a:lvl5pPr marL="2057400" indent="-228600" eaLnBrk="0" hangingPunct="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defTabSz="685784" fontAlgn="base">
                <a:spcBef>
                  <a:spcPct val="0"/>
                </a:spcBef>
                <a:spcAft>
                  <a:spcPct val="0"/>
                </a:spcAft>
                <a:defRPr/>
              </a:pPr>
              <a:r>
                <a:rPr lang="cs-CZ" sz="788" b="1" dirty="0">
                  <a:solidFill>
                    <a:srgbClr val="000000"/>
                  </a:solidFill>
                </a:rPr>
                <a:t>Bratislava</a:t>
              </a:r>
              <a:endParaRPr lang="it-IT" sz="788" b="1" dirty="0">
                <a:solidFill>
                  <a:srgbClr val="000000"/>
                </a:solidFill>
                <a:ea typeface="ＭＳ Ｐゴシック" pitchFamily="34" charset="-128"/>
              </a:endParaRPr>
            </a:p>
          </p:txBody>
        </p:sp>
      </p:grpSp>
      <p:grpSp>
        <p:nvGrpSpPr>
          <p:cNvPr id="96" name="Skupina 95"/>
          <p:cNvGrpSpPr/>
          <p:nvPr/>
        </p:nvGrpSpPr>
        <p:grpSpPr>
          <a:xfrm>
            <a:off x="6408873" y="4722581"/>
            <a:ext cx="734740" cy="212651"/>
            <a:chOff x="6275187" y="5644635"/>
            <a:chExt cx="979653" cy="283534"/>
          </a:xfrm>
        </p:grpSpPr>
        <p:sp>
          <p:nvSpPr>
            <p:cNvPr id="98" name="Oval 73"/>
            <p:cNvSpPr>
              <a:spLocks noChangeArrowheads="1"/>
            </p:cNvSpPr>
            <p:nvPr/>
          </p:nvSpPr>
          <p:spPr bwMode="auto">
            <a:xfrm>
              <a:off x="6275187" y="5644635"/>
              <a:ext cx="178896" cy="145034"/>
            </a:xfrm>
            <a:prstGeom prst="ellipse">
              <a:avLst/>
            </a:prstGeom>
            <a:solidFill>
              <a:srgbClr val="FF0000"/>
            </a:solidFill>
            <a:ln w="12700">
              <a:solidFill>
                <a:schemeClr val="bg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784" fontAlgn="base">
                <a:spcBef>
                  <a:spcPct val="0"/>
                </a:spcBef>
                <a:spcAft>
                  <a:spcPct val="0"/>
                </a:spcAft>
              </a:pPr>
              <a:endParaRPr lang="it-CH" altLang="nl-BE" sz="675">
                <a:solidFill>
                  <a:srgbClr val="000000"/>
                </a:solidFill>
                <a:ea typeface="ＭＳ Ｐゴシック" pitchFamily="34" charset="-128"/>
              </a:endParaRPr>
            </a:p>
          </p:txBody>
        </p:sp>
        <p:sp>
          <p:nvSpPr>
            <p:cNvPr id="99" name="Text Box 71"/>
            <p:cNvSpPr txBox="1">
              <a:spLocks noChangeArrowheads="1"/>
            </p:cNvSpPr>
            <p:nvPr/>
          </p:nvSpPr>
          <p:spPr bwMode="auto">
            <a:xfrm>
              <a:off x="6350746" y="5789669"/>
              <a:ext cx="904094" cy="138500"/>
            </a:xfrm>
            <a:prstGeom prst="rect">
              <a:avLst/>
            </a:prstGeom>
            <a:noFill/>
            <a:ln>
              <a:noFill/>
            </a:ln>
            <a:extLst/>
          </p:spPr>
          <p:txBody>
            <a:bodyPr wrap="none" lIns="0" tIns="0" rIns="0" bIns="0">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742950" indent="-285750" eaLnBrk="0" hangingPunct="0">
                <a:defRPr sz="2400">
                  <a:solidFill>
                    <a:schemeClr val="tx1"/>
                  </a:solidFill>
                  <a:latin typeface="Arial" panose="020B0604020202020204" pitchFamily="34" charset="0"/>
                  <a:cs typeface="Arial" panose="020B0604020202020204" pitchFamily="34" charset="0"/>
                </a:defRPr>
              </a:lvl2pPr>
              <a:lvl3pPr marL="1143000" indent="-228600" eaLnBrk="0" hangingPunct="0">
                <a:defRPr sz="2400">
                  <a:solidFill>
                    <a:schemeClr val="tx1"/>
                  </a:solidFill>
                  <a:latin typeface="Arial" panose="020B0604020202020204" pitchFamily="34" charset="0"/>
                  <a:cs typeface="Arial" panose="020B0604020202020204" pitchFamily="34" charset="0"/>
                </a:defRPr>
              </a:lvl3pPr>
              <a:lvl4pPr marL="1600200" indent="-228600" eaLnBrk="0" hangingPunct="0">
                <a:defRPr sz="2400">
                  <a:solidFill>
                    <a:schemeClr val="tx1"/>
                  </a:solidFill>
                  <a:latin typeface="Arial" panose="020B0604020202020204" pitchFamily="34" charset="0"/>
                  <a:cs typeface="Arial" panose="020B0604020202020204" pitchFamily="34" charset="0"/>
                </a:defRPr>
              </a:lvl4pPr>
              <a:lvl5pPr marL="2057400" indent="-228600" eaLnBrk="0" hangingPunct="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defTabSz="685784" fontAlgn="base">
                <a:spcBef>
                  <a:spcPct val="0"/>
                </a:spcBef>
                <a:spcAft>
                  <a:spcPct val="0"/>
                </a:spcAft>
                <a:defRPr/>
              </a:pPr>
              <a:r>
                <a:rPr lang="cs-CZ" sz="675" b="1" dirty="0">
                  <a:solidFill>
                    <a:srgbClr val="000000"/>
                  </a:solidFill>
                </a:rPr>
                <a:t>Dunajská Streda</a:t>
              </a:r>
              <a:endParaRPr lang="it-IT" sz="675" b="1" dirty="0">
                <a:solidFill>
                  <a:srgbClr val="000000"/>
                </a:solidFill>
                <a:ea typeface="ＭＳ Ｐゴシック" pitchFamily="34" charset="-128"/>
              </a:endParaRPr>
            </a:p>
          </p:txBody>
        </p:sp>
      </p:grpSp>
      <p:grpSp>
        <p:nvGrpSpPr>
          <p:cNvPr id="100" name="Skupina 99"/>
          <p:cNvGrpSpPr/>
          <p:nvPr/>
        </p:nvGrpSpPr>
        <p:grpSpPr>
          <a:xfrm>
            <a:off x="7249476" y="4213762"/>
            <a:ext cx="576133" cy="184589"/>
            <a:chOff x="7400683" y="5181818"/>
            <a:chExt cx="768177" cy="246118"/>
          </a:xfrm>
        </p:grpSpPr>
        <p:sp>
          <p:nvSpPr>
            <p:cNvPr id="101" name="Oval 73"/>
            <p:cNvSpPr>
              <a:spLocks noChangeArrowheads="1"/>
            </p:cNvSpPr>
            <p:nvPr/>
          </p:nvSpPr>
          <p:spPr bwMode="auto">
            <a:xfrm>
              <a:off x="7400683" y="5181818"/>
              <a:ext cx="178896" cy="145034"/>
            </a:xfrm>
            <a:prstGeom prst="ellipse">
              <a:avLst/>
            </a:prstGeom>
            <a:solidFill>
              <a:srgbClr val="FF0000"/>
            </a:solidFill>
            <a:ln w="12700">
              <a:solidFill>
                <a:schemeClr val="bg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784" fontAlgn="base">
                <a:spcBef>
                  <a:spcPct val="0"/>
                </a:spcBef>
                <a:spcAft>
                  <a:spcPct val="0"/>
                </a:spcAft>
              </a:pPr>
              <a:endParaRPr lang="it-CH" altLang="nl-BE" sz="675">
                <a:solidFill>
                  <a:srgbClr val="000000"/>
                </a:solidFill>
                <a:ea typeface="ＭＳ Ｐゴシック" pitchFamily="34" charset="-128"/>
              </a:endParaRPr>
            </a:p>
          </p:txBody>
        </p:sp>
        <p:sp>
          <p:nvSpPr>
            <p:cNvPr id="102" name="Text Box 71"/>
            <p:cNvSpPr txBox="1">
              <a:spLocks noChangeArrowheads="1"/>
            </p:cNvSpPr>
            <p:nvPr/>
          </p:nvSpPr>
          <p:spPr bwMode="auto">
            <a:xfrm>
              <a:off x="7579579" y="5289436"/>
              <a:ext cx="589281" cy="138500"/>
            </a:xfrm>
            <a:prstGeom prst="rect">
              <a:avLst/>
            </a:prstGeom>
            <a:noFill/>
            <a:ln>
              <a:noFill/>
            </a:ln>
            <a:extLst/>
          </p:spPr>
          <p:txBody>
            <a:bodyPr wrap="square" lIns="0" tIns="0" rIns="0" bIns="0">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742950" indent="-285750" eaLnBrk="0" hangingPunct="0">
                <a:defRPr sz="2400">
                  <a:solidFill>
                    <a:schemeClr val="tx1"/>
                  </a:solidFill>
                  <a:latin typeface="Arial" panose="020B0604020202020204" pitchFamily="34" charset="0"/>
                  <a:cs typeface="Arial" panose="020B0604020202020204" pitchFamily="34" charset="0"/>
                </a:defRPr>
              </a:lvl2pPr>
              <a:lvl3pPr marL="1143000" indent="-228600" eaLnBrk="0" hangingPunct="0">
                <a:defRPr sz="2400">
                  <a:solidFill>
                    <a:schemeClr val="tx1"/>
                  </a:solidFill>
                  <a:latin typeface="Arial" panose="020B0604020202020204" pitchFamily="34" charset="0"/>
                  <a:cs typeface="Arial" panose="020B0604020202020204" pitchFamily="34" charset="0"/>
                </a:defRPr>
              </a:lvl3pPr>
              <a:lvl4pPr marL="1600200" indent="-228600" eaLnBrk="0" hangingPunct="0">
                <a:defRPr sz="2400">
                  <a:solidFill>
                    <a:schemeClr val="tx1"/>
                  </a:solidFill>
                  <a:latin typeface="Arial" panose="020B0604020202020204" pitchFamily="34" charset="0"/>
                  <a:cs typeface="Arial" panose="020B0604020202020204" pitchFamily="34" charset="0"/>
                </a:defRPr>
              </a:lvl4pPr>
              <a:lvl5pPr marL="2057400" indent="-228600" eaLnBrk="0" hangingPunct="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defTabSz="685784" fontAlgn="base">
                <a:spcBef>
                  <a:spcPct val="0"/>
                </a:spcBef>
                <a:spcAft>
                  <a:spcPct val="0"/>
                </a:spcAft>
                <a:defRPr/>
              </a:pPr>
              <a:r>
                <a:rPr lang="cs-CZ" sz="675" b="1" dirty="0">
                  <a:solidFill>
                    <a:srgbClr val="000000"/>
                  </a:solidFill>
                  <a:ea typeface="ＭＳ Ｐゴシック" pitchFamily="34" charset="-128"/>
                </a:rPr>
                <a:t>Haniska</a:t>
              </a:r>
              <a:endParaRPr lang="it-IT" sz="675" b="1" dirty="0">
                <a:solidFill>
                  <a:srgbClr val="000000"/>
                </a:solidFill>
                <a:ea typeface="ＭＳ Ｐゴシック" pitchFamily="34" charset="-128"/>
              </a:endParaRPr>
            </a:p>
          </p:txBody>
        </p:sp>
      </p:grpSp>
      <p:sp>
        <p:nvSpPr>
          <p:cNvPr id="7" name="Obdélník: se zakulacenými rohy 6"/>
          <p:cNvSpPr/>
          <p:nvPr/>
        </p:nvSpPr>
        <p:spPr>
          <a:xfrm>
            <a:off x="1478757" y="1841740"/>
            <a:ext cx="1184252" cy="491591"/>
          </a:xfrm>
          <a:prstGeom prst="roundRect">
            <a:avLst/>
          </a:prstGeom>
          <a:gradFill>
            <a:gsLst>
              <a:gs pos="100000">
                <a:srgbClr val="0070C0"/>
              </a:gs>
              <a:gs pos="100000">
                <a:schemeClr val="accent1">
                  <a:tint val="50000"/>
                  <a:shade val="100000"/>
                  <a:satMod val="350000"/>
                </a:schemeClr>
              </a:gs>
            </a:gsLst>
          </a:gradFill>
          <a:scene3d>
            <a:camera prst="orthographicFront"/>
            <a:lightRig rig="threePt" dir="t"/>
          </a:scene3d>
          <a:sp3d prstMaterial="matte">
            <a:bevelT w="165100" prst="coolSlan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cs-CZ" sz="750" b="1" dirty="0"/>
              <a:t>DUISBURG </a:t>
            </a:r>
            <a:r>
              <a:rPr lang="en-GB" sz="750" b="1" dirty="0"/>
              <a:t>DIRECT   </a:t>
            </a:r>
            <a:r>
              <a:rPr lang="cs-CZ" sz="750" b="1" dirty="0"/>
              <a:t>5 </a:t>
            </a:r>
            <a:r>
              <a:rPr lang="cs-CZ" sz="750" b="1" dirty="0" err="1"/>
              <a:t>trains</a:t>
            </a:r>
            <a:r>
              <a:rPr lang="cs-CZ" sz="750" b="1" dirty="0"/>
              <a:t> per week</a:t>
            </a:r>
          </a:p>
        </p:txBody>
      </p:sp>
      <p:sp>
        <p:nvSpPr>
          <p:cNvPr id="103" name="Obdélník: se zakulacenými rohy 102"/>
          <p:cNvSpPr/>
          <p:nvPr/>
        </p:nvSpPr>
        <p:spPr>
          <a:xfrm>
            <a:off x="2487058" y="1132263"/>
            <a:ext cx="1399376" cy="491591"/>
          </a:xfrm>
          <a:prstGeom prst="roundRect">
            <a:avLst/>
          </a:prstGeom>
          <a:gradFill>
            <a:gsLst>
              <a:gs pos="100000">
                <a:srgbClr val="0070C0"/>
              </a:gs>
              <a:gs pos="100000">
                <a:schemeClr val="accent1">
                  <a:tint val="50000"/>
                  <a:shade val="100000"/>
                  <a:satMod val="350000"/>
                </a:schemeClr>
              </a:gs>
            </a:gsLst>
          </a:gradFill>
          <a:scene3d>
            <a:camera prst="orthographicFront"/>
            <a:lightRig rig="threePt" dir="t"/>
          </a:scene3d>
          <a:sp3d prstMaterial="matte">
            <a:bevelT w="165100" prst="coolSlan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cs-CZ" sz="750" b="1" dirty="0"/>
              <a:t>LOVOSICE/ÚSTÍ n. LABEM DIRECT 3 </a:t>
            </a:r>
            <a:r>
              <a:rPr lang="cs-CZ" sz="750" b="1" dirty="0" err="1"/>
              <a:t>trains</a:t>
            </a:r>
            <a:r>
              <a:rPr lang="cs-CZ" sz="750" b="1" dirty="0"/>
              <a:t> per week</a:t>
            </a:r>
          </a:p>
        </p:txBody>
      </p:sp>
      <p:sp>
        <p:nvSpPr>
          <p:cNvPr id="104" name="Obdélník: se zakulacenými rohy 103"/>
          <p:cNvSpPr/>
          <p:nvPr/>
        </p:nvSpPr>
        <p:spPr>
          <a:xfrm>
            <a:off x="2933690" y="1847767"/>
            <a:ext cx="1183353" cy="491591"/>
          </a:xfrm>
          <a:prstGeom prst="roundRect">
            <a:avLst/>
          </a:prstGeom>
          <a:gradFill>
            <a:gsLst>
              <a:gs pos="100000">
                <a:srgbClr val="0070C0"/>
              </a:gs>
              <a:gs pos="100000">
                <a:schemeClr val="accent1">
                  <a:tint val="50000"/>
                  <a:shade val="100000"/>
                  <a:satMod val="350000"/>
                </a:schemeClr>
              </a:gs>
            </a:gsLst>
          </a:gradFill>
          <a:scene3d>
            <a:camera prst="orthographicFront"/>
            <a:lightRig rig="threePt" dir="t"/>
          </a:scene3d>
          <a:sp3d prstMaterial="matte">
            <a:bevelT w="165100" prst="coolSlan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750" b="1" dirty="0"/>
              <a:t>PRAHA – DUISBURG             </a:t>
            </a:r>
            <a:r>
              <a:rPr lang="cs-CZ" sz="750" b="1" dirty="0"/>
              <a:t> 3 </a:t>
            </a:r>
            <a:r>
              <a:rPr lang="cs-CZ" sz="750" b="1" dirty="0" err="1"/>
              <a:t>trains</a:t>
            </a:r>
            <a:r>
              <a:rPr lang="cs-CZ" sz="750" b="1" dirty="0"/>
              <a:t> per week</a:t>
            </a:r>
          </a:p>
        </p:txBody>
      </p:sp>
      <p:sp>
        <p:nvSpPr>
          <p:cNvPr id="106" name="Obdélník: se zakulacenými rohy 105"/>
          <p:cNvSpPr/>
          <p:nvPr/>
        </p:nvSpPr>
        <p:spPr>
          <a:xfrm>
            <a:off x="4117043" y="1137070"/>
            <a:ext cx="1213942" cy="491591"/>
          </a:xfrm>
          <a:prstGeom prst="roundRect">
            <a:avLst/>
          </a:prstGeom>
          <a:gradFill>
            <a:gsLst>
              <a:gs pos="100000">
                <a:srgbClr val="0070C0"/>
              </a:gs>
              <a:gs pos="100000">
                <a:schemeClr val="accent1">
                  <a:tint val="50000"/>
                  <a:shade val="100000"/>
                  <a:satMod val="350000"/>
                </a:schemeClr>
              </a:gs>
            </a:gsLst>
          </a:gradFill>
          <a:scene3d>
            <a:camera prst="orthographicFront"/>
            <a:lightRig rig="threePt" dir="t"/>
          </a:scene3d>
          <a:sp3d prstMaterial="matte">
            <a:bevelT w="165100" prst="coolSlan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cs-CZ" sz="750" b="1" dirty="0"/>
              <a:t>PASKOV – LOVOSICE </a:t>
            </a:r>
            <a:r>
              <a:rPr lang="en-GB" sz="750" b="1" dirty="0"/>
              <a:t>5</a:t>
            </a:r>
            <a:r>
              <a:rPr lang="cs-CZ" sz="750" b="1" dirty="0"/>
              <a:t> </a:t>
            </a:r>
            <a:r>
              <a:rPr lang="cs-CZ" sz="750" b="1" dirty="0" err="1"/>
              <a:t>trains</a:t>
            </a:r>
            <a:r>
              <a:rPr lang="cs-CZ" sz="750" b="1" dirty="0"/>
              <a:t> per week</a:t>
            </a:r>
          </a:p>
        </p:txBody>
      </p:sp>
      <p:sp>
        <p:nvSpPr>
          <p:cNvPr id="107" name="Obdélník: se zakulacenými rohy 106"/>
          <p:cNvSpPr/>
          <p:nvPr/>
        </p:nvSpPr>
        <p:spPr>
          <a:xfrm>
            <a:off x="4351029" y="1828541"/>
            <a:ext cx="1193589" cy="491591"/>
          </a:xfrm>
          <a:prstGeom prst="roundRect">
            <a:avLst/>
          </a:prstGeom>
          <a:gradFill>
            <a:gsLst>
              <a:gs pos="100000">
                <a:srgbClr val="0070C0"/>
              </a:gs>
              <a:gs pos="100000">
                <a:schemeClr val="accent1">
                  <a:tint val="50000"/>
                  <a:shade val="100000"/>
                  <a:satMod val="350000"/>
                </a:schemeClr>
              </a:gs>
            </a:gsLst>
          </a:gradFill>
          <a:scene3d>
            <a:camera prst="orthographicFront"/>
            <a:lightRig rig="threePt" dir="t"/>
          </a:scene3d>
          <a:sp3d prstMaterial="matte">
            <a:bevelT w="165100" prst="coolSlan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750" b="1" dirty="0"/>
              <a:t>P</a:t>
            </a:r>
            <a:r>
              <a:rPr lang="cs-CZ" sz="750" b="1" dirty="0"/>
              <a:t>ŘEROV – LOVOSICE  </a:t>
            </a:r>
            <a:r>
              <a:rPr lang="en-GB" sz="750" b="1" dirty="0"/>
              <a:t>5</a:t>
            </a:r>
            <a:r>
              <a:rPr lang="cs-CZ" sz="750" b="1" dirty="0"/>
              <a:t> </a:t>
            </a:r>
            <a:r>
              <a:rPr lang="cs-CZ" sz="750" b="1" dirty="0" err="1"/>
              <a:t>trains</a:t>
            </a:r>
            <a:r>
              <a:rPr lang="cs-CZ" sz="750" b="1" dirty="0"/>
              <a:t> per week</a:t>
            </a:r>
          </a:p>
        </p:txBody>
      </p:sp>
      <p:sp>
        <p:nvSpPr>
          <p:cNvPr id="109" name="Obdélník: se zakulacenými rohy 108"/>
          <p:cNvSpPr/>
          <p:nvPr/>
        </p:nvSpPr>
        <p:spPr>
          <a:xfrm>
            <a:off x="4859628" y="2493944"/>
            <a:ext cx="1062080" cy="491591"/>
          </a:xfrm>
          <a:prstGeom prst="roundRect">
            <a:avLst/>
          </a:prstGeom>
          <a:gradFill>
            <a:gsLst>
              <a:gs pos="100000">
                <a:srgbClr val="0070C0"/>
              </a:gs>
              <a:gs pos="100000">
                <a:schemeClr val="accent1">
                  <a:tint val="50000"/>
                  <a:shade val="100000"/>
                  <a:satMod val="350000"/>
                </a:schemeClr>
              </a:gs>
            </a:gsLst>
          </a:gradFill>
          <a:scene3d>
            <a:camera prst="orthographicFront"/>
            <a:lightRig rig="threePt" dir="t"/>
          </a:scene3d>
          <a:sp3d prstMaterial="matte">
            <a:bevelT w="165100" prst="coolSlan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750" b="1" dirty="0"/>
              <a:t>BRNO – LOVOSICE 5</a:t>
            </a:r>
            <a:r>
              <a:rPr lang="cs-CZ" sz="750" b="1" dirty="0"/>
              <a:t> </a:t>
            </a:r>
            <a:r>
              <a:rPr lang="cs-CZ" sz="750" b="1" dirty="0" err="1"/>
              <a:t>trains</a:t>
            </a:r>
            <a:r>
              <a:rPr lang="cs-CZ" sz="750" b="1" dirty="0"/>
              <a:t> per week</a:t>
            </a:r>
          </a:p>
        </p:txBody>
      </p:sp>
      <p:sp>
        <p:nvSpPr>
          <p:cNvPr id="110" name="Obdélník: se zakulacenými rohy 109"/>
          <p:cNvSpPr/>
          <p:nvPr/>
        </p:nvSpPr>
        <p:spPr>
          <a:xfrm>
            <a:off x="5650748" y="1132264"/>
            <a:ext cx="1308901" cy="491591"/>
          </a:xfrm>
          <a:prstGeom prst="roundRect">
            <a:avLst/>
          </a:prstGeom>
          <a:gradFill>
            <a:gsLst>
              <a:gs pos="100000">
                <a:srgbClr val="0070C0"/>
              </a:gs>
              <a:gs pos="100000">
                <a:schemeClr val="accent1">
                  <a:tint val="50000"/>
                  <a:shade val="100000"/>
                  <a:satMod val="350000"/>
                </a:schemeClr>
              </a:gs>
            </a:gsLst>
          </a:gradFill>
          <a:scene3d>
            <a:camera prst="orthographicFront"/>
            <a:lightRig rig="threePt" dir="t"/>
          </a:scene3d>
          <a:sp3d prstMaterial="matte">
            <a:bevelT w="165100" prst="coolSlan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cs-CZ" sz="750" b="1" dirty="0"/>
              <a:t>BRATISLAVA DIRECT    3 </a:t>
            </a:r>
            <a:r>
              <a:rPr lang="cs-CZ" sz="750" b="1" dirty="0" err="1"/>
              <a:t>trains</a:t>
            </a:r>
            <a:r>
              <a:rPr lang="cs-CZ" sz="750" b="1" dirty="0"/>
              <a:t> per week</a:t>
            </a:r>
          </a:p>
        </p:txBody>
      </p:sp>
      <p:sp>
        <p:nvSpPr>
          <p:cNvPr id="111" name="Obdélník: se zakulacenými rohy 110"/>
          <p:cNvSpPr/>
          <p:nvPr/>
        </p:nvSpPr>
        <p:spPr>
          <a:xfrm>
            <a:off x="5923900" y="1809499"/>
            <a:ext cx="1255582" cy="491591"/>
          </a:xfrm>
          <a:prstGeom prst="roundRect">
            <a:avLst/>
          </a:prstGeom>
          <a:gradFill>
            <a:gsLst>
              <a:gs pos="100000">
                <a:srgbClr val="0070C0"/>
              </a:gs>
              <a:gs pos="100000">
                <a:schemeClr val="accent1">
                  <a:tint val="50000"/>
                  <a:shade val="100000"/>
                  <a:satMod val="350000"/>
                </a:schemeClr>
              </a:gs>
            </a:gsLst>
          </a:gradFill>
          <a:scene3d>
            <a:camera prst="orthographicFront"/>
            <a:lightRig rig="threePt" dir="t"/>
          </a:scene3d>
          <a:sp3d prstMaterial="matte">
            <a:bevelT w="165100" prst="coolSlan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cs-CZ" sz="750" b="1" dirty="0"/>
              <a:t>D.STREDA – PRAHA    3 </a:t>
            </a:r>
            <a:r>
              <a:rPr lang="cs-CZ" sz="750" b="1" dirty="0" err="1"/>
              <a:t>trains</a:t>
            </a:r>
            <a:r>
              <a:rPr lang="cs-CZ" sz="750" b="1" dirty="0"/>
              <a:t> per week</a:t>
            </a:r>
          </a:p>
        </p:txBody>
      </p:sp>
      <p:sp>
        <p:nvSpPr>
          <p:cNvPr id="112" name="Obdélník: se zakulacenými rohy 111"/>
          <p:cNvSpPr/>
          <p:nvPr/>
        </p:nvSpPr>
        <p:spPr>
          <a:xfrm>
            <a:off x="6151272" y="2487738"/>
            <a:ext cx="1233038" cy="491591"/>
          </a:xfrm>
          <a:prstGeom prst="roundRect">
            <a:avLst/>
          </a:prstGeom>
          <a:gradFill>
            <a:gsLst>
              <a:gs pos="100000">
                <a:srgbClr val="0070C0"/>
              </a:gs>
              <a:gs pos="100000">
                <a:schemeClr val="accent1">
                  <a:tint val="50000"/>
                  <a:shade val="100000"/>
                  <a:satMod val="350000"/>
                </a:schemeClr>
              </a:gs>
            </a:gsLst>
          </a:gradFill>
          <a:scene3d>
            <a:camera prst="orthographicFront"/>
            <a:lightRig rig="threePt" dir="t"/>
          </a:scene3d>
          <a:sp3d prstMaterial="matte">
            <a:bevelT w="165100" prst="coolSlan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cs-CZ" sz="750" b="1" dirty="0"/>
              <a:t>HANISKA – LOVOSICE 3 </a:t>
            </a:r>
            <a:r>
              <a:rPr lang="cs-CZ" sz="750" b="1" dirty="0" err="1"/>
              <a:t>trains</a:t>
            </a:r>
            <a:r>
              <a:rPr lang="cs-CZ" sz="750" b="1" dirty="0"/>
              <a:t> per week</a:t>
            </a:r>
          </a:p>
        </p:txBody>
      </p:sp>
      <p:cxnSp>
        <p:nvCxnSpPr>
          <p:cNvPr id="9" name="Přímá spojnice 8"/>
          <p:cNvCxnSpPr>
            <a:stCxn id="74" idx="2"/>
            <a:endCxn id="65" idx="5"/>
          </p:cNvCxnSpPr>
          <p:nvPr/>
        </p:nvCxnSpPr>
        <p:spPr>
          <a:xfrm flipH="1" flipV="1">
            <a:off x="1812255" y="2846301"/>
            <a:ext cx="2886412" cy="593884"/>
          </a:xfrm>
          <a:prstGeom prst="line">
            <a:avLst/>
          </a:prstGeom>
          <a:ln/>
        </p:spPr>
        <p:style>
          <a:lnRef idx="2">
            <a:schemeClr val="accent5"/>
          </a:lnRef>
          <a:fillRef idx="0">
            <a:schemeClr val="accent5"/>
          </a:fillRef>
          <a:effectRef idx="1">
            <a:schemeClr val="accent5"/>
          </a:effectRef>
          <a:fontRef idx="minor">
            <a:schemeClr val="tx1"/>
          </a:fontRef>
        </p:style>
      </p:cxnSp>
      <p:cxnSp>
        <p:nvCxnSpPr>
          <p:cNvPr id="5" name="Přímá spojnice 4"/>
          <p:cNvCxnSpPr>
            <a:stCxn id="91" idx="2"/>
            <a:endCxn id="65" idx="5"/>
          </p:cNvCxnSpPr>
          <p:nvPr/>
        </p:nvCxnSpPr>
        <p:spPr>
          <a:xfrm flipH="1" flipV="1">
            <a:off x="1812256" y="2846303"/>
            <a:ext cx="4370891" cy="1792124"/>
          </a:xfrm>
          <a:prstGeom prst="line">
            <a:avLst/>
          </a:prstGeom>
        </p:spPr>
        <p:style>
          <a:lnRef idx="2">
            <a:schemeClr val="accent5"/>
          </a:lnRef>
          <a:fillRef idx="0">
            <a:schemeClr val="accent5"/>
          </a:fillRef>
          <a:effectRef idx="1">
            <a:schemeClr val="accent5"/>
          </a:effectRef>
          <a:fontRef idx="minor">
            <a:schemeClr val="tx1"/>
          </a:fontRef>
        </p:style>
      </p:cxnSp>
      <p:cxnSp>
        <p:nvCxnSpPr>
          <p:cNvPr id="10" name="Přímá spojnice 9"/>
          <p:cNvCxnSpPr>
            <a:cxnSpLocks/>
            <a:endCxn id="71" idx="5"/>
          </p:cNvCxnSpPr>
          <p:nvPr/>
        </p:nvCxnSpPr>
        <p:spPr>
          <a:xfrm flipH="1" flipV="1">
            <a:off x="2463548" y="2796080"/>
            <a:ext cx="2406936" cy="879012"/>
          </a:xfrm>
          <a:prstGeom prst="line">
            <a:avLst/>
          </a:prstGeom>
        </p:spPr>
        <p:style>
          <a:lnRef idx="2">
            <a:schemeClr val="accent1"/>
          </a:lnRef>
          <a:fillRef idx="0">
            <a:schemeClr val="accent1"/>
          </a:fillRef>
          <a:effectRef idx="1">
            <a:schemeClr val="accent1"/>
          </a:effectRef>
          <a:fontRef idx="minor">
            <a:schemeClr val="tx1"/>
          </a:fontRef>
        </p:style>
      </p:cxnSp>
      <p:sp>
        <p:nvSpPr>
          <p:cNvPr id="51" name="Obdélník: se zakulacenými rohy 50"/>
          <p:cNvSpPr/>
          <p:nvPr/>
        </p:nvSpPr>
        <p:spPr>
          <a:xfrm>
            <a:off x="3178855" y="2480228"/>
            <a:ext cx="1332733" cy="491591"/>
          </a:xfrm>
          <a:prstGeom prst="roundRect">
            <a:avLst/>
          </a:prstGeom>
          <a:gradFill>
            <a:gsLst>
              <a:gs pos="100000">
                <a:srgbClr val="0070C0"/>
              </a:gs>
              <a:gs pos="100000">
                <a:schemeClr val="accent1">
                  <a:tint val="50000"/>
                  <a:shade val="100000"/>
                  <a:satMod val="350000"/>
                </a:schemeClr>
              </a:gs>
            </a:gsLst>
          </a:gradFill>
          <a:scene3d>
            <a:camera prst="orthographicFront"/>
            <a:lightRig rig="threePt" dir="t"/>
          </a:scene3d>
          <a:sp3d prstMaterial="matte">
            <a:bevelT w="165100" prst="coolSlan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cs-CZ" sz="750" b="1" dirty="0"/>
              <a:t>LOVOSICE</a:t>
            </a:r>
            <a:r>
              <a:rPr lang="en-GB" sz="750" b="1" dirty="0"/>
              <a:t> – DUISBURG             </a:t>
            </a:r>
            <a:r>
              <a:rPr lang="cs-CZ" sz="750" b="1" dirty="0"/>
              <a:t> </a:t>
            </a:r>
            <a:r>
              <a:rPr lang="en-GB" sz="750" b="1" dirty="0"/>
              <a:t>5</a:t>
            </a:r>
            <a:r>
              <a:rPr lang="cs-CZ" sz="750" b="1" dirty="0"/>
              <a:t> </a:t>
            </a:r>
            <a:r>
              <a:rPr lang="cs-CZ" sz="750" b="1" dirty="0" err="1"/>
              <a:t>trains</a:t>
            </a:r>
            <a:r>
              <a:rPr lang="cs-CZ" sz="750" b="1" dirty="0"/>
              <a:t> per week</a:t>
            </a:r>
          </a:p>
        </p:txBody>
      </p:sp>
      <p:cxnSp>
        <p:nvCxnSpPr>
          <p:cNvPr id="15" name="Přímá spojnice 14"/>
          <p:cNvCxnSpPr>
            <a:cxnSpLocks/>
            <a:stCxn id="74" idx="2"/>
            <a:endCxn id="71" idx="5"/>
          </p:cNvCxnSpPr>
          <p:nvPr/>
        </p:nvCxnSpPr>
        <p:spPr>
          <a:xfrm flipH="1" flipV="1">
            <a:off x="2463548" y="2796081"/>
            <a:ext cx="2235119" cy="644104"/>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Přímá spojnice 17"/>
          <p:cNvCxnSpPr>
            <a:cxnSpLocks/>
            <a:stCxn id="81" idx="1"/>
            <a:endCxn id="74" idx="5"/>
          </p:cNvCxnSpPr>
          <p:nvPr/>
        </p:nvCxnSpPr>
        <p:spPr>
          <a:xfrm flipH="1" flipV="1">
            <a:off x="4813190" y="3478642"/>
            <a:ext cx="1219331" cy="301097"/>
          </a:xfrm>
          <a:prstGeom prst="line">
            <a:avLst/>
          </a:prstGeom>
        </p:spPr>
        <p:style>
          <a:lnRef idx="1">
            <a:schemeClr val="dk1"/>
          </a:lnRef>
          <a:fillRef idx="0">
            <a:schemeClr val="dk1"/>
          </a:fillRef>
          <a:effectRef idx="0">
            <a:schemeClr val="dk1"/>
          </a:effectRef>
          <a:fontRef idx="minor">
            <a:schemeClr val="tx1"/>
          </a:fontRef>
        </p:style>
      </p:cxnSp>
      <p:cxnSp>
        <p:nvCxnSpPr>
          <p:cNvPr id="21" name="Přímá spojnice 20"/>
          <p:cNvCxnSpPr>
            <a:stCxn id="84" idx="0"/>
            <a:endCxn id="74" idx="5"/>
          </p:cNvCxnSpPr>
          <p:nvPr/>
        </p:nvCxnSpPr>
        <p:spPr>
          <a:xfrm flipH="1" flipV="1">
            <a:off x="4813190" y="3478642"/>
            <a:ext cx="1013654" cy="522457"/>
          </a:xfrm>
          <a:prstGeom prst="line">
            <a:avLst/>
          </a:prstGeom>
        </p:spPr>
        <p:style>
          <a:lnRef idx="1">
            <a:schemeClr val="dk1"/>
          </a:lnRef>
          <a:fillRef idx="0">
            <a:schemeClr val="dk1"/>
          </a:fillRef>
          <a:effectRef idx="0">
            <a:schemeClr val="dk1"/>
          </a:effectRef>
          <a:fontRef idx="minor">
            <a:schemeClr val="tx1"/>
          </a:fontRef>
        </p:style>
      </p:cxnSp>
      <p:cxnSp>
        <p:nvCxnSpPr>
          <p:cNvPr id="25" name="Přímá spojnice 24"/>
          <p:cNvCxnSpPr>
            <a:cxnSpLocks/>
            <a:stCxn id="87" idx="1"/>
            <a:endCxn id="74" idx="5"/>
          </p:cNvCxnSpPr>
          <p:nvPr/>
        </p:nvCxnSpPr>
        <p:spPr>
          <a:xfrm flipH="1" flipV="1">
            <a:off x="4813190" y="3478642"/>
            <a:ext cx="751078" cy="650951"/>
          </a:xfrm>
          <a:prstGeom prst="line">
            <a:avLst/>
          </a:prstGeom>
        </p:spPr>
        <p:style>
          <a:lnRef idx="1">
            <a:schemeClr val="dk1"/>
          </a:lnRef>
          <a:fillRef idx="0">
            <a:schemeClr val="dk1"/>
          </a:fillRef>
          <a:effectRef idx="0">
            <a:schemeClr val="dk1"/>
          </a:effectRef>
          <a:fontRef idx="minor">
            <a:schemeClr val="tx1"/>
          </a:fontRef>
        </p:style>
      </p:cxnSp>
      <p:cxnSp>
        <p:nvCxnSpPr>
          <p:cNvPr id="28" name="Přímá spojnice 27"/>
          <p:cNvCxnSpPr>
            <a:cxnSpLocks/>
            <a:stCxn id="101" idx="2"/>
            <a:endCxn id="74" idx="5"/>
          </p:cNvCxnSpPr>
          <p:nvPr/>
        </p:nvCxnSpPr>
        <p:spPr>
          <a:xfrm flipH="1" flipV="1">
            <a:off x="4813189" y="3478642"/>
            <a:ext cx="2436287" cy="789503"/>
          </a:xfrm>
          <a:prstGeom prst="line">
            <a:avLst/>
          </a:prstGeom>
        </p:spPr>
        <p:style>
          <a:lnRef idx="1">
            <a:schemeClr val="dk1"/>
          </a:lnRef>
          <a:fillRef idx="0">
            <a:schemeClr val="dk1"/>
          </a:fillRef>
          <a:effectRef idx="0">
            <a:schemeClr val="dk1"/>
          </a:effectRef>
          <a:fontRef idx="minor">
            <a:schemeClr val="tx1"/>
          </a:fontRef>
        </p:style>
      </p:cxnSp>
      <p:cxnSp>
        <p:nvCxnSpPr>
          <p:cNvPr id="33" name="Přímá spojnice 32"/>
          <p:cNvCxnSpPr>
            <a:cxnSpLocks/>
            <a:stCxn id="98" idx="1"/>
          </p:cNvCxnSpPr>
          <p:nvPr/>
        </p:nvCxnSpPr>
        <p:spPr>
          <a:xfrm flipH="1" flipV="1">
            <a:off x="5068546" y="3632901"/>
            <a:ext cx="1359976" cy="1105610"/>
          </a:xfrm>
          <a:prstGeom prst="line">
            <a:avLst/>
          </a:prstGeom>
        </p:spPr>
        <p:style>
          <a:lnRef idx="1">
            <a:schemeClr val="dk1"/>
          </a:lnRef>
          <a:fillRef idx="0">
            <a:schemeClr val="dk1"/>
          </a:fillRef>
          <a:effectRef idx="0">
            <a:schemeClr val="dk1"/>
          </a:effectRef>
          <a:fontRef idx="minor">
            <a:schemeClr val="tx1"/>
          </a:fontRef>
        </p:style>
      </p:cxnSp>
      <p:cxnSp>
        <p:nvCxnSpPr>
          <p:cNvPr id="35" name="Přímá spojnice 34"/>
          <p:cNvCxnSpPr>
            <a:cxnSpLocks/>
          </p:cNvCxnSpPr>
          <p:nvPr/>
        </p:nvCxnSpPr>
        <p:spPr>
          <a:xfrm flipH="1">
            <a:off x="1812255" y="2763368"/>
            <a:ext cx="538212" cy="62358"/>
          </a:xfrm>
          <a:prstGeom prst="line">
            <a:avLst/>
          </a:prstGeom>
        </p:spPr>
        <p:style>
          <a:lnRef idx="2">
            <a:schemeClr val="accent1"/>
          </a:lnRef>
          <a:fillRef idx="0">
            <a:schemeClr val="accent1"/>
          </a:fillRef>
          <a:effectRef idx="1">
            <a:schemeClr val="accent1"/>
          </a:effectRef>
          <a:fontRef idx="minor">
            <a:schemeClr val="tx1"/>
          </a:fontRef>
        </p:style>
      </p:cxnSp>
      <p:cxnSp>
        <p:nvCxnSpPr>
          <p:cNvPr id="58" name="Přímá spojnice 57"/>
          <p:cNvCxnSpPr>
            <a:cxnSpLocks/>
          </p:cNvCxnSpPr>
          <p:nvPr/>
        </p:nvCxnSpPr>
        <p:spPr>
          <a:xfrm flipV="1">
            <a:off x="4765753" y="3329159"/>
            <a:ext cx="85047" cy="68775"/>
          </a:xfrm>
          <a:prstGeom prst="line">
            <a:avLst/>
          </a:prstGeom>
        </p:spPr>
        <p:style>
          <a:lnRef idx="2">
            <a:schemeClr val="accent5"/>
          </a:lnRef>
          <a:fillRef idx="0">
            <a:schemeClr val="accent5"/>
          </a:fillRef>
          <a:effectRef idx="1">
            <a:schemeClr val="accent5"/>
          </a:effectRef>
          <a:fontRef idx="minor">
            <a:schemeClr val="tx1"/>
          </a:fontRef>
        </p:style>
      </p:cxnSp>
      <p:pic>
        <p:nvPicPr>
          <p:cNvPr id="3" name="Grafik 2">
            <a:extLst>
              <a:ext uri="{FF2B5EF4-FFF2-40B4-BE49-F238E27FC236}">
                <a16:creationId xmlns:a16="http://schemas.microsoft.com/office/drawing/2014/main" id="{87FD1777-DDA1-C542-8C86-C3877240D41B}"/>
              </a:ext>
            </a:extLst>
          </p:cNvPr>
          <p:cNvPicPr>
            <a:picLocks noChangeAspect="1"/>
          </p:cNvPicPr>
          <p:nvPr/>
        </p:nvPicPr>
        <p:blipFill>
          <a:blip r:embed="rId4"/>
          <a:stretch>
            <a:fillRect/>
          </a:stretch>
        </p:blipFill>
        <p:spPr>
          <a:xfrm>
            <a:off x="86418" y="3461666"/>
            <a:ext cx="2567753" cy="1496633"/>
          </a:xfrm>
          <a:prstGeom prst="rect">
            <a:avLst/>
          </a:prstGeom>
        </p:spPr>
      </p:pic>
    </p:spTree>
    <p:extLst>
      <p:ext uri="{BB962C8B-B14F-4D97-AF65-F5344CB8AC3E}">
        <p14:creationId xmlns:p14="http://schemas.microsoft.com/office/powerpoint/2010/main" val="1898092057"/>
      </p:ext>
    </p:extLst>
  </p:cSld>
  <p:clrMapOvr>
    <a:masterClrMapping/>
  </p:clrMapOvr>
  <mc:AlternateContent xmlns:mc="http://schemas.openxmlformats.org/markup-compatibility/2006" xmlns:p14="http://schemas.microsoft.com/office/powerpoint/2010/main">
    <mc:Choice Requires="p14">
      <p:transition spd="slow" p14:dur="5000"/>
    </mc:Choice>
    <mc:Fallback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 name="Group 60">
            <a:extLst>
              <a:ext uri="{FF2B5EF4-FFF2-40B4-BE49-F238E27FC236}">
                <a16:creationId xmlns:a16="http://schemas.microsoft.com/office/drawing/2014/main" id="{D7BD0C54-EAB4-45A9-8868-ECEDA113F0CF}"/>
              </a:ext>
            </a:extLst>
          </p:cNvPr>
          <p:cNvGrpSpPr/>
          <p:nvPr/>
        </p:nvGrpSpPr>
        <p:grpSpPr>
          <a:xfrm>
            <a:off x="-1" y="152839"/>
            <a:ext cx="9144001" cy="505840"/>
            <a:chOff x="-1" y="152839"/>
            <a:chExt cx="9144001" cy="505840"/>
          </a:xfrm>
        </p:grpSpPr>
        <p:pic>
          <p:nvPicPr>
            <p:cNvPr id="63" name="Graphic 62">
              <a:extLst>
                <a:ext uri="{FF2B5EF4-FFF2-40B4-BE49-F238E27FC236}">
                  <a16:creationId xmlns:a16="http://schemas.microsoft.com/office/drawing/2014/main" id="{106D0E3D-A208-4AA3-A4B4-55AF09DF9BCD}"/>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05115" y="152839"/>
              <a:ext cx="1085850" cy="352425"/>
            </a:xfrm>
            <a:prstGeom prst="rect">
              <a:avLst/>
            </a:prstGeom>
          </p:spPr>
        </p:pic>
        <p:cxnSp>
          <p:nvCxnSpPr>
            <p:cNvPr id="68" name="Straight Connector 67">
              <a:extLst>
                <a:ext uri="{FF2B5EF4-FFF2-40B4-BE49-F238E27FC236}">
                  <a16:creationId xmlns:a16="http://schemas.microsoft.com/office/drawing/2014/main" id="{2AADE04F-09C3-4524-A6AB-D0EDDE73AE35}"/>
                </a:ext>
              </a:extLst>
            </p:cNvPr>
            <p:cNvCxnSpPr/>
            <p:nvPr/>
          </p:nvCxnSpPr>
          <p:spPr>
            <a:xfrm>
              <a:off x="-1" y="658679"/>
              <a:ext cx="9144001" cy="0"/>
            </a:xfrm>
            <a:prstGeom prst="line">
              <a:avLst/>
            </a:prstGeom>
            <a:ln w="19050">
              <a:solidFill>
                <a:srgbClr val="B9122A"/>
              </a:solidFill>
            </a:ln>
          </p:spPr>
          <p:style>
            <a:lnRef idx="1">
              <a:schemeClr val="accent1"/>
            </a:lnRef>
            <a:fillRef idx="0">
              <a:schemeClr val="accent1"/>
            </a:fillRef>
            <a:effectRef idx="0">
              <a:schemeClr val="accent1"/>
            </a:effectRef>
            <a:fontRef idx="minor">
              <a:schemeClr val="tx1"/>
            </a:fontRef>
          </p:style>
        </p:cxnSp>
      </p:grpSp>
      <p:sp>
        <p:nvSpPr>
          <p:cNvPr id="71" name="Rectangle 70">
            <a:hlinkClick r:id="" action="ppaction://noaction"/>
            <a:extLst>
              <a:ext uri="{FF2B5EF4-FFF2-40B4-BE49-F238E27FC236}">
                <a16:creationId xmlns:a16="http://schemas.microsoft.com/office/drawing/2014/main" id="{3FBD2735-1232-4007-A26D-2CF5271C9466}"/>
              </a:ext>
            </a:extLst>
          </p:cNvPr>
          <p:cNvSpPr/>
          <p:nvPr/>
        </p:nvSpPr>
        <p:spPr>
          <a:xfrm>
            <a:off x="17860" y="0"/>
            <a:ext cx="1413788" cy="64915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BE"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kstvak 1">
            <a:extLst>
              <a:ext uri="{FF2B5EF4-FFF2-40B4-BE49-F238E27FC236}">
                <a16:creationId xmlns:a16="http://schemas.microsoft.com/office/drawing/2014/main" id="{9BB53C8E-48E0-4CC7-A282-DE448C5DB773}"/>
              </a:ext>
            </a:extLst>
          </p:cNvPr>
          <p:cNvSpPr txBox="1"/>
          <p:nvPr/>
        </p:nvSpPr>
        <p:spPr>
          <a:xfrm>
            <a:off x="2212220" y="152839"/>
            <a:ext cx="6456405" cy="400110"/>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nl-BE" sz="2000" b="1" dirty="0">
                <a:solidFill>
                  <a:prstClr val="black"/>
                </a:solidFill>
                <a:latin typeface="Arial" panose="020B0604020202020204" pitchFamily="34" charset="0"/>
                <a:cs typeface="Arial" panose="020B0604020202020204" pitchFamily="34" charset="0"/>
              </a:rPr>
              <a:t>Setting </a:t>
            </a:r>
            <a:r>
              <a:rPr lang="nl-BE" sz="2000" b="1" dirty="0" err="1">
                <a:solidFill>
                  <a:prstClr val="black"/>
                </a:solidFill>
                <a:latin typeface="Arial" panose="020B0604020202020204" pitchFamily="34" charset="0"/>
                <a:cs typeface="Arial" panose="020B0604020202020204" pitchFamily="34" charset="0"/>
              </a:rPr>
              <a:t>conditions</a:t>
            </a:r>
            <a:r>
              <a:rPr lang="nl-BE" sz="2000" b="1" dirty="0">
                <a:solidFill>
                  <a:prstClr val="black"/>
                </a:solidFill>
                <a:latin typeface="Arial" panose="020B0604020202020204" pitchFamily="34" charset="0"/>
                <a:cs typeface="Arial" panose="020B0604020202020204" pitchFamily="34" charset="0"/>
              </a:rPr>
              <a:t> </a:t>
            </a:r>
            <a:r>
              <a:rPr lang="nl-BE" sz="2000" b="1" dirty="0" err="1">
                <a:solidFill>
                  <a:prstClr val="black"/>
                </a:solidFill>
                <a:latin typeface="Arial" panose="020B0604020202020204" pitchFamily="34" charset="0"/>
                <a:cs typeface="Arial" panose="020B0604020202020204" pitchFamily="34" charset="0"/>
              </a:rPr>
              <a:t>for</a:t>
            </a:r>
            <a:r>
              <a:rPr lang="nl-BE" sz="2000" b="1" dirty="0">
                <a:solidFill>
                  <a:prstClr val="black"/>
                </a:solidFill>
                <a:latin typeface="Arial" panose="020B0604020202020204" pitchFamily="34" charset="0"/>
                <a:cs typeface="Arial" panose="020B0604020202020204" pitchFamily="34" charset="0"/>
              </a:rPr>
              <a:t> </a:t>
            </a:r>
            <a:r>
              <a:rPr lang="nl-BE" sz="2000" b="1" dirty="0" err="1">
                <a:solidFill>
                  <a:prstClr val="black"/>
                </a:solidFill>
                <a:latin typeface="Arial" panose="020B0604020202020204" pitchFamily="34" charset="0"/>
                <a:cs typeface="Arial" panose="020B0604020202020204" pitchFamily="34" charset="0"/>
              </a:rPr>
              <a:t>efficient</a:t>
            </a:r>
            <a:r>
              <a:rPr lang="nl-BE" sz="2000" b="1" dirty="0">
                <a:solidFill>
                  <a:prstClr val="black"/>
                </a:solidFill>
                <a:latin typeface="Arial" panose="020B0604020202020204" pitchFamily="34" charset="0"/>
                <a:cs typeface="Arial" panose="020B0604020202020204" pitchFamily="34" charset="0"/>
              </a:rPr>
              <a:t> intermodal transport</a:t>
            </a:r>
            <a:endParaRPr kumimoji="0" lang="nl-BE"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0" name="Afbeelding 9">
            <a:extLst>
              <a:ext uri="{FF2B5EF4-FFF2-40B4-BE49-F238E27FC236}">
                <a16:creationId xmlns:a16="http://schemas.microsoft.com/office/drawing/2014/main" id="{C93AA6CB-350D-4A30-9993-02C8A4B1C7F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660854"/>
            <a:ext cx="9144000" cy="4480559"/>
          </a:xfrm>
          <a:prstGeom prst="rect">
            <a:avLst/>
          </a:prstGeom>
        </p:spPr>
      </p:pic>
      <p:sp>
        <p:nvSpPr>
          <p:cNvPr id="9" name="Rechthoek: afgeronde hoeken 8">
            <a:extLst>
              <a:ext uri="{FF2B5EF4-FFF2-40B4-BE49-F238E27FC236}">
                <a16:creationId xmlns:a16="http://schemas.microsoft.com/office/drawing/2014/main" id="{FFA94ED3-4616-40FD-B877-5A5AABFCDC14}"/>
              </a:ext>
            </a:extLst>
          </p:cNvPr>
          <p:cNvSpPr/>
          <p:nvPr/>
        </p:nvSpPr>
        <p:spPr>
          <a:xfrm>
            <a:off x="6335526" y="2473535"/>
            <a:ext cx="2262504" cy="1106746"/>
          </a:xfrm>
          <a:prstGeom prst="roundRect">
            <a:avLst/>
          </a:prstGeom>
          <a:solidFill>
            <a:schemeClr val="bg1"/>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nl-BE" sz="1000" b="1"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nl-BE" sz="1000" b="1" i="0" u="none" strike="noStrike" kern="1200" cap="none" spc="0" normalizeH="0" baseline="0" noProof="0" dirty="0">
                <a:ln>
                  <a:noFill/>
                </a:ln>
                <a:solidFill>
                  <a:srgbClr val="B9122A"/>
                </a:solidFill>
                <a:effectLst/>
                <a:uLnTx/>
                <a:uFillTx/>
                <a:latin typeface="Glypha LT Std Black" panose="02060803040505020204" pitchFamily="18" charset="0"/>
              </a:rPr>
              <a:t>EFFICIENCY</a:t>
            </a: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nl-BE" sz="1000" b="1" i="0" u="none" strike="noStrike" kern="1200" cap="none" spc="0" normalizeH="0" baseline="0" noProof="0" dirty="0">
              <a:ln>
                <a:noFill/>
              </a:ln>
              <a:solidFill>
                <a:srgbClr val="B9122A"/>
              </a:solidFill>
              <a:effectLst/>
              <a:uLnTx/>
              <a:uFillTx/>
              <a:latin typeface="Glypha LT Std Black" panose="02060803040505020204" pitchFamily="18"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nl-BE" sz="1000" dirty="0">
                <a:solidFill>
                  <a:srgbClr val="B9122A"/>
                </a:solidFill>
                <a:latin typeface="Glypha LT Std Black" panose="02060803040505020204" pitchFamily="18" charset="0"/>
              </a:rPr>
              <a:t>Last </a:t>
            </a:r>
            <a:r>
              <a:rPr lang="nl-BE" sz="1000" dirty="0" err="1">
                <a:solidFill>
                  <a:srgbClr val="B9122A"/>
                </a:solidFill>
                <a:latin typeface="Glypha LT Std Black" panose="02060803040505020204" pitchFamily="18" charset="0"/>
              </a:rPr>
              <a:t>mile</a:t>
            </a:r>
            <a:r>
              <a:rPr lang="nl-BE" sz="1000" dirty="0">
                <a:solidFill>
                  <a:srgbClr val="B9122A"/>
                </a:solidFill>
                <a:latin typeface="Glypha LT Std Black" panose="02060803040505020204" pitchFamily="18" charset="0"/>
              </a:rPr>
              <a:t> </a:t>
            </a:r>
            <a:r>
              <a:rPr lang="nl-BE" sz="1000" dirty="0" err="1">
                <a:solidFill>
                  <a:srgbClr val="B9122A"/>
                </a:solidFill>
                <a:latin typeface="Glypha LT Std Black" panose="02060803040505020204" pitchFamily="18" charset="0"/>
              </a:rPr>
              <a:t>initiatives</a:t>
            </a:r>
            <a:r>
              <a:rPr lang="nl-BE" sz="1000" dirty="0">
                <a:solidFill>
                  <a:srgbClr val="B9122A"/>
                </a:solidFill>
                <a:latin typeface="Glypha LT Std Black" panose="02060803040505020204" pitchFamily="18" charset="0"/>
              </a:rPr>
              <a:t> </a:t>
            </a:r>
            <a:r>
              <a:rPr lang="nl-BE" sz="1000" dirty="0" err="1">
                <a:solidFill>
                  <a:srgbClr val="B9122A"/>
                </a:solidFill>
                <a:latin typeface="Glypha LT Std Black" panose="02060803040505020204" pitchFamily="18" charset="0"/>
              </a:rPr>
              <a:t>Collaboration</a:t>
            </a:r>
            <a:endParaRPr lang="nl-BE" sz="1000" dirty="0">
              <a:solidFill>
                <a:srgbClr val="B9122A"/>
              </a:solidFill>
              <a:latin typeface="Glypha LT Std Black" panose="02060803040505020204" pitchFamily="18"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nl-BE" sz="1000" dirty="0">
                <a:solidFill>
                  <a:srgbClr val="B9122A"/>
                </a:solidFill>
                <a:latin typeface="Glypha LT Std Black" panose="02060803040505020204" pitchFamily="18" charset="0"/>
              </a:rPr>
              <a:t>Action plan </a:t>
            </a:r>
            <a:r>
              <a:rPr lang="nl-BE" sz="1000" dirty="0" err="1">
                <a:solidFill>
                  <a:srgbClr val="B9122A"/>
                </a:solidFill>
                <a:latin typeface="Glypha LT Std Black" panose="02060803040505020204" pitchFamily="18" charset="0"/>
              </a:rPr>
              <a:t>night</a:t>
            </a:r>
            <a:r>
              <a:rPr lang="nl-BE" sz="1000" dirty="0">
                <a:solidFill>
                  <a:srgbClr val="B9122A"/>
                </a:solidFill>
                <a:latin typeface="Glypha LT Std Black" panose="02060803040505020204" pitchFamily="18" charset="0"/>
              </a:rPr>
              <a:t>-time </a:t>
            </a:r>
            <a:r>
              <a:rPr lang="nl-BE" sz="1000" dirty="0" err="1">
                <a:solidFill>
                  <a:srgbClr val="B9122A"/>
                </a:solidFill>
                <a:latin typeface="Glypha LT Std Black" panose="02060803040505020204" pitchFamily="18" charset="0"/>
              </a:rPr>
              <a:t>logistics</a:t>
            </a:r>
            <a:endParaRPr lang="nl-BE" sz="1000" dirty="0">
              <a:solidFill>
                <a:srgbClr val="B9122A"/>
              </a:solidFill>
              <a:latin typeface="Glypha LT Std Black" panose="02060803040505020204" pitchFamily="18"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nl-BE" sz="1200" b="1" i="0" u="none" strike="noStrike" kern="1200" cap="none" spc="0" normalizeH="0" baseline="0" noProof="0" dirty="0">
              <a:ln>
                <a:noFill/>
              </a:ln>
              <a:solidFill>
                <a:prstClr val="white"/>
              </a:solidFill>
              <a:effectLst/>
              <a:uLnTx/>
              <a:uFillTx/>
              <a:latin typeface="Arial"/>
              <a:ea typeface="+mn-ea"/>
              <a:cs typeface="+mn-cs"/>
            </a:endParaRPr>
          </a:p>
        </p:txBody>
      </p:sp>
      <p:sp>
        <p:nvSpPr>
          <p:cNvPr id="11" name="Rechthoek: afgeronde hoeken 10">
            <a:extLst>
              <a:ext uri="{FF2B5EF4-FFF2-40B4-BE49-F238E27FC236}">
                <a16:creationId xmlns:a16="http://schemas.microsoft.com/office/drawing/2014/main" id="{7961CC4F-031D-47C7-86C9-888296FB6399}"/>
              </a:ext>
            </a:extLst>
          </p:cNvPr>
          <p:cNvSpPr/>
          <p:nvPr/>
        </p:nvSpPr>
        <p:spPr>
          <a:xfrm>
            <a:off x="6335526" y="3758601"/>
            <a:ext cx="2262504" cy="1106746"/>
          </a:xfrm>
          <a:prstGeom prst="roundRect">
            <a:avLst/>
          </a:prstGeom>
          <a:solidFill>
            <a:schemeClr val="bg1"/>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nl-BE" sz="1000" b="1"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nl-BE" sz="1000" b="1" i="0" u="none" strike="noStrike" kern="1200" cap="none" spc="0" normalizeH="0" baseline="0" noProof="0" dirty="0">
                <a:ln>
                  <a:noFill/>
                </a:ln>
                <a:solidFill>
                  <a:srgbClr val="B9122A"/>
                </a:solidFill>
                <a:effectLst/>
                <a:uLnTx/>
                <a:uFillTx/>
                <a:latin typeface="Glypha LT Std Black" panose="02060803040505020204" pitchFamily="18" charset="0"/>
              </a:rPr>
              <a:t>INFRASTRUCTURE</a:t>
            </a: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nl-BE" sz="1000" b="1" i="0" u="none" strike="noStrike" kern="1200" cap="none" spc="0" normalizeH="0" baseline="0" noProof="0" dirty="0">
              <a:ln>
                <a:noFill/>
              </a:ln>
              <a:solidFill>
                <a:srgbClr val="B9122A"/>
              </a:solidFill>
              <a:effectLst/>
              <a:uLnTx/>
              <a:uFillTx/>
              <a:latin typeface="Glypha LT Std Black" panose="02060803040505020204" pitchFamily="18"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nl-BE" sz="1000" dirty="0" err="1">
                <a:solidFill>
                  <a:srgbClr val="B9122A"/>
                </a:solidFill>
                <a:latin typeface="Glypha LT Std Black" panose="02060803040505020204" pitchFamily="18" charset="0"/>
              </a:rPr>
              <a:t>Investments</a:t>
            </a:r>
            <a:r>
              <a:rPr lang="nl-BE" sz="1000" dirty="0">
                <a:solidFill>
                  <a:srgbClr val="B9122A"/>
                </a:solidFill>
                <a:latin typeface="Glypha LT Std Black" panose="02060803040505020204" pitchFamily="18" charset="0"/>
              </a:rPr>
              <a:t> in port area</a:t>
            </a:r>
          </a:p>
          <a:p>
            <a:pPr marL="0" marR="0" lvl="0" indent="0" algn="ctr" defTabSz="457200" rtl="0" eaLnBrk="1" fontAlgn="base" latinLnBrk="0" hangingPunct="1">
              <a:lnSpc>
                <a:spcPct val="100000"/>
              </a:lnSpc>
              <a:spcBef>
                <a:spcPct val="0"/>
              </a:spcBef>
              <a:spcAft>
                <a:spcPct val="0"/>
              </a:spcAft>
              <a:buClrTx/>
              <a:buSzTx/>
              <a:buFontTx/>
              <a:buNone/>
              <a:tabLst/>
              <a:defRPr/>
            </a:pPr>
            <a:r>
              <a:rPr lang="nl-BE" sz="1000" dirty="0" err="1">
                <a:solidFill>
                  <a:srgbClr val="B9122A"/>
                </a:solidFill>
                <a:latin typeface="Glypha LT Std Black" panose="02060803040505020204" pitchFamily="18" charset="0"/>
              </a:rPr>
              <a:t>Innovative</a:t>
            </a:r>
            <a:r>
              <a:rPr lang="nl-BE" sz="1000" dirty="0">
                <a:solidFill>
                  <a:srgbClr val="B9122A"/>
                </a:solidFill>
                <a:latin typeface="Glypha LT Std Black" panose="02060803040505020204" pitchFamily="18" charset="0"/>
              </a:rPr>
              <a:t> </a:t>
            </a:r>
            <a:r>
              <a:rPr lang="nl-BE" sz="1000" dirty="0" err="1">
                <a:solidFill>
                  <a:srgbClr val="B9122A"/>
                </a:solidFill>
                <a:latin typeface="Glypha LT Std Black" panose="02060803040505020204" pitchFamily="18" charset="0"/>
              </a:rPr>
              <a:t>concepts</a:t>
            </a:r>
            <a:endParaRPr lang="nl-BE" sz="1000" dirty="0">
              <a:solidFill>
                <a:srgbClr val="B9122A"/>
              </a:solidFill>
              <a:latin typeface="Glypha LT Std Black" panose="02060803040505020204" pitchFamily="18"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nl-BE" sz="1200" b="1" i="0" u="none" strike="noStrike" kern="1200" cap="none" spc="0" normalizeH="0" baseline="0" noProof="0" dirty="0">
              <a:ln>
                <a:noFill/>
              </a:ln>
              <a:solidFill>
                <a:prstClr val="white"/>
              </a:solidFill>
              <a:effectLst/>
              <a:uLnTx/>
              <a:uFillTx/>
              <a:latin typeface="Arial"/>
              <a:ea typeface="+mn-ea"/>
              <a:cs typeface="+mn-cs"/>
            </a:endParaRPr>
          </a:p>
        </p:txBody>
      </p:sp>
      <p:sp>
        <p:nvSpPr>
          <p:cNvPr id="13" name="Rechthoek: afgeronde hoeken 12">
            <a:extLst>
              <a:ext uri="{FF2B5EF4-FFF2-40B4-BE49-F238E27FC236}">
                <a16:creationId xmlns:a16="http://schemas.microsoft.com/office/drawing/2014/main" id="{068D02A3-DD00-489B-9F7C-2DCB4D5B23BD}"/>
              </a:ext>
            </a:extLst>
          </p:cNvPr>
          <p:cNvSpPr/>
          <p:nvPr/>
        </p:nvSpPr>
        <p:spPr>
          <a:xfrm>
            <a:off x="6335526" y="842567"/>
            <a:ext cx="2262504" cy="1476645"/>
          </a:xfrm>
          <a:prstGeom prst="roundRect">
            <a:avLst/>
          </a:prstGeom>
          <a:solidFill>
            <a:srgbClr val="B9122A"/>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nl-BE" sz="1200" b="1"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nl-BE" sz="1000" b="1" i="0" u="none" strike="noStrike" kern="1200" cap="none" spc="0" normalizeH="0" baseline="0" noProof="0" dirty="0">
                <a:ln>
                  <a:noFill/>
                </a:ln>
                <a:solidFill>
                  <a:prstClr val="white"/>
                </a:solidFill>
                <a:effectLst/>
                <a:uLnTx/>
                <a:uFillTx/>
                <a:latin typeface="Glypha LT Std Black" panose="02060803040505020204" pitchFamily="18" charset="0"/>
              </a:rPr>
              <a:t>INTERMODAL SOLUTIONS</a:t>
            </a: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nl-BE" sz="1000" b="1" i="0" u="none" strike="noStrike" kern="1200" cap="none" spc="0" normalizeH="0" baseline="0" noProof="0" dirty="0">
              <a:ln>
                <a:noFill/>
              </a:ln>
              <a:solidFill>
                <a:prstClr val="white"/>
              </a:solidFill>
              <a:effectLst/>
              <a:uLnTx/>
              <a:uFillTx/>
              <a:latin typeface="Glypha LT Std Black" panose="02060803040505020204" pitchFamily="18"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nl-BE" sz="1000" dirty="0" err="1">
                <a:solidFill>
                  <a:prstClr val="white"/>
                </a:solidFill>
                <a:latin typeface="Glypha LT Std Black" panose="02060803040505020204" pitchFamily="18" charset="0"/>
              </a:rPr>
              <a:t>Consolidation</a:t>
            </a:r>
            <a:r>
              <a:rPr lang="nl-BE" sz="1000" dirty="0">
                <a:solidFill>
                  <a:prstClr val="white"/>
                </a:solidFill>
                <a:latin typeface="Glypha LT Std Black" panose="02060803040505020204" pitchFamily="18" charset="0"/>
              </a:rPr>
              <a:t> hubs</a:t>
            </a:r>
          </a:p>
          <a:p>
            <a:pPr marL="0" marR="0" lvl="0" indent="0" algn="ctr" defTabSz="457200" rtl="0" eaLnBrk="1" fontAlgn="base" latinLnBrk="0" hangingPunct="1">
              <a:lnSpc>
                <a:spcPct val="100000"/>
              </a:lnSpc>
              <a:spcBef>
                <a:spcPct val="0"/>
              </a:spcBef>
              <a:spcAft>
                <a:spcPct val="0"/>
              </a:spcAft>
              <a:buClrTx/>
              <a:buSzTx/>
              <a:buFontTx/>
              <a:buNone/>
              <a:tabLst/>
              <a:defRPr/>
            </a:pPr>
            <a:r>
              <a:rPr lang="nl-BE" sz="1000" dirty="0" err="1">
                <a:solidFill>
                  <a:prstClr val="white"/>
                </a:solidFill>
                <a:latin typeface="Glypha LT Std Black" panose="02060803040505020204" pitchFamily="18" charset="0"/>
              </a:rPr>
              <a:t>Modal</a:t>
            </a:r>
            <a:r>
              <a:rPr lang="nl-BE" sz="1000" dirty="0">
                <a:solidFill>
                  <a:prstClr val="white"/>
                </a:solidFill>
                <a:latin typeface="Glypha LT Std Black" panose="02060803040505020204" pitchFamily="18" charset="0"/>
              </a:rPr>
              <a:t> shift</a:t>
            </a: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nl-BE" sz="1200" b="1"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474768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 name="Group 60">
            <a:extLst>
              <a:ext uri="{FF2B5EF4-FFF2-40B4-BE49-F238E27FC236}">
                <a16:creationId xmlns:a16="http://schemas.microsoft.com/office/drawing/2014/main" id="{D7BD0C54-EAB4-45A9-8868-ECEDA113F0CF}"/>
              </a:ext>
            </a:extLst>
          </p:cNvPr>
          <p:cNvGrpSpPr/>
          <p:nvPr/>
        </p:nvGrpSpPr>
        <p:grpSpPr>
          <a:xfrm>
            <a:off x="-1" y="152839"/>
            <a:ext cx="9144001" cy="505840"/>
            <a:chOff x="-1" y="152839"/>
            <a:chExt cx="9144001" cy="505840"/>
          </a:xfrm>
        </p:grpSpPr>
        <p:pic>
          <p:nvPicPr>
            <p:cNvPr id="63" name="Graphic 62">
              <a:extLst>
                <a:ext uri="{FF2B5EF4-FFF2-40B4-BE49-F238E27FC236}">
                  <a16:creationId xmlns:a16="http://schemas.microsoft.com/office/drawing/2014/main" id="{106D0E3D-A208-4AA3-A4B4-55AF09DF9BCD}"/>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05115" y="152839"/>
              <a:ext cx="1085850" cy="352425"/>
            </a:xfrm>
            <a:prstGeom prst="rect">
              <a:avLst/>
            </a:prstGeom>
          </p:spPr>
        </p:pic>
        <p:cxnSp>
          <p:nvCxnSpPr>
            <p:cNvPr id="68" name="Straight Connector 67">
              <a:extLst>
                <a:ext uri="{FF2B5EF4-FFF2-40B4-BE49-F238E27FC236}">
                  <a16:creationId xmlns:a16="http://schemas.microsoft.com/office/drawing/2014/main" id="{2AADE04F-09C3-4524-A6AB-D0EDDE73AE35}"/>
                </a:ext>
              </a:extLst>
            </p:cNvPr>
            <p:cNvCxnSpPr/>
            <p:nvPr/>
          </p:nvCxnSpPr>
          <p:spPr>
            <a:xfrm>
              <a:off x="-1" y="658679"/>
              <a:ext cx="9144001" cy="0"/>
            </a:xfrm>
            <a:prstGeom prst="line">
              <a:avLst/>
            </a:prstGeom>
            <a:ln w="19050">
              <a:solidFill>
                <a:srgbClr val="B9122A"/>
              </a:solidFill>
            </a:ln>
          </p:spPr>
          <p:style>
            <a:lnRef idx="1">
              <a:schemeClr val="accent1"/>
            </a:lnRef>
            <a:fillRef idx="0">
              <a:schemeClr val="accent1"/>
            </a:fillRef>
            <a:effectRef idx="0">
              <a:schemeClr val="accent1"/>
            </a:effectRef>
            <a:fontRef idx="minor">
              <a:schemeClr val="tx1"/>
            </a:fontRef>
          </p:style>
        </p:cxnSp>
      </p:grpSp>
      <p:sp>
        <p:nvSpPr>
          <p:cNvPr id="71" name="Rectangle 70">
            <a:hlinkClick r:id="" action="ppaction://noaction"/>
            <a:extLst>
              <a:ext uri="{FF2B5EF4-FFF2-40B4-BE49-F238E27FC236}">
                <a16:creationId xmlns:a16="http://schemas.microsoft.com/office/drawing/2014/main" id="{3FBD2735-1232-4007-A26D-2CF5271C9466}"/>
              </a:ext>
            </a:extLst>
          </p:cNvPr>
          <p:cNvSpPr/>
          <p:nvPr/>
        </p:nvSpPr>
        <p:spPr>
          <a:xfrm>
            <a:off x="17860" y="0"/>
            <a:ext cx="1413788" cy="64915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BE"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kstvak 1">
            <a:extLst>
              <a:ext uri="{FF2B5EF4-FFF2-40B4-BE49-F238E27FC236}">
                <a16:creationId xmlns:a16="http://schemas.microsoft.com/office/drawing/2014/main" id="{9BB53C8E-48E0-4CC7-A282-DE448C5DB773}"/>
              </a:ext>
            </a:extLst>
          </p:cNvPr>
          <p:cNvSpPr txBox="1"/>
          <p:nvPr/>
        </p:nvSpPr>
        <p:spPr>
          <a:xfrm>
            <a:off x="2084941" y="152839"/>
            <a:ext cx="6456405" cy="400110"/>
          </a:xfrm>
          <a:prstGeom prst="rect">
            <a:avLst/>
          </a:prstGeom>
          <a:noFill/>
        </p:spPr>
        <p:txBody>
          <a:bodyPr wrap="square" rtlCol="0">
            <a:spAutoFit/>
          </a:bodyPr>
          <a:lstStyle/>
          <a:p>
            <a:pPr marR="0" lvl="0" indent="0" algn="r" fontAlgn="auto">
              <a:lnSpc>
                <a:spcPct val="100000"/>
              </a:lnSpc>
              <a:spcBef>
                <a:spcPts val="0"/>
              </a:spcBef>
              <a:spcAft>
                <a:spcPts val="0"/>
              </a:spcAft>
              <a:buClrTx/>
              <a:buSzTx/>
              <a:buFontTx/>
              <a:buNone/>
              <a:tabLst/>
              <a:defRPr/>
            </a:pPr>
            <a:r>
              <a:rPr lang="nl-BE" sz="2000" b="1" dirty="0" err="1">
                <a:solidFill>
                  <a:prstClr val="black"/>
                </a:solidFill>
                <a:latin typeface="Arial" panose="020B0604020202020204" pitchFamily="34" charset="0"/>
                <a:cs typeface="Arial" panose="020B0604020202020204" pitchFamily="34" charset="0"/>
              </a:rPr>
              <a:t>Tangible</a:t>
            </a:r>
            <a:r>
              <a:rPr lang="nl-BE" sz="2000" b="1" dirty="0">
                <a:solidFill>
                  <a:prstClr val="black"/>
                </a:solidFill>
                <a:latin typeface="Arial" panose="020B0604020202020204" pitchFamily="34" charset="0"/>
                <a:cs typeface="Arial" panose="020B0604020202020204" pitchFamily="34" charset="0"/>
              </a:rPr>
              <a:t> rail </a:t>
            </a:r>
            <a:r>
              <a:rPr lang="nl-BE" sz="2000" b="1" dirty="0" err="1">
                <a:solidFill>
                  <a:prstClr val="black"/>
                </a:solidFill>
                <a:latin typeface="Arial" panose="020B0604020202020204" pitchFamily="34" charset="0"/>
                <a:cs typeface="Arial" panose="020B0604020202020204" pitchFamily="34" charset="0"/>
              </a:rPr>
              <a:t>initiatives</a:t>
            </a:r>
            <a:endParaRPr lang="nl-BE" sz="2000" b="1" dirty="0">
              <a:solidFill>
                <a:prstClr val="black"/>
              </a:solidFill>
              <a:latin typeface="Arial" panose="020B0604020202020204" pitchFamily="34" charset="0"/>
              <a:cs typeface="Arial" panose="020B0604020202020204" pitchFamily="34" charset="0"/>
            </a:endParaRPr>
          </a:p>
        </p:txBody>
      </p:sp>
      <p:sp>
        <p:nvSpPr>
          <p:cNvPr id="25" name="Rectangle 17">
            <a:extLst>
              <a:ext uri="{FF2B5EF4-FFF2-40B4-BE49-F238E27FC236}">
                <a16:creationId xmlns:a16="http://schemas.microsoft.com/office/drawing/2014/main" id="{D7D58053-E626-4F95-9CA8-0D6C310BE42F}"/>
              </a:ext>
            </a:extLst>
          </p:cNvPr>
          <p:cNvSpPr/>
          <p:nvPr/>
        </p:nvSpPr>
        <p:spPr>
          <a:xfrm>
            <a:off x="0" y="1158240"/>
            <a:ext cx="9144001" cy="55952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3" name="Afbeelding 12">
            <a:extLst>
              <a:ext uri="{FF2B5EF4-FFF2-40B4-BE49-F238E27FC236}">
                <a16:creationId xmlns:a16="http://schemas.microsoft.com/office/drawing/2014/main" id="{CEEABEFE-0239-4F52-8B7D-24DB418ADA2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1"/>
          <a:stretch/>
        </p:blipFill>
        <p:spPr>
          <a:xfrm>
            <a:off x="17860" y="674913"/>
            <a:ext cx="9144000" cy="4610640"/>
          </a:xfrm>
          <a:prstGeom prst="rect">
            <a:avLst/>
          </a:prstGeom>
        </p:spPr>
      </p:pic>
      <p:sp>
        <p:nvSpPr>
          <p:cNvPr id="15" name="Rechthoek: afgeronde hoeken 14">
            <a:extLst>
              <a:ext uri="{FF2B5EF4-FFF2-40B4-BE49-F238E27FC236}">
                <a16:creationId xmlns:a16="http://schemas.microsoft.com/office/drawing/2014/main" id="{903F419C-60E9-4B3C-BE0A-387F6F25BDC9}"/>
              </a:ext>
            </a:extLst>
          </p:cNvPr>
          <p:cNvSpPr/>
          <p:nvPr/>
        </p:nvSpPr>
        <p:spPr>
          <a:xfrm>
            <a:off x="6445268" y="970280"/>
            <a:ext cx="1980006" cy="942771"/>
          </a:xfrm>
          <a:prstGeom prst="roundRect">
            <a:avLst/>
          </a:prstGeom>
          <a:solidFill>
            <a:srgbClr val="B9122A"/>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nl-BE" sz="1200" b="1"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nl-BE" sz="1200" b="1" i="0" u="none" strike="noStrike" kern="1200" cap="none" spc="0" normalizeH="0" baseline="0" noProof="0" dirty="0">
                <a:ln>
                  <a:noFill/>
                </a:ln>
                <a:solidFill>
                  <a:prstClr val="white"/>
                </a:solidFill>
                <a:effectLst/>
                <a:uLnTx/>
                <a:uFillTx/>
                <a:latin typeface="Glypha LT Std Black" panose="02060803040505020204" pitchFamily="18" charset="0"/>
              </a:rPr>
              <a:t>RAILPORT</a:t>
            </a:r>
          </a:p>
          <a:p>
            <a:pPr marL="0" marR="0" lvl="0" indent="0" algn="ctr" defTabSz="457200" rtl="0" eaLnBrk="1" fontAlgn="base" latinLnBrk="0" hangingPunct="1">
              <a:lnSpc>
                <a:spcPct val="100000"/>
              </a:lnSpc>
              <a:spcBef>
                <a:spcPct val="0"/>
              </a:spcBef>
              <a:spcAft>
                <a:spcPct val="0"/>
              </a:spcAft>
              <a:buClrTx/>
              <a:buSzTx/>
              <a:buFontTx/>
              <a:buNone/>
              <a:tabLst/>
              <a:defRPr/>
            </a:pPr>
            <a:r>
              <a:rPr lang="nl-BE" sz="1200" b="1" dirty="0" err="1">
                <a:solidFill>
                  <a:prstClr val="white"/>
                </a:solidFill>
                <a:latin typeface="Glypha LT Std Black" panose="02060803040505020204" pitchFamily="18" charset="0"/>
              </a:rPr>
              <a:t>Infrastructure</a:t>
            </a:r>
            <a:r>
              <a:rPr lang="nl-BE" sz="1200" b="1" dirty="0">
                <a:solidFill>
                  <a:prstClr val="white"/>
                </a:solidFill>
                <a:latin typeface="Glypha LT Std Black" panose="02060803040505020204" pitchFamily="18" charset="0"/>
              </a:rPr>
              <a:t> </a:t>
            </a:r>
            <a:r>
              <a:rPr lang="nl-BE" sz="1200" b="1" dirty="0" err="1">
                <a:solidFill>
                  <a:prstClr val="white"/>
                </a:solidFill>
                <a:latin typeface="Glypha LT Std Black" panose="02060803040505020204" pitchFamily="18" charset="0"/>
              </a:rPr>
              <a:t>capacity</a:t>
            </a:r>
            <a:r>
              <a:rPr lang="nl-BE" sz="1200" b="1" dirty="0">
                <a:solidFill>
                  <a:prstClr val="white"/>
                </a:solidFill>
                <a:latin typeface="Glypha LT Std Black" panose="02060803040505020204" pitchFamily="18" charset="0"/>
              </a:rPr>
              <a:t> management</a:t>
            </a: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nl-BE" sz="1200" b="1" i="0" u="none" strike="noStrike" kern="1200" cap="none" spc="0" normalizeH="0" baseline="0" noProof="0" dirty="0">
              <a:ln>
                <a:noFill/>
              </a:ln>
              <a:solidFill>
                <a:prstClr val="white"/>
              </a:solidFill>
              <a:effectLst/>
              <a:uLnTx/>
              <a:uFillTx/>
              <a:latin typeface="Arial"/>
              <a:ea typeface="+mn-ea"/>
              <a:cs typeface="+mn-cs"/>
            </a:endParaRPr>
          </a:p>
        </p:txBody>
      </p:sp>
      <p:sp>
        <p:nvSpPr>
          <p:cNvPr id="16" name="Rechthoek: afgeronde hoeken 15">
            <a:extLst>
              <a:ext uri="{FF2B5EF4-FFF2-40B4-BE49-F238E27FC236}">
                <a16:creationId xmlns:a16="http://schemas.microsoft.com/office/drawing/2014/main" id="{95F62171-88B4-4DC1-88BE-D283CF059F0B}"/>
              </a:ext>
            </a:extLst>
          </p:cNvPr>
          <p:cNvSpPr/>
          <p:nvPr/>
        </p:nvSpPr>
        <p:spPr>
          <a:xfrm>
            <a:off x="6445268" y="2037045"/>
            <a:ext cx="1989700" cy="890740"/>
          </a:xfrm>
          <a:prstGeom prst="roundRect">
            <a:avLst/>
          </a:prstGeom>
          <a:solidFill>
            <a:srgbClr val="B9122A"/>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nl-BE" sz="1200" b="1"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nl-BE" sz="1200" b="1" i="0" u="none" strike="noStrike" kern="1200" cap="none" spc="0" normalizeH="0" baseline="0" noProof="0" dirty="0">
                <a:ln>
                  <a:noFill/>
                </a:ln>
                <a:solidFill>
                  <a:prstClr val="white"/>
                </a:solidFill>
                <a:effectLst/>
                <a:uLnTx/>
                <a:uFillTx/>
                <a:latin typeface="Glypha LT Std Black" panose="02060803040505020204" pitchFamily="18" charset="0"/>
              </a:rPr>
              <a:t>Rail Traffic System ICT platform</a:t>
            </a:r>
            <a:endParaRPr lang="nl-BE" sz="1200" b="1" dirty="0">
              <a:solidFill>
                <a:prstClr val="white"/>
              </a:solidFill>
              <a:latin typeface="Glypha LT Std Black" panose="02060803040505020204" pitchFamily="18"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nl-BE" sz="1200" b="1" i="0" u="none" strike="noStrike" kern="1200" cap="none" spc="0" normalizeH="0" baseline="0" noProof="0" dirty="0">
              <a:ln>
                <a:noFill/>
              </a:ln>
              <a:solidFill>
                <a:prstClr val="white"/>
              </a:solidFill>
              <a:effectLst/>
              <a:uLnTx/>
              <a:uFillTx/>
              <a:latin typeface="Arial"/>
              <a:ea typeface="+mn-ea"/>
              <a:cs typeface="+mn-cs"/>
            </a:endParaRPr>
          </a:p>
        </p:txBody>
      </p:sp>
      <p:sp>
        <p:nvSpPr>
          <p:cNvPr id="17" name="Rechthoek: afgeronde hoeken 16">
            <a:extLst>
              <a:ext uri="{FF2B5EF4-FFF2-40B4-BE49-F238E27FC236}">
                <a16:creationId xmlns:a16="http://schemas.microsoft.com/office/drawing/2014/main" id="{3E76F349-AAFC-4C73-A4C0-04097B8B99A4}"/>
              </a:ext>
            </a:extLst>
          </p:cNvPr>
          <p:cNvSpPr/>
          <p:nvPr/>
        </p:nvSpPr>
        <p:spPr>
          <a:xfrm>
            <a:off x="6445268" y="3048468"/>
            <a:ext cx="1980006" cy="931753"/>
          </a:xfrm>
          <a:prstGeom prst="roundRect">
            <a:avLst/>
          </a:prstGeom>
          <a:solidFill>
            <a:srgbClr val="B9122A"/>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nl-BE" sz="1200" b="1"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nl-BE" sz="1200" b="1" i="0" u="none" strike="noStrike" kern="1200" cap="none" spc="0" normalizeH="0" baseline="0" noProof="0" dirty="0">
                <a:ln>
                  <a:noFill/>
                </a:ln>
                <a:solidFill>
                  <a:prstClr val="white"/>
                </a:solidFill>
                <a:effectLst/>
                <a:uLnTx/>
                <a:uFillTx/>
                <a:latin typeface="Glypha LT Std Black" panose="02060803040505020204" pitchFamily="18" charset="0"/>
              </a:rPr>
              <a:t>Financial support new shuttles </a:t>
            </a:r>
            <a:r>
              <a:rPr kumimoji="0" lang="nl-BE" sz="1200" b="1" i="0" u="none" strike="noStrike" kern="1200" cap="none" spc="0" normalizeH="0" baseline="0" noProof="0" dirty="0" err="1">
                <a:ln>
                  <a:noFill/>
                </a:ln>
                <a:solidFill>
                  <a:prstClr val="white"/>
                </a:solidFill>
                <a:effectLst/>
                <a:uLnTx/>
                <a:uFillTx/>
                <a:latin typeface="Glypha LT Std Black" panose="02060803040505020204" pitchFamily="18" charset="0"/>
              </a:rPr>
              <a:t>consolidation</a:t>
            </a:r>
            <a:endParaRPr lang="nl-BE" sz="1200" b="1" dirty="0">
              <a:solidFill>
                <a:prstClr val="white"/>
              </a:solidFill>
              <a:latin typeface="Glypha LT Std Black" panose="02060803040505020204" pitchFamily="18"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nl-BE" sz="1200" b="1" i="0" u="none" strike="noStrike" kern="1200" cap="none" spc="0" normalizeH="0" baseline="0" noProof="0" dirty="0">
              <a:ln>
                <a:noFill/>
              </a:ln>
              <a:solidFill>
                <a:prstClr val="white"/>
              </a:solidFill>
              <a:effectLst/>
              <a:uLnTx/>
              <a:uFillTx/>
              <a:latin typeface="Arial"/>
              <a:ea typeface="+mn-ea"/>
              <a:cs typeface="+mn-cs"/>
            </a:endParaRPr>
          </a:p>
        </p:txBody>
      </p:sp>
      <p:sp>
        <p:nvSpPr>
          <p:cNvPr id="18" name="Rechthoek: afgeronde hoeken 17">
            <a:extLst>
              <a:ext uri="{FF2B5EF4-FFF2-40B4-BE49-F238E27FC236}">
                <a16:creationId xmlns:a16="http://schemas.microsoft.com/office/drawing/2014/main" id="{74F1D937-DADB-44A5-A4D4-EF613AEBADD7}"/>
              </a:ext>
            </a:extLst>
          </p:cNvPr>
          <p:cNvSpPr/>
          <p:nvPr/>
        </p:nvSpPr>
        <p:spPr>
          <a:xfrm>
            <a:off x="6445268" y="4106446"/>
            <a:ext cx="1980006" cy="896059"/>
          </a:xfrm>
          <a:prstGeom prst="roundRect">
            <a:avLst/>
          </a:prstGeom>
          <a:solidFill>
            <a:srgbClr val="B9122A"/>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nl-BE" sz="1200" b="1"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nl-BE" sz="1200" b="1" i="0" u="none" strike="noStrike" kern="1200" cap="none" spc="0" normalizeH="0" baseline="0" noProof="0" dirty="0">
                <a:ln>
                  <a:noFill/>
                </a:ln>
                <a:solidFill>
                  <a:prstClr val="white"/>
                </a:solidFill>
                <a:effectLst/>
                <a:uLnTx/>
                <a:uFillTx/>
                <a:latin typeface="Glypha LT Std Black" panose="02060803040505020204" pitchFamily="18" charset="0"/>
              </a:rPr>
              <a:t>Commercial actions hinterland</a:t>
            </a:r>
            <a:endParaRPr lang="nl-BE" sz="1200" b="1" dirty="0">
              <a:solidFill>
                <a:prstClr val="white"/>
              </a:solidFill>
              <a:latin typeface="Glypha LT Std Black" panose="02060803040505020204" pitchFamily="18"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nl-BE" sz="1200" b="1"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283820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Afbeelding 48">
            <a:extLst>
              <a:ext uri="{FF2B5EF4-FFF2-40B4-BE49-F238E27FC236}">
                <a16:creationId xmlns:a16="http://schemas.microsoft.com/office/drawing/2014/main" id="{4510686F-61F8-4E4D-8FC4-8E6B2DCA8F4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860" y="658679"/>
            <a:ext cx="9124507" cy="4459859"/>
          </a:xfrm>
          <a:prstGeom prst="rect">
            <a:avLst/>
          </a:prstGeom>
        </p:spPr>
      </p:pic>
      <p:sp>
        <p:nvSpPr>
          <p:cNvPr id="86" name="Rectangle 85">
            <a:extLst>
              <a:ext uri="{FF2B5EF4-FFF2-40B4-BE49-F238E27FC236}">
                <a16:creationId xmlns:a16="http://schemas.microsoft.com/office/drawing/2014/main" id="{ABE7A67A-21B4-44FC-AFFA-0080F70072FF}"/>
              </a:ext>
            </a:extLst>
          </p:cNvPr>
          <p:cNvSpPr/>
          <p:nvPr/>
        </p:nvSpPr>
        <p:spPr>
          <a:xfrm>
            <a:off x="-1" y="0"/>
            <a:ext cx="9144001" cy="663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nvGrpSpPr>
          <p:cNvPr id="61" name="Group 60">
            <a:extLst>
              <a:ext uri="{FF2B5EF4-FFF2-40B4-BE49-F238E27FC236}">
                <a16:creationId xmlns:a16="http://schemas.microsoft.com/office/drawing/2014/main" id="{D7BD0C54-EAB4-45A9-8868-ECEDA113F0CF}"/>
              </a:ext>
            </a:extLst>
          </p:cNvPr>
          <p:cNvGrpSpPr/>
          <p:nvPr/>
        </p:nvGrpSpPr>
        <p:grpSpPr>
          <a:xfrm>
            <a:off x="-1" y="152839"/>
            <a:ext cx="9144001" cy="505840"/>
            <a:chOff x="-1" y="152839"/>
            <a:chExt cx="9144001" cy="505840"/>
          </a:xfrm>
        </p:grpSpPr>
        <p:pic>
          <p:nvPicPr>
            <p:cNvPr id="63" name="Graphic 62">
              <a:extLst>
                <a:ext uri="{FF2B5EF4-FFF2-40B4-BE49-F238E27FC236}">
                  <a16:creationId xmlns:a16="http://schemas.microsoft.com/office/drawing/2014/main" id="{106D0E3D-A208-4AA3-A4B4-55AF09DF9BCD}"/>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05115" y="152839"/>
              <a:ext cx="1085850" cy="352425"/>
            </a:xfrm>
            <a:prstGeom prst="rect">
              <a:avLst/>
            </a:prstGeom>
          </p:spPr>
        </p:pic>
        <p:cxnSp>
          <p:nvCxnSpPr>
            <p:cNvPr id="68" name="Straight Connector 67">
              <a:extLst>
                <a:ext uri="{FF2B5EF4-FFF2-40B4-BE49-F238E27FC236}">
                  <a16:creationId xmlns:a16="http://schemas.microsoft.com/office/drawing/2014/main" id="{2AADE04F-09C3-4524-A6AB-D0EDDE73AE35}"/>
                </a:ext>
              </a:extLst>
            </p:cNvPr>
            <p:cNvCxnSpPr/>
            <p:nvPr/>
          </p:nvCxnSpPr>
          <p:spPr>
            <a:xfrm>
              <a:off x="-1" y="658679"/>
              <a:ext cx="9144001" cy="0"/>
            </a:xfrm>
            <a:prstGeom prst="line">
              <a:avLst/>
            </a:prstGeom>
            <a:ln w="19050">
              <a:solidFill>
                <a:srgbClr val="B9122A"/>
              </a:solidFill>
            </a:ln>
          </p:spPr>
          <p:style>
            <a:lnRef idx="1">
              <a:schemeClr val="accent1"/>
            </a:lnRef>
            <a:fillRef idx="0">
              <a:schemeClr val="accent1"/>
            </a:fillRef>
            <a:effectRef idx="0">
              <a:schemeClr val="accent1"/>
            </a:effectRef>
            <a:fontRef idx="minor">
              <a:schemeClr val="tx1"/>
            </a:fontRef>
          </p:style>
        </p:cxnSp>
      </p:grpSp>
      <p:sp>
        <p:nvSpPr>
          <p:cNvPr id="71" name="Rectangle 70">
            <a:hlinkClick r:id="rId6" action="ppaction://hlinksldjump"/>
            <a:extLst>
              <a:ext uri="{FF2B5EF4-FFF2-40B4-BE49-F238E27FC236}">
                <a16:creationId xmlns:a16="http://schemas.microsoft.com/office/drawing/2014/main" id="{3FBD2735-1232-4007-A26D-2CF5271C9466}"/>
              </a:ext>
            </a:extLst>
          </p:cNvPr>
          <p:cNvSpPr/>
          <p:nvPr/>
        </p:nvSpPr>
        <p:spPr>
          <a:xfrm>
            <a:off x="17860" y="0"/>
            <a:ext cx="1413788" cy="64915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0" name="Rechthoek: afgeronde hoeken 49">
            <a:extLst>
              <a:ext uri="{FF2B5EF4-FFF2-40B4-BE49-F238E27FC236}">
                <a16:creationId xmlns:a16="http://schemas.microsoft.com/office/drawing/2014/main" id="{F073B964-E830-4583-AC28-685016AFA628}"/>
              </a:ext>
            </a:extLst>
          </p:cNvPr>
          <p:cNvSpPr/>
          <p:nvPr/>
        </p:nvSpPr>
        <p:spPr>
          <a:xfrm>
            <a:off x="7167254" y="2095162"/>
            <a:ext cx="1619098" cy="798991"/>
          </a:xfrm>
          <a:prstGeom prst="roundRect">
            <a:avLst/>
          </a:prstGeom>
          <a:solidFill>
            <a:srgbClr val="B9122A"/>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nl-BE" sz="1200" b="1"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nl-BE" sz="1200" b="1" i="0" u="none" strike="noStrike" kern="1200" cap="none" spc="0" normalizeH="0" baseline="0" noProof="0" dirty="0">
                <a:ln>
                  <a:noFill/>
                </a:ln>
                <a:solidFill>
                  <a:prstClr val="white"/>
                </a:solidFill>
                <a:effectLst/>
                <a:uLnTx/>
                <a:uFillTx/>
                <a:latin typeface="Arial"/>
                <a:ea typeface="+mn-ea"/>
                <a:cs typeface="+mn-cs"/>
              </a:rPr>
              <a:t>Resources</a:t>
            </a:r>
          </a:p>
        </p:txBody>
      </p:sp>
      <p:sp>
        <p:nvSpPr>
          <p:cNvPr id="51" name="Rechthoek: afgeronde hoeken 50">
            <a:extLst>
              <a:ext uri="{FF2B5EF4-FFF2-40B4-BE49-F238E27FC236}">
                <a16:creationId xmlns:a16="http://schemas.microsoft.com/office/drawing/2014/main" id="{3DA2349F-0C77-442E-8C22-C76299488974}"/>
              </a:ext>
            </a:extLst>
          </p:cNvPr>
          <p:cNvSpPr/>
          <p:nvPr/>
        </p:nvSpPr>
        <p:spPr>
          <a:xfrm>
            <a:off x="7149610" y="3825154"/>
            <a:ext cx="1619098" cy="798991"/>
          </a:xfrm>
          <a:prstGeom prst="roundRect">
            <a:avLst/>
          </a:prstGeom>
          <a:solidFill>
            <a:srgbClr val="B9122A"/>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nl-BE" sz="1200" b="1"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nl-BE" sz="1200" b="1" i="0" u="none" strike="noStrike" kern="1200" cap="none" spc="0" normalizeH="0" baseline="0" noProof="0" dirty="0" err="1">
                <a:ln>
                  <a:noFill/>
                </a:ln>
                <a:solidFill>
                  <a:prstClr val="white"/>
                </a:solidFill>
                <a:effectLst/>
                <a:uLnTx/>
                <a:uFillTx/>
                <a:latin typeface="Arial"/>
                <a:ea typeface="+mn-ea"/>
                <a:cs typeface="+mn-cs"/>
              </a:rPr>
              <a:t>Digitalisation</a:t>
            </a:r>
            <a:endParaRPr kumimoji="0" lang="nl-BE" sz="1200" b="1" i="0" u="none" strike="noStrike" kern="1200" cap="none" spc="0" normalizeH="0" baseline="0" noProof="0" dirty="0">
              <a:ln>
                <a:noFill/>
              </a:ln>
              <a:solidFill>
                <a:prstClr val="white"/>
              </a:solidFill>
              <a:effectLst/>
              <a:uLnTx/>
              <a:uFillTx/>
              <a:latin typeface="Arial"/>
              <a:ea typeface="+mn-ea"/>
              <a:cs typeface="+mn-cs"/>
            </a:endParaRPr>
          </a:p>
        </p:txBody>
      </p:sp>
      <p:sp>
        <p:nvSpPr>
          <p:cNvPr id="52" name="Rechthoek: afgeronde hoeken 51">
            <a:extLst>
              <a:ext uri="{FF2B5EF4-FFF2-40B4-BE49-F238E27FC236}">
                <a16:creationId xmlns:a16="http://schemas.microsoft.com/office/drawing/2014/main" id="{15B37E4A-1731-43C4-B317-E25D4C119E60}"/>
              </a:ext>
            </a:extLst>
          </p:cNvPr>
          <p:cNvSpPr/>
          <p:nvPr/>
        </p:nvSpPr>
        <p:spPr>
          <a:xfrm>
            <a:off x="7152435" y="1194246"/>
            <a:ext cx="1619098" cy="798991"/>
          </a:xfrm>
          <a:prstGeom prst="roundRect">
            <a:avLst/>
          </a:prstGeom>
          <a:solidFill>
            <a:srgbClr val="B9122A"/>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nl-BE" sz="1200" b="1"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nl-BE" sz="1200" b="1"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nl-BE" sz="1200" b="1" i="0" u="none" strike="noStrike" kern="1200" cap="none" spc="0" normalizeH="0" baseline="0" noProof="0" dirty="0" err="1">
                <a:ln>
                  <a:noFill/>
                </a:ln>
                <a:solidFill>
                  <a:prstClr val="white"/>
                </a:solidFill>
                <a:effectLst/>
                <a:uLnTx/>
                <a:uFillTx/>
                <a:latin typeface="Arial"/>
                <a:ea typeface="+mn-ea"/>
                <a:cs typeface="+mn-cs"/>
              </a:rPr>
              <a:t>Collaboration</a:t>
            </a:r>
            <a:r>
              <a:rPr kumimoji="0" lang="nl-BE" sz="1200" b="1" i="0" u="none" strike="noStrike" kern="1200" cap="none" spc="0" normalizeH="0" baseline="0" noProof="0" dirty="0">
                <a:ln>
                  <a:noFill/>
                </a:ln>
                <a:solidFill>
                  <a:prstClr val="white"/>
                </a:solidFill>
                <a:effectLst/>
                <a:uLnTx/>
                <a:uFillTx/>
                <a:latin typeface="Arial"/>
                <a:ea typeface="+mn-ea"/>
                <a:cs typeface="+mn-cs"/>
              </a:rPr>
              <a:t> &amp; Planning</a:t>
            </a:r>
          </a:p>
        </p:txBody>
      </p:sp>
      <p:sp>
        <p:nvSpPr>
          <p:cNvPr id="53" name="Rechthoek: afgeronde hoeken 52">
            <a:extLst>
              <a:ext uri="{FF2B5EF4-FFF2-40B4-BE49-F238E27FC236}">
                <a16:creationId xmlns:a16="http://schemas.microsoft.com/office/drawing/2014/main" id="{5BC084D4-736E-4783-86CE-DA51FC569B46}"/>
              </a:ext>
            </a:extLst>
          </p:cNvPr>
          <p:cNvSpPr/>
          <p:nvPr/>
        </p:nvSpPr>
        <p:spPr>
          <a:xfrm>
            <a:off x="7156745" y="2959738"/>
            <a:ext cx="1619098" cy="798991"/>
          </a:xfrm>
          <a:prstGeom prst="roundRect">
            <a:avLst/>
          </a:prstGeom>
          <a:solidFill>
            <a:srgbClr val="B9122A"/>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nl-BE" sz="1200" b="1"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nl-BE" sz="1200" b="1" i="0" u="none" strike="noStrike" kern="1200" cap="none" spc="0" normalizeH="0" baseline="0" noProof="0" dirty="0" err="1">
                <a:ln>
                  <a:noFill/>
                </a:ln>
                <a:solidFill>
                  <a:prstClr val="white"/>
                </a:solidFill>
                <a:effectLst/>
                <a:uLnTx/>
                <a:uFillTx/>
                <a:latin typeface="Arial"/>
                <a:ea typeface="+mn-ea"/>
                <a:cs typeface="+mn-cs"/>
              </a:rPr>
              <a:t>Consolidation</a:t>
            </a:r>
            <a:endParaRPr kumimoji="0" lang="nl-BE" sz="1200" b="1" i="0" u="none" strike="noStrike" kern="1200" cap="none" spc="0" normalizeH="0" baseline="0" noProof="0" dirty="0">
              <a:ln>
                <a:noFill/>
              </a:ln>
              <a:solidFill>
                <a:prstClr val="white"/>
              </a:solidFill>
              <a:effectLst/>
              <a:uLnTx/>
              <a:uFillTx/>
              <a:latin typeface="Arial"/>
              <a:ea typeface="+mn-ea"/>
              <a:cs typeface="+mn-cs"/>
            </a:endParaRPr>
          </a:p>
        </p:txBody>
      </p:sp>
      <p:pic>
        <p:nvPicPr>
          <p:cNvPr id="54" name="Afbeelding 53" descr="Handdruk">
            <a:extLst>
              <a:ext uri="{FF2B5EF4-FFF2-40B4-BE49-F238E27FC236}">
                <a16:creationId xmlns:a16="http://schemas.microsoft.com/office/drawing/2014/main" id="{31BD27D7-8EC5-4926-A2E8-EB431FDB9660}"/>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7735648" y="1300785"/>
            <a:ext cx="374315" cy="374315"/>
          </a:xfrm>
          <a:prstGeom prst="rect">
            <a:avLst/>
          </a:prstGeom>
        </p:spPr>
      </p:pic>
      <p:pic>
        <p:nvPicPr>
          <p:cNvPr id="55" name="Afbeelding 54" descr="Groep">
            <a:extLst>
              <a:ext uri="{FF2B5EF4-FFF2-40B4-BE49-F238E27FC236}">
                <a16:creationId xmlns:a16="http://schemas.microsoft.com/office/drawing/2014/main" id="{270C1963-8B2F-449E-BFDF-E778944E5DEA}"/>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7746225" y="2092551"/>
            <a:ext cx="387679" cy="387679"/>
          </a:xfrm>
          <a:prstGeom prst="rect">
            <a:avLst/>
          </a:prstGeom>
        </p:spPr>
      </p:pic>
      <p:pic>
        <p:nvPicPr>
          <p:cNvPr id="56" name="Afbeelding 55" descr="Beeldscherm">
            <a:extLst>
              <a:ext uri="{FF2B5EF4-FFF2-40B4-BE49-F238E27FC236}">
                <a16:creationId xmlns:a16="http://schemas.microsoft.com/office/drawing/2014/main" id="{A9336357-B2C8-464D-AB6D-FA5959B820ED}"/>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7750687" y="3860118"/>
            <a:ext cx="364532" cy="364532"/>
          </a:xfrm>
          <a:prstGeom prst="rect">
            <a:avLst/>
          </a:prstGeom>
        </p:spPr>
      </p:pic>
      <p:pic>
        <p:nvPicPr>
          <p:cNvPr id="57" name="Afbeelding 56" descr="Netwerk">
            <a:extLst>
              <a:ext uri="{FF2B5EF4-FFF2-40B4-BE49-F238E27FC236}">
                <a16:creationId xmlns:a16="http://schemas.microsoft.com/office/drawing/2014/main" id="{CB374333-DADD-496D-911A-9063516B3C3B}"/>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7780169" y="2987831"/>
            <a:ext cx="384971" cy="384971"/>
          </a:xfrm>
          <a:prstGeom prst="rect">
            <a:avLst/>
          </a:prstGeom>
        </p:spPr>
      </p:pic>
      <p:sp>
        <p:nvSpPr>
          <p:cNvPr id="37" name="Tekstvak 36">
            <a:extLst>
              <a:ext uri="{FF2B5EF4-FFF2-40B4-BE49-F238E27FC236}">
                <a16:creationId xmlns:a16="http://schemas.microsoft.com/office/drawing/2014/main" id="{BEC53849-7866-46C3-8B1F-95DC4A53D566}"/>
              </a:ext>
            </a:extLst>
          </p:cNvPr>
          <p:cNvSpPr txBox="1"/>
          <p:nvPr/>
        </p:nvSpPr>
        <p:spPr>
          <a:xfrm>
            <a:off x="1431648" y="144674"/>
            <a:ext cx="7434400" cy="400110"/>
          </a:xfrm>
          <a:prstGeom prst="rect">
            <a:avLst/>
          </a:prstGeom>
          <a:noFill/>
        </p:spPr>
        <p:txBody>
          <a:bodyPr wrap="square" rtlCol="0">
            <a:spAutoFit/>
          </a:bodyPr>
          <a:lstStyle/>
          <a:p>
            <a:pPr algn="r"/>
            <a:r>
              <a:rPr lang="nl-BE" sz="2000" b="1" dirty="0">
                <a:solidFill>
                  <a:prstClr val="black"/>
                </a:solidFill>
                <a:latin typeface="Arial" panose="020B0604020202020204" pitchFamily="34" charset="0"/>
                <a:cs typeface="Arial" panose="020B0604020202020204" pitchFamily="34" charset="0"/>
              </a:rPr>
              <a:t>Action plan </a:t>
            </a:r>
            <a:r>
              <a:rPr lang="nl-BE" sz="2000" b="1" dirty="0" err="1">
                <a:solidFill>
                  <a:prstClr val="black"/>
                </a:solidFill>
                <a:latin typeface="Arial" panose="020B0604020202020204" pitchFamily="34" charset="0"/>
                <a:cs typeface="Arial" panose="020B0604020202020204" pitchFamily="34" charset="0"/>
              </a:rPr>
              <a:t>for</a:t>
            </a:r>
            <a:r>
              <a:rPr lang="nl-BE" sz="2000" b="1" dirty="0">
                <a:solidFill>
                  <a:prstClr val="black"/>
                </a:solidFill>
                <a:latin typeface="Arial" panose="020B0604020202020204" pitchFamily="34" charset="0"/>
                <a:cs typeface="Arial" panose="020B0604020202020204" pitchFamily="34" charset="0"/>
              </a:rPr>
              <a:t> </a:t>
            </a:r>
            <a:r>
              <a:rPr lang="nl-BE" sz="2000" b="1" dirty="0" err="1">
                <a:solidFill>
                  <a:prstClr val="black"/>
                </a:solidFill>
                <a:latin typeface="Arial" panose="020B0604020202020204" pitchFamily="34" charset="0"/>
                <a:cs typeface="Arial" panose="020B0604020202020204" pitchFamily="34" charset="0"/>
              </a:rPr>
              <a:t>barge</a:t>
            </a:r>
            <a:r>
              <a:rPr lang="nl-BE" sz="2000" b="1" dirty="0">
                <a:solidFill>
                  <a:prstClr val="black"/>
                </a:solidFill>
                <a:latin typeface="Arial" panose="020B0604020202020204" pitchFamily="34" charset="0"/>
                <a:cs typeface="Arial" panose="020B0604020202020204" pitchFamily="34" charset="0"/>
              </a:rPr>
              <a:t> </a:t>
            </a:r>
            <a:r>
              <a:rPr lang="nl-BE" sz="2000" b="1" dirty="0" err="1">
                <a:solidFill>
                  <a:prstClr val="black"/>
                </a:solidFill>
                <a:latin typeface="Arial" panose="020B0604020202020204" pitchFamily="34" charset="0"/>
                <a:cs typeface="Arial" panose="020B0604020202020204" pitchFamily="34" charset="0"/>
              </a:rPr>
              <a:t>optimisation</a:t>
            </a:r>
            <a:r>
              <a:rPr lang="nl-BE" sz="2000" b="1" dirty="0">
                <a:solidFill>
                  <a:prstClr val="black"/>
                </a:solidFill>
                <a:latin typeface="Arial" panose="020B0604020202020204" pitchFamily="34" charset="0"/>
                <a:cs typeface="Arial" panose="020B0604020202020204" pitchFamily="34" charset="0"/>
              </a:rPr>
              <a:t> in </a:t>
            </a:r>
            <a:r>
              <a:rPr lang="nl-BE" sz="2000" b="1" dirty="0" err="1">
                <a:solidFill>
                  <a:prstClr val="black"/>
                </a:solidFill>
                <a:latin typeface="Arial" panose="020B0604020202020204" pitchFamily="34" charset="0"/>
                <a:cs typeface="Arial" panose="020B0604020202020204" pitchFamily="34" charset="0"/>
              </a:rPr>
              <a:t>the</a:t>
            </a:r>
            <a:r>
              <a:rPr lang="nl-BE" sz="2000" b="1" dirty="0">
                <a:solidFill>
                  <a:prstClr val="black"/>
                </a:solidFill>
                <a:latin typeface="Arial" panose="020B0604020202020204" pitchFamily="34" charset="0"/>
                <a:cs typeface="Arial" panose="020B0604020202020204" pitchFamily="34" charset="0"/>
              </a:rPr>
              <a:t> port</a:t>
            </a:r>
          </a:p>
        </p:txBody>
      </p:sp>
    </p:spTree>
    <p:extLst>
      <p:ext uri="{BB962C8B-B14F-4D97-AF65-F5344CB8AC3E}">
        <p14:creationId xmlns:p14="http://schemas.microsoft.com/office/powerpoint/2010/main" val="291115999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EB474B80-F716-4F5D-9F43-4FFC0902E1AD}"/>
              </a:ext>
            </a:extLst>
          </p:cNvPr>
          <p:cNvPicPr>
            <a:picLocks noChangeAspect="1"/>
          </p:cNvPicPr>
          <p:nvPr/>
        </p:nvPicPr>
        <p:blipFill rotWithShape="1">
          <a:blip r:embed="rId3"/>
          <a:srcRect b="15839"/>
          <a:stretch/>
        </p:blipFill>
        <p:spPr>
          <a:xfrm>
            <a:off x="0" y="609248"/>
            <a:ext cx="9155051" cy="5143500"/>
          </a:xfrm>
          <a:prstGeom prst="rect">
            <a:avLst/>
          </a:prstGeom>
        </p:spPr>
      </p:pic>
      <p:pic>
        <p:nvPicPr>
          <p:cNvPr id="15" name="Afbeelding 14">
            <a:extLst>
              <a:ext uri="{FF2B5EF4-FFF2-40B4-BE49-F238E27FC236}">
                <a16:creationId xmlns:a16="http://schemas.microsoft.com/office/drawing/2014/main" id="{521CDB49-579B-4D15-9F35-4E570DB9998D}"/>
              </a:ext>
            </a:extLst>
          </p:cNvPr>
          <p:cNvPicPr>
            <a:picLocks noChangeAspect="1"/>
          </p:cNvPicPr>
          <p:nvPr/>
        </p:nvPicPr>
        <p:blipFill>
          <a:blip r:embed="rId4"/>
          <a:stretch>
            <a:fillRect/>
          </a:stretch>
        </p:blipFill>
        <p:spPr>
          <a:xfrm>
            <a:off x="7698378" y="240027"/>
            <a:ext cx="1126070" cy="360832"/>
          </a:xfrm>
          <a:prstGeom prst="rect">
            <a:avLst/>
          </a:prstGeom>
        </p:spPr>
      </p:pic>
      <p:pic>
        <p:nvPicPr>
          <p:cNvPr id="13" name="Afbeelding 14">
            <a:extLst>
              <a:ext uri="{FF2B5EF4-FFF2-40B4-BE49-F238E27FC236}">
                <a16:creationId xmlns:a16="http://schemas.microsoft.com/office/drawing/2014/main" id="{C570835D-DDA1-46FD-932A-B89B39F84B45}"/>
              </a:ext>
            </a:extLst>
          </p:cNvPr>
          <p:cNvPicPr>
            <a:picLocks noChangeAspect="1"/>
          </p:cNvPicPr>
          <p:nvPr/>
        </p:nvPicPr>
        <p:blipFill>
          <a:blip r:embed="rId5"/>
          <a:stretch>
            <a:fillRect/>
          </a:stretch>
        </p:blipFill>
        <p:spPr>
          <a:xfrm>
            <a:off x="4577525" y="763398"/>
            <a:ext cx="4494999" cy="2896778"/>
          </a:xfrm>
          <a:prstGeom prst="rect">
            <a:avLst/>
          </a:prstGeom>
        </p:spPr>
      </p:pic>
      <p:sp>
        <p:nvSpPr>
          <p:cNvPr id="2" name="Textfeld 1">
            <a:extLst>
              <a:ext uri="{FF2B5EF4-FFF2-40B4-BE49-F238E27FC236}">
                <a16:creationId xmlns:a16="http://schemas.microsoft.com/office/drawing/2014/main" id="{5765941B-4A2A-7D4F-A417-6F3A468B8AF3}"/>
              </a:ext>
            </a:extLst>
          </p:cNvPr>
          <p:cNvSpPr txBox="1"/>
          <p:nvPr/>
        </p:nvSpPr>
        <p:spPr>
          <a:xfrm>
            <a:off x="2557872" y="763398"/>
            <a:ext cx="1451295" cy="1338828"/>
          </a:xfrm>
          <a:prstGeom prst="rect">
            <a:avLst/>
          </a:prstGeom>
          <a:noFill/>
        </p:spPr>
        <p:txBody>
          <a:bodyPr wrap="square" rtlCol="0">
            <a:spAutoFit/>
          </a:bodyPr>
          <a:lstStyle/>
          <a:p>
            <a:endParaRPr lang="de-DE" dirty="0"/>
          </a:p>
          <a:p>
            <a:pPr marL="285750" indent="-285750">
              <a:buFontTx/>
              <a:buChar char="-"/>
            </a:pPr>
            <a:r>
              <a:rPr lang="de-DE" dirty="0" err="1"/>
              <a:t>Volatility</a:t>
            </a:r>
            <a:endParaRPr lang="de-DE" dirty="0"/>
          </a:p>
          <a:p>
            <a:pPr marL="285750" indent="-285750">
              <a:buFontTx/>
              <a:buChar char="-"/>
            </a:pPr>
            <a:r>
              <a:rPr lang="de-DE" dirty="0" err="1"/>
              <a:t>Uncertainty</a:t>
            </a:r>
            <a:endParaRPr lang="de-DE" dirty="0"/>
          </a:p>
          <a:p>
            <a:pPr marL="285750" indent="-285750">
              <a:buFontTx/>
              <a:buChar char="-"/>
            </a:pPr>
            <a:r>
              <a:rPr lang="de-DE" dirty="0" err="1"/>
              <a:t>Complexity</a:t>
            </a:r>
            <a:endParaRPr lang="de-DE" dirty="0"/>
          </a:p>
          <a:p>
            <a:pPr marL="285750" indent="-285750">
              <a:buFontTx/>
              <a:buChar char="-"/>
            </a:pPr>
            <a:r>
              <a:rPr lang="de-DE" dirty="0" err="1"/>
              <a:t>Ambiguity</a:t>
            </a:r>
            <a:endParaRPr lang="de-DE" dirty="0"/>
          </a:p>
          <a:p>
            <a:pPr marL="285750" indent="-285750">
              <a:buFontTx/>
              <a:buChar char="-"/>
            </a:pPr>
            <a:endParaRPr lang="de-DE" dirty="0"/>
          </a:p>
        </p:txBody>
      </p:sp>
      <p:sp>
        <p:nvSpPr>
          <p:cNvPr id="3" name="Textfeld 2">
            <a:extLst>
              <a:ext uri="{FF2B5EF4-FFF2-40B4-BE49-F238E27FC236}">
                <a16:creationId xmlns:a16="http://schemas.microsoft.com/office/drawing/2014/main" id="{CA0D4E1B-4E8C-4A45-8001-CC068A5733D9}"/>
              </a:ext>
            </a:extLst>
          </p:cNvPr>
          <p:cNvSpPr txBox="1"/>
          <p:nvPr/>
        </p:nvSpPr>
        <p:spPr>
          <a:xfrm>
            <a:off x="211874" y="100361"/>
            <a:ext cx="5675970" cy="400110"/>
          </a:xfrm>
          <a:prstGeom prst="rect">
            <a:avLst/>
          </a:prstGeom>
          <a:noFill/>
        </p:spPr>
        <p:txBody>
          <a:bodyPr wrap="square" rtlCol="0">
            <a:spAutoFit/>
          </a:bodyPr>
          <a:lstStyle/>
          <a:p>
            <a:r>
              <a:rPr lang="de-DE" sz="2000" b="1" dirty="0">
                <a:latin typeface="Arial" panose="020B0604020202020204" pitchFamily="34" charset="0"/>
                <a:cs typeface="Arial" panose="020B0604020202020204" pitchFamily="34" charset="0"/>
              </a:rPr>
              <a:t>Welcome </a:t>
            </a:r>
            <a:r>
              <a:rPr lang="de-DE" sz="2000" b="1" dirty="0" err="1">
                <a:latin typeface="Arial" panose="020B0604020202020204" pitchFamily="34" charset="0"/>
                <a:cs typeface="Arial" panose="020B0604020202020204" pitchFamily="34" charset="0"/>
              </a:rPr>
              <a:t>to</a:t>
            </a:r>
            <a:r>
              <a:rPr lang="de-DE" sz="2000" b="1" dirty="0">
                <a:latin typeface="Arial" panose="020B0604020202020204" pitchFamily="34" charset="0"/>
                <a:cs typeface="Arial" panose="020B0604020202020204" pitchFamily="34" charset="0"/>
              </a:rPr>
              <a:t> </a:t>
            </a:r>
            <a:r>
              <a:rPr lang="de-DE" sz="2000" b="1" dirty="0" err="1">
                <a:latin typeface="Arial" panose="020B0604020202020204" pitchFamily="34" charset="0"/>
                <a:cs typeface="Arial" panose="020B0604020202020204" pitchFamily="34" charset="0"/>
              </a:rPr>
              <a:t>the</a:t>
            </a:r>
            <a:r>
              <a:rPr lang="de-DE" sz="2000" b="1" dirty="0">
                <a:latin typeface="Arial" panose="020B0604020202020204" pitchFamily="34" charset="0"/>
                <a:cs typeface="Arial" panose="020B0604020202020204" pitchFamily="34" charset="0"/>
              </a:rPr>
              <a:t> VUCA World</a:t>
            </a:r>
          </a:p>
        </p:txBody>
      </p:sp>
    </p:spTree>
    <p:extLst>
      <p:ext uri="{BB962C8B-B14F-4D97-AF65-F5344CB8AC3E}">
        <p14:creationId xmlns:p14="http://schemas.microsoft.com/office/powerpoint/2010/main" val="91733978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3000"/>
                                        <p:tgtEl>
                                          <p:spTgt spid="2"/>
                                        </p:tgtEl>
                                      </p:cBhvr>
                                    </p:animEffect>
                                  </p:childTnLst>
                                </p:cTn>
                              </p:par>
                            </p:childTnLst>
                          </p:cTn>
                        </p:par>
                        <p:par>
                          <p:cTn id="8" fill="hold">
                            <p:stCondLst>
                              <p:cond delay="3000"/>
                            </p:stCondLst>
                            <p:childTnLst>
                              <p:par>
                                <p:cTn id="9" presetID="2" presetClass="entr" presetSubtype="4" fill="hold" nodeType="afterEffect">
                                  <p:stCondLst>
                                    <p:cond delay="200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Picture 2" descr="Afbeeldingsresultaat voor digitalisation"/>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 y="650994"/>
            <a:ext cx="9138596" cy="4492508"/>
          </a:xfrm>
          <a:prstGeom prst="rect">
            <a:avLst/>
          </a:prstGeom>
          <a:noFill/>
          <a:extLst>
            <a:ext uri="{909E8E84-426E-40DD-AFC4-6F175D3DCCD1}">
              <a14:hiddenFill xmlns:a14="http://schemas.microsoft.com/office/drawing/2010/main">
                <a:solidFill>
                  <a:srgbClr val="FFFFFF"/>
                </a:solidFill>
              </a14:hiddenFill>
            </a:ext>
          </a:extLst>
        </p:spPr>
      </p:pic>
      <p:sp>
        <p:nvSpPr>
          <p:cNvPr id="69" name="Rechthoek 20">
            <a:extLst>
              <a:ext uri="{FF2B5EF4-FFF2-40B4-BE49-F238E27FC236}">
                <a16:creationId xmlns:a16="http://schemas.microsoft.com/office/drawing/2014/main" id="{8E08E1E1-2612-4B5F-B817-554D45A5BFE3}"/>
              </a:ext>
            </a:extLst>
          </p:cNvPr>
          <p:cNvSpPr/>
          <p:nvPr/>
        </p:nvSpPr>
        <p:spPr>
          <a:xfrm>
            <a:off x="4620404" y="1409701"/>
            <a:ext cx="4091797" cy="1049337"/>
          </a:xfrm>
          <a:prstGeom prst="rect">
            <a:avLst/>
          </a:prstGeom>
          <a:solidFill>
            <a:schemeClr val="lt1">
              <a:alpha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70" name="Straight Connector 69">
            <a:extLst>
              <a:ext uri="{FF2B5EF4-FFF2-40B4-BE49-F238E27FC236}">
                <a16:creationId xmlns:a16="http://schemas.microsoft.com/office/drawing/2014/main" id="{90B6246B-6EB9-42D9-AFB7-7F4BDF00B8B3}"/>
              </a:ext>
            </a:extLst>
          </p:cNvPr>
          <p:cNvCxnSpPr/>
          <p:nvPr/>
        </p:nvCxnSpPr>
        <p:spPr>
          <a:xfrm>
            <a:off x="5786493" y="1991193"/>
            <a:ext cx="1759618" cy="0"/>
          </a:xfrm>
          <a:prstGeom prst="line">
            <a:avLst/>
          </a:prstGeom>
          <a:ln w="38100">
            <a:solidFill>
              <a:srgbClr val="BA122B"/>
            </a:solidFill>
          </a:ln>
        </p:spPr>
        <p:style>
          <a:lnRef idx="1">
            <a:schemeClr val="accent1"/>
          </a:lnRef>
          <a:fillRef idx="0">
            <a:schemeClr val="accent1"/>
          </a:fillRef>
          <a:effectRef idx="0">
            <a:schemeClr val="accent1"/>
          </a:effectRef>
          <a:fontRef idx="minor">
            <a:schemeClr val="tx1"/>
          </a:fontRef>
        </p:style>
      </p:cxnSp>
      <p:sp>
        <p:nvSpPr>
          <p:cNvPr id="52" name="Tekstvak 51">
            <a:extLst>
              <a:ext uri="{FF2B5EF4-FFF2-40B4-BE49-F238E27FC236}">
                <a16:creationId xmlns:a16="http://schemas.microsoft.com/office/drawing/2014/main" id="{18780B05-93E3-40F2-9136-E5A2A35CC427}"/>
              </a:ext>
            </a:extLst>
          </p:cNvPr>
          <p:cNvSpPr txBox="1"/>
          <p:nvPr/>
        </p:nvSpPr>
        <p:spPr>
          <a:xfrm>
            <a:off x="5283200" y="1560535"/>
            <a:ext cx="2817309" cy="36933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l-BE"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Digitilization</a:t>
            </a:r>
            <a:r>
              <a:rPr kumimoji="0" lang="nl-BE"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 </a:t>
            </a:r>
            <a:r>
              <a:rPr kumimoji="0" lang="nl-BE"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the</a:t>
            </a:r>
            <a:r>
              <a:rPr kumimoji="0" lang="nl-BE"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port</a:t>
            </a:r>
          </a:p>
        </p:txBody>
      </p:sp>
      <p:sp>
        <p:nvSpPr>
          <p:cNvPr id="53" name="Tekstvak 52">
            <a:extLst>
              <a:ext uri="{FF2B5EF4-FFF2-40B4-BE49-F238E27FC236}">
                <a16:creationId xmlns:a16="http://schemas.microsoft.com/office/drawing/2014/main" id="{DB9AE6E2-0286-4EAB-BCB9-15E6B06C06CF}"/>
              </a:ext>
            </a:extLst>
          </p:cNvPr>
          <p:cNvSpPr txBox="1"/>
          <p:nvPr/>
        </p:nvSpPr>
        <p:spPr>
          <a:xfrm>
            <a:off x="4898787" y="2031718"/>
            <a:ext cx="3535030" cy="36933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l-BE"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Collaboration</a:t>
            </a:r>
            <a:endParaRPr kumimoji="0" lang="nl-BE"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23" name="Straight Connector 5">
            <a:extLst>
              <a:ext uri="{FF2B5EF4-FFF2-40B4-BE49-F238E27FC236}">
                <a16:creationId xmlns:a16="http://schemas.microsoft.com/office/drawing/2014/main" id="{3241FC40-66EA-455C-B457-2CC6BE828AE5}"/>
              </a:ext>
            </a:extLst>
          </p:cNvPr>
          <p:cNvCxnSpPr/>
          <p:nvPr/>
        </p:nvCxnSpPr>
        <p:spPr>
          <a:xfrm>
            <a:off x="-1" y="672675"/>
            <a:ext cx="9144001" cy="0"/>
          </a:xfrm>
          <a:prstGeom prst="line">
            <a:avLst/>
          </a:prstGeom>
          <a:ln w="19050">
            <a:solidFill>
              <a:srgbClr val="B9122A"/>
            </a:solidFill>
          </a:ln>
        </p:spPr>
        <p:style>
          <a:lnRef idx="1">
            <a:schemeClr val="accent1"/>
          </a:lnRef>
          <a:fillRef idx="0">
            <a:schemeClr val="accent1"/>
          </a:fillRef>
          <a:effectRef idx="0">
            <a:schemeClr val="accent1"/>
          </a:effectRef>
          <a:fontRef idx="minor">
            <a:schemeClr val="tx1"/>
          </a:fontRef>
        </p:style>
      </p:cxnSp>
      <p:pic>
        <p:nvPicPr>
          <p:cNvPr id="25" name="Afbeelding 24">
            <a:extLst>
              <a:ext uri="{FF2B5EF4-FFF2-40B4-BE49-F238E27FC236}">
                <a16:creationId xmlns:a16="http://schemas.microsoft.com/office/drawing/2014/main" id="{58EB33F4-099B-406C-B62A-674C6922CC4F}"/>
              </a:ext>
            </a:extLst>
          </p:cNvPr>
          <p:cNvPicPr>
            <a:picLocks noChangeAspect="1"/>
          </p:cNvPicPr>
          <p:nvPr/>
        </p:nvPicPr>
        <p:blipFill>
          <a:blip r:embed="rId4"/>
          <a:stretch>
            <a:fillRect/>
          </a:stretch>
        </p:blipFill>
        <p:spPr>
          <a:xfrm>
            <a:off x="3405335" y="86315"/>
            <a:ext cx="704086" cy="407265"/>
          </a:xfrm>
          <a:prstGeom prst="rect">
            <a:avLst/>
          </a:prstGeom>
        </p:spPr>
      </p:pic>
      <p:grpSp>
        <p:nvGrpSpPr>
          <p:cNvPr id="27" name="Group 60">
            <a:extLst>
              <a:ext uri="{FF2B5EF4-FFF2-40B4-BE49-F238E27FC236}">
                <a16:creationId xmlns:a16="http://schemas.microsoft.com/office/drawing/2014/main" id="{6589DEDC-EBE0-4FC1-AC1A-4A2AF3108C95}"/>
              </a:ext>
            </a:extLst>
          </p:cNvPr>
          <p:cNvGrpSpPr/>
          <p:nvPr/>
        </p:nvGrpSpPr>
        <p:grpSpPr>
          <a:xfrm>
            <a:off x="-1" y="152839"/>
            <a:ext cx="9144001" cy="505840"/>
            <a:chOff x="-1" y="152839"/>
            <a:chExt cx="9144001" cy="505840"/>
          </a:xfrm>
        </p:grpSpPr>
        <p:pic>
          <p:nvPicPr>
            <p:cNvPr id="28" name="Graphic 62">
              <a:extLst>
                <a:ext uri="{FF2B5EF4-FFF2-40B4-BE49-F238E27FC236}">
                  <a16:creationId xmlns:a16="http://schemas.microsoft.com/office/drawing/2014/main" id="{690B1C2C-F74F-4E5C-AB8D-9B1C834E7349}"/>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05115" y="152839"/>
              <a:ext cx="1085850" cy="352425"/>
            </a:xfrm>
            <a:prstGeom prst="rect">
              <a:avLst/>
            </a:prstGeom>
          </p:spPr>
        </p:pic>
        <p:cxnSp>
          <p:nvCxnSpPr>
            <p:cNvPr id="29" name="Straight Connector 67">
              <a:extLst>
                <a:ext uri="{FF2B5EF4-FFF2-40B4-BE49-F238E27FC236}">
                  <a16:creationId xmlns:a16="http://schemas.microsoft.com/office/drawing/2014/main" id="{C8128CC4-F2F9-45C4-B8FC-5564F79C055F}"/>
                </a:ext>
              </a:extLst>
            </p:cNvPr>
            <p:cNvCxnSpPr/>
            <p:nvPr/>
          </p:nvCxnSpPr>
          <p:spPr>
            <a:xfrm>
              <a:off x="-1" y="658679"/>
              <a:ext cx="9144001" cy="0"/>
            </a:xfrm>
            <a:prstGeom prst="line">
              <a:avLst/>
            </a:prstGeom>
            <a:ln w="19050">
              <a:solidFill>
                <a:srgbClr val="B9122A"/>
              </a:solidFill>
            </a:ln>
          </p:spPr>
          <p:style>
            <a:lnRef idx="1">
              <a:schemeClr val="accent1"/>
            </a:lnRef>
            <a:fillRef idx="0">
              <a:schemeClr val="accent1"/>
            </a:fillRef>
            <a:effectRef idx="0">
              <a:schemeClr val="accent1"/>
            </a:effectRef>
            <a:fontRef idx="minor">
              <a:schemeClr val="tx1"/>
            </a:fontRef>
          </p:style>
        </p:cxnSp>
      </p:grpSp>
      <p:sp>
        <p:nvSpPr>
          <p:cNvPr id="30" name="Rectangle 70">
            <a:hlinkClick r:id="" action="ppaction://noaction"/>
            <a:extLst>
              <a:ext uri="{FF2B5EF4-FFF2-40B4-BE49-F238E27FC236}">
                <a16:creationId xmlns:a16="http://schemas.microsoft.com/office/drawing/2014/main" id="{FB95EB45-8475-4E81-ABF5-8F6A4A22FF6C}"/>
              </a:ext>
            </a:extLst>
          </p:cNvPr>
          <p:cNvSpPr/>
          <p:nvPr/>
        </p:nvSpPr>
        <p:spPr>
          <a:xfrm>
            <a:off x="17860" y="0"/>
            <a:ext cx="1413788" cy="64915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BE"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Tekstvak 31">
            <a:extLst>
              <a:ext uri="{FF2B5EF4-FFF2-40B4-BE49-F238E27FC236}">
                <a16:creationId xmlns:a16="http://schemas.microsoft.com/office/drawing/2014/main" id="{37D10E2A-7184-4017-A538-9EB15BA995B6}"/>
              </a:ext>
            </a:extLst>
          </p:cNvPr>
          <p:cNvSpPr txBox="1"/>
          <p:nvPr/>
        </p:nvSpPr>
        <p:spPr>
          <a:xfrm>
            <a:off x="2038865" y="120216"/>
            <a:ext cx="6456405" cy="400110"/>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nl-BE"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Driving</a:t>
            </a:r>
            <a:r>
              <a:rPr kumimoji="0" lang="nl-BE"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digital business</a:t>
            </a:r>
          </a:p>
        </p:txBody>
      </p:sp>
      <p:pic>
        <p:nvPicPr>
          <p:cNvPr id="14" name="Afbeelding 13">
            <a:extLst>
              <a:ext uri="{FF2B5EF4-FFF2-40B4-BE49-F238E27FC236}">
                <a16:creationId xmlns:a16="http://schemas.microsoft.com/office/drawing/2014/main" id="{15FCA45A-4038-4829-B905-8C244F4CDAA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163235" y="3737858"/>
            <a:ext cx="1057238" cy="1057238"/>
          </a:xfrm>
          <a:prstGeom prst="rect">
            <a:avLst/>
          </a:prstGeom>
        </p:spPr>
      </p:pic>
    </p:spTree>
    <p:extLst>
      <p:ext uri="{BB962C8B-B14F-4D97-AF65-F5344CB8AC3E}">
        <p14:creationId xmlns:p14="http://schemas.microsoft.com/office/powerpoint/2010/main" val="309172693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40000" decel="60000" fill="hold" grpId="0" nodeType="after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additive="base">
                                        <p:cTn id="7" dur="500" fill="hold"/>
                                        <p:tgtEl>
                                          <p:spTgt spid="69"/>
                                        </p:tgtEl>
                                        <p:attrNameLst>
                                          <p:attrName>ppt_x</p:attrName>
                                        </p:attrNameLst>
                                      </p:cBhvr>
                                      <p:tavLst>
                                        <p:tav tm="0">
                                          <p:val>
                                            <p:strVal val="1+#ppt_w/2"/>
                                          </p:val>
                                        </p:tav>
                                        <p:tav tm="100000">
                                          <p:val>
                                            <p:strVal val="#ppt_x"/>
                                          </p:val>
                                        </p:tav>
                                      </p:tavLst>
                                    </p:anim>
                                    <p:anim calcmode="lin" valueType="num">
                                      <p:cBhvr additive="base">
                                        <p:cTn id="8" dur="500" fill="hold"/>
                                        <p:tgtEl>
                                          <p:spTgt spid="6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fade">
                                      <p:cBhvr>
                                        <p:cTn id="12" dur="500"/>
                                        <p:tgtEl>
                                          <p:spTgt spid="52"/>
                                        </p:tgtEl>
                                      </p:cBhvr>
                                    </p:animEffect>
                                  </p:childTnLst>
                                </p:cTn>
                              </p:par>
                              <p:par>
                                <p:cTn id="13" presetID="16" presetClass="entr" presetSubtype="37" fill="hold" nodeType="withEffect">
                                  <p:stCondLst>
                                    <p:cond delay="250"/>
                                  </p:stCondLst>
                                  <p:childTnLst>
                                    <p:set>
                                      <p:cBhvr>
                                        <p:cTn id="14" dur="1" fill="hold">
                                          <p:stCondLst>
                                            <p:cond delay="0"/>
                                          </p:stCondLst>
                                        </p:cTn>
                                        <p:tgtEl>
                                          <p:spTgt spid="70"/>
                                        </p:tgtEl>
                                        <p:attrNameLst>
                                          <p:attrName>style.visibility</p:attrName>
                                        </p:attrNameLst>
                                      </p:cBhvr>
                                      <p:to>
                                        <p:strVal val="visible"/>
                                      </p:to>
                                    </p:set>
                                    <p:animEffect transition="in" filter="barn(outVertical)">
                                      <p:cBhvr>
                                        <p:cTn id="15" dur="500"/>
                                        <p:tgtEl>
                                          <p:spTgt spid="70"/>
                                        </p:tgtEl>
                                      </p:cBhvr>
                                    </p:animEffect>
                                  </p:childTnLst>
                                </p:cTn>
                              </p:par>
                              <p:par>
                                <p:cTn id="16" presetID="10" presetClass="entr" presetSubtype="0" fill="hold" grpId="0" nodeType="withEffect">
                                  <p:stCondLst>
                                    <p:cond delay="500"/>
                                  </p:stCondLst>
                                  <p:childTnLst>
                                    <p:set>
                                      <p:cBhvr>
                                        <p:cTn id="17" dur="1" fill="hold">
                                          <p:stCondLst>
                                            <p:cond delay="0"/>
                                          </p:stCondLst>
                                        </p:cTn>
                                        <p:tgtEl>
                                          <p:spTgt spid="53"/>
                                        </p:tgtEl>
                                        <p:attrNameLst>
                                          <p:attrName>style.visibility</p:attrName>
                                        </p:attrNameLst>
                                      </p:cBhvr>
                                      <p:to>
                                        <p:strVal val="visible"/>
                                      </p:to>
                                    </p:set>
                                    <p:animEffect transition="in" filter="fade">
                                      <p:cBhvr>
                                        <p:cTn id="18" dur="500"/>
                                        <p:tgtEl>
                                          <p:spTgt spid="53"/>
                                        </p:tgtEl>
                                      </p:cBhvr>
                                    </p:animEffect>
                                  </p:childTnLst>
                                </p:cTn>
                              </p:par>
                            </p:childTnLst>
                          </p:cTn>
                        </p:par>
                        <p:par>
                          <p:cTn id="19" fill="hold">
                            <p:stCondLst>
                              <p:cond delay="1500"/>
                            </p:stCondLst>
                            <p:childTnLst>
                              <p:par>
                                <p:cTn id="20" presetID="10" presetClass="entr" presetSubtype="0" fill="hold" nodeType="afterEffect">
                                  <p:stCondLst>
                                    <p:cond delay="200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3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52" grpId="0"/>
      <p:bldP spid="5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9786FB89-7CCF-4E06-A1F7-7411A9FA8D02}"/>
              </a:ext>
            </a:extLst>
          </p:cNvPr>
          <p:cNvPicPr>
            <a:picLocks noChangeAspect="1"/>
          </p:cNvPicPr>
          <p:nvPr/>
        </p:nvPicPr>
        <p:blipFill>
          <a:blip r:embed="rId2"/>
          <a:stretch>
            <a:fillRect/>
          </a:stretch>
        </p:blipFill>
        <p:spPr>
          <a:xfrm>
            <a:off x="2743994" y="482600"/>
            <a:ext cx="3753521" cy="4289739"/>
          </a:xfrm>
          <a:prstGeom prst="rect">
            <a:avLst/>
          </a:prstGeom>
        </p:spPr>
      </p:pic>
      <p:sp>
        <p:nvSpPr>
          <p:cNvPr id="5" name="Tekstvak 4">
            <a:extLst>
              <a:ext uri="{FF2B5EF4-FFF2-40B4-BE49-F238E27FC236}">
                <a16:creationId xmlns:a16="http://schemas.microsoft.com/office/drawing/2014/main" id="{832A479B-273E-4132-9123-37FD32CA20A8}"/>
              </a:ext>
            </a:extLst>
          </p:cNvPr>
          <p:cNvSpPr txBox="1"/>
          <p:nvPr/>
        </p:nvSpPr>
        <p:spPr>
          <a:xfrm>
            <a:off x="357759" y="3875147"/>
            <a:ext cx="2716823" cy="830997"/>
          </a:xfrm>
          <a:prstGeom prst="rect">
            <a:avLst/>
          </a:prstGeom>
          <a:noFill/>
        </p:spPr>
        <p:txBody>
          <a:bodyPr wrap="square" rtlCol="0">
            <a:spAutoFit/>
          </a:bodyPr>
          <a:lstStyle/>
          <a:p>
            <a:pPr marL="0" marR="0" lvl="0" indent="0" algn="l" defTabSz="411480" rtl="0" eaLnBrk="1" fontAlgn="auto" latinLnBrk="0" hangingPunct="1">
              <a:lnSpc>
                <a:spcPct val="100000"/>
              </a:lnSpc>
              <a:spcBef>
                <a:spcPts val="0"/>
              </a:spcBef>
              <a:spcAft>
                <a:spcPts val="0"/>
              </a:spcAft>
              <a:buClrTx/>
              <a:buSzTx/>
              <a:buFontTx/>
              <a:buNone/>
              <a:tabLst/>
              <a:defRPr/>
            </a:pPr>
            <a:r>
              <a:rPr kumimoji="0" lang="nl-BE" sz="1600" b="1" i="0" u="none" strike="noStrike" kern="1200" cap="none" spc="0" normalizeH="0" baseline="0" noProof="0" dirty="0">
                <a:ln>
                  <a:noFill/>
                </a:ln>
                <a:solidFill>
                  <a:srgbClr val="C00000"/>
                </a:solidFill>
                <a:effectLst/>
                <a:uLnTx/>
                <a:uFillTx/>
                <a:latin typeface="Calibri" panose="020F0502020204030204"/>
                <a:ea typeface="+mn-ea"/>
                <a:cs typeface="+mn-cs"/>
              </a:rPr>
              <a:t>Harvard Business review: </a:t>
            </a:r>
            <a:r>
              <a:rPr kumimoji="0" lang="nl-BE" sz="1600" b="1" i="0" u="none" strike="noStrike" kern="1200" cap="none" spc="0" normalizeH="0" baseline="0" noProof="0" dirty="0" err="1">
                <a:ln>
                  <a:noFill/>
                </a:ln>
                <a:solidFill>
                  <a:srgbClr val="C00000"/>
                </a:solidFill>
                <a:effectLst/>
                <a:uLnTx/>
                <a:uFillTx/>
                <a:latin typeface="Calibri" panose="020F0502020204030204"/>
                <a:ea typeface="+mn-ea"/>
                <a:cs typeface="+mn-cs"/>
              </a:rPr>
              <a:t>which</a:t>
            </a:r>
            <a:r>
              <a:rPr kumimoji="0" lang="nl-BE" sz="1600" b="1" i="0" u="none" strike="noStrike" kern="1200" cap="none" spc="0" normalizeH="0" baseline="0" noProof="0" dirty="0">
                <a:ln>
                  <a:noFill/>
                </a:ln>
                <a:solidFill>
                  <a:srgbClr val="C00000"/>
                </a:solidFill>
                <a:effectLst/>
                <a:uLnTx/>
                <a:uFillTx/>
                <a:latin typeface="Calibri" panose="020F0502020204030204"/>
                <a:ea typeface="+mn-ea"/>
                <a:cs typeface="+mn-cs"/>
              </a:rPr>
              <a:t> sectors are </a:t>
            </a:r>
            <a:r>
              <a:rPr kumimoji="0" lang="nl-BE" sz="1600" b="1" i="0" u="none" strike="noStrike" kern="1200" cap="none" spc="0" normalizeH="0" baseline="0" noProof="0" dirty="0" err="1">
                <a:ln>
                  <a:noFill/>
                </a:ln>
                <a:solidFill>
                  <a:srgbClr val="C00000"/>
                </a:solidFill>
                <a:effectLst/>
                <a:uLnTx/>
                <a:uFillTx/>
                <a:latin typeface="Calibri" panose="020F0502020204030204"/>
                <a:ea typeface="+mn-ea"/>
                <a:cs typeface="+mn-cs"/>
              </a:rPr>
              <a:t>the</a:t>
            </a:r>
            <a:r>
              <a:rPr kumimoji="0" lang="nl-BE" sz="1600" b="1" i="0" u="none" strike="noStrike" kern="1200" cap="none" spc="0" normalizeH="0" baseline="0" noProof="0" dirty="0">
                <a:ln>
                  <a:noFill/>
                </a:ln>
                <a:solidFill>
                  <a:srgbClr val="C00000"/>
                </a:solidFill>
                <a:effectLst/>
                <a:uLnTx/>
                <a:uFillTx/>
                <a:latin typeface="Calibri" panose="020F0502020204030204"/>
                <a:ea typeface="+mn-ea"/>
                <a:cs typeface="+mn-cs"/>
              </a:rPr>
              <a:t> most digital </a:t>
            </a:r>
            <a:r>
              <a:rPr kumimoji="0" lang="nl-BE" sz="1600" b="1" i="0" u="none" strike="noStrike" kern="1200" cap="none" spc="0" normalizeH="0" baseline="0" noProof="0" dirty="0" err="1">
                <a:ln>
                  <a:noFill/>
                </a:ln>
                <a:solidFill>
                  <a:srgbClr val="C00000"/>
                </a:solidFill>
                <a:effectLst/>
                <a:uLnTx/>
                <a:uFillTx/>
                <a:latin typeface="Calibri" panose="020F0502020204030204"/>
                <a:ea typeface="+mn-ea"/>
                <a:cs typeface="+mn-cs"/>
              </a:rPr>
              <a:t>and</a:t>
            </a:r>
            <a:r>
              <a:rPr kumimoji="0" lang="nl-BE" sz="16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nl-BE" sz="1600" b="1" i="0" u="none" strike="noStrike" kern="1200" cap="none" spc="0" normalizeH="0" baseline="0" noProof="0" dirty="0" err="1">
                <a:ln>
                  <a:noFill/>
                </a:ln>
                <a:solidFill>
                  <a:srgbClr val="C00000"/>
                </a:solidFill>
                <a:effectLst/>
                <a:uLnTx/>
                <a:uFillTx/>
                <a:latin typeface="Calibri" panose="020F0502020204030204"/>
                <a:ea typeface="+mn-ea"/>
                <a:cs typeface="+mn-cs"/>
              </a:rPr>
              <a:t>why</a:t>
            </a:r>
            <a:r>
              <a:rPr kumimoji="0" lang="nl-BE" sz="1600" b="1" i="0" u="none" strike="noStrike" kern="1200" cap="none" spc="0" normalizeH="0" baseline="0" noProof="0" dirty="0">
                <a:ln>
                  <a:noFill/>
                </a:ln>
                <a:solidFill>
                  <a:srgbClr val="C00000"/>
                </a:solidFill>
                <a:effectLst/>
                <a:uLnTx/>
                <a:uFillTx/>
                <a:latin typeface="Calibri" panose="020F0502020204030204"/>
                <a:ea typeface="+mn-ea"/>
                <a:cs typeface="+mn-cs"/>
              </a:rPr>
              <a:t> ? - 2016</a:t>
            </a:r>
          </a:p>
        </p:txBody>
      </p:sp>
      <p:sp>
        <p:nvSpPr>
          <p:cNvPr id="6" name="Rechthoek: afgeronde hoeken 5">
            <a:extLst>
              <a:ext uri="{FF2B5EF4-FFF2-40B4-BE49-F238E27FC236}">
                <a16:creationId xmlns:a16="http://schemas.microsoft.com/office/drawing/2014/main" id="{7097B586-9841-40E6-AF16-E0C4CFE2BA9C}"/>
              </a:ext>
            </a:extLst>
          </p:cNvPr>
          <p:cNvSpPr/>
          <p:nvPr/>
        </p:nvSpPr>
        <p:spPr>
          <a:xfrm>
            <a:off x="2549769" y="2795952"/>
            <a:ext cx="4035669" cy="167054"/>
          </a:xfrm>
          <a:prstGeom prst="round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1480" rtl="0" eaLnBrk="1" fontAlgn="auto" latinLnBrk="0" hangingPunct="1">
              <a:lnSpc>
                <a:spcPct val="100000"/>
              </a:lnSpc>
              <a:spcBef>
                <a:spcPts val="0"/>
              </a:spcBef>
              <a:spcAft>
                <a:spcPts val="0"/>
              </a:spcAft>
              <a:buClrTx/>
              <a:buSzTx/>
              <a:buFontTx/>
              <a:buNone/>
              <a:tabLst/>
              <a:defRPr/>
            </a:pPr>
            <a:endParaRPr kumimoji="0" lang="nl-BE" sz="16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12915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E1CEE87-00F3-4973-9970-E9FF47395A5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 y="649154"/>
            <a:ext cx="9143998" cy="4562926"/>
          </a:xfrm>
          <a:prstGeom prst="rect">
            <a:avLst/>
          </a:prstGeom>
        </p:spPr>
      </p:pic>
      <p:sp>
        <p:nvSpPr>
          <p:cNvPr id="70" name="Rechthoek 20">
            <a:extLst>
              <a:ext uri="{FF2B5EF4-FFF2-40B4-BE49-F238E27FC236}">
                <a16:creationId xmlns:a16="http://schemas.microsoft.com/office/drawing/2014/main" id="{92F01BFD-36E5-437F-B6CC-B032A82B71A6}"/>
              </a:ext>
            </a:extLst>
          </p:cNvPr>
          <p:cNvSpPr/>
          <p:nvPr/>
        </p:nvSpPr>
        <p:spPr>
          <a:xfrm>
            <a:off x="-11143" y="2031526"/>
            <a:ext cx="9155143" cy="2162102"/>
          </a:xfrm>
          <a:prstGeom prst="rect">
            <a:avLst/>
          </a:prstGeom>
          <a:solidFill>
            <a:schemeClr val="lt1">
              <a:alpha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1" name="Group 60">
            <a:extLst>
              <a:ext uri="{FF2B5EF4-FFF2-40B4-BE49-F238E27FC236}">
                <a16:creationId xmlns:a16="http://schemas.microsoft.com/office/drawing/2014/main" id="{D7BD0C54-EAB4-45A9-8868-ECEDA113F0CF}"/>
              </a:ext>
            </a:extLst>
          </p:cNvPr>
          <p:cNvGrpSpPr/>
          <p:nvPr/>
        </p:nvGrpSpPr>
        <p:grpSpPr>
          <a:xfrm>
            <a:off x="-1" y="152839"/>
            <a:ext cx="9144001" cy="505840"/>
            <a:chOff x="-1" y="152839"/>
            <a:chExt cx="9144001" cy="505840"/>
          </a:xfrm>
        </p:grpSpPr>
        <p:pic>
          <p:nvPicPr>
            <p:cNvPr id="63" name="Graphic 62">
              <a:extLst>
                <a:ext uri="{FF2B5EF4-FFF2-40B4-BE49-F238E27FC236}">
                  <a16:creationId xmlns:a16="http://schemas.microsoft.com/office/drawing/2014/main" id="{106D0E3D-A208-4AA3-A4B4-55AF09DF9BCD}"/>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05115" y="152839"/>
              <a:ext cx="1085850" cy="352425"/>
            </a:xfrm>
            <a:prstGeom prst="rect">
              <a:avLst/>
            </a:prstGeom>
          </p:spPr>
        </p:pic>
        <p:cxnSp>
          <p:nvCxnSpPr>
            <p:cNvPr id="68" name="Straight Connector 67">
              <a:extLst>
                <a:ext uri="{FF2B5EF4-FFF2-40B4-BE49-F238E27FC236}">
                  <a16:creationId xmlns:a16="http://schemas.microsoft.com/office/drawing/2014/main" id="{2AADE04F-09C3-4524-A6AB-D0EDDE73AE35}"/>
                </a:ext>
              </a:extLst>
            </p:cNvPr>
            <p:cNvCxnSpPr/>
            <p:nvPr/>
          </p:nvCxnSpPr>
          <p:spPr>
            <a:xfrm>
              <a:off x="-1" y="658679"/>
              <a:ext cx="9144001" cy="0"/>
            </a:xfrm>
            <a:prstGeom prst="line">
              <a:avLst/>
            </a:prstGeom>
            <a:ln w="19050">
              <a:solidFill>
                <a:srgbClr val="B9122A"/>
              </a:solidFill>
            </a:ln>
          </p:spPr>
          <p:style>
            <a:lnRef idx="1">
              <a:schemeClr val="accent1"/>
            </a:lnRef>
            <a:fillRef idx="0">
              <a:schemeClr val="accent1"/>
            </a:fillRef>
            <a:effectRef idx="0">
              <a:schemeClr val="accent1"/>
            </a:effectRef>
            <a:fontRef idx="minor">
              <a:schemeClr val="tx1"/>
            </a:fontRef>
          </p:style>
        </p:cxnSp>
      </p:grpSp>
      <p:sp>
        <p:nvSpPr>
          <p:cNvPr id="71" name="Rectangle 70">
            <a:hlinkClick r:id="rId6" action="ppaction://hlinksldjump"/>
            <a:extLst>
              <a:ext uri="{FF2B5EF4-FFF2-40B4-BE49-F238E27FC236}">
                <a16:creationId xmlns:a16="http://schemas.microsoft.com/office/drawing/2014/main" id="{3FBD2735-1232-4007-A26D-2CF5271C9466}"/>
              </a:ext>
            </a:extLst>
          </p:cNvPr>
          <p:cNvSpPr/>
          <p:nvPr/>
        </p:nvSpPr>
        <p:spPr>
          <a:xfrm>
            <a:off x="17860" y="0"/>
            <a:ext cx="1413788" cy="64915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BE"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kstvak 1">
            <a:extLst>
              <a:ext uri="{FF2B5EF4-FFF2-40B4-BE49-F238E27FC236}">
                <a16:creationId xmlns:a16="http://schemas.microsoft.com/office/drawing/2014/main" id="{9BB53C8E-48E0-4CC7-A282-DE448C5DB773}"/>
              </a:ext>
            </a:extLst>
          </p:cNvPr>
          <p:cNvSpPr txBox="1"/>
          <p:nvPr/>
        </p:nvSpPr>
        <p:spPr>
          <a:xfrm>
            <a:off x="2409532" y="138648"/>
            <a:ext cx="6456405" cy="400110"/>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nl-BE" sz="2000" b="1" dirty="0" err="1">
                <a:solidFill>
                  <a:prstClr val="black"/>
                </a:solidFill>
                <a:latin typeface="Arial" panose="020B0604020202020204" pitchFamily="34" charset="0"/>
                <a:cs typeface="Arial" panose="020B0604020202020204" pitchFamily="34" charset="0"/>
              </a:rPr>
              <a:t>Latest</a:t>
            </a:r>
            <a:r>
              <a:rPr lang="nl-BE" sz="2000" b="1" dirty="0">
                <a:solidFill>
                  <a:prstClr val="black"/>
                </a:solidFill>
                <a:latin typeface="Arial" panose="020B0604020202020204" pitchFamily="34" charset="0"/>
                <a:cs typeface="Arial" panose="020B0604020202020204" pitchFamily="34" charset="0"/>
              </a:rPr>
              <a:t> </a:t>
            </a:r>
            <a:r>
              <a:rPr lang="nl-BE" sz="2000" b="1" dirty="0" err="1">
                <a:solidFill>
                  <a:prstClr val="black"/>
                </a:solidFill>
                <a:latin typeface="Arial" panose="020B0604020202020204" pitchFamily="34" charset="0"/>
                <a:cs typeface="Arial" panose="020B0604020202020204" pitchFamily="34" charset="0"/>
              </a:rPr>
              <a:t>developments</a:t>
            </a:r>
            <a:r>
              <a:rPr lang="nl-BE" sz="2000" b="1" dirty="0">
                <a:solidFill>
                  <a:prstClr val="black"/>
                </a:solidFill>
                <a:latin typeface="Arial" panose="020B0604020202020204" pitchFamily="34" charset="0"/>
                <a:cs typeface="Arial" panose="020B0604020202020204" pitchFamily="34" charset="0"/>
              </a:rPr>
              <a:t> in Antwerp</a:t>
            </a:r>
            <a:endParaRPr kumimoji="0" lang="nl-BE"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2" name="tonnes-red">
            <a:extLst>
              <a:ext uri="{FF2B5EF4-FFF2-40B4-BE49-F238E27FC236}">
                <a16:creationId xmlns:a16="http://schemas.microsoft.com/office/drawing/2014/main" id="{AB8CC15A-6436-4DC2-A8C5-4CBF2A5FC188}"/>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78477" y="2737119"/>
            <a:ext cx="285600" cy="360000"/>
          </a:xfrm>
          <a:prstGeom prst="rect">
            <a:avLst/>
          </a:prstGeom>
        </p:spPr>
      </p:pic>
      <p:cxnSp>
        <p:nvCxnSpPr>
          <p:cNvPr id="33" name="Straight Connector 84">
            <a:extLst>
              <a:ext uri="{FF2B5EF4-FFF2-40B4-BE49-F238E27FC236}">
                <a16:creationId xmlns:a16="http://schemas.microsoft.com/office/drawing/2014/main" id="{42AAD5A7-C320-41D7-AD88-6092C2964269}"/>
              </a:ext>
            </a:extLst>
          </p:cNvPr>
          <p:cNvCxnSpPr/>
          <p:nvPr/>
        </p:nvCxnSpPr>
        <p:spPr>
          <a:xfrm>
            <a:off x="490207" y="3310176"/>
            <a:ext cx="641621" cy="0"/>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34" name="Tekstvak 33">
            <a:extLst>
              <a:ext uri="{FF2B5EF4-FFF2-40B4-BE49-F238E27FC236}">
                <a16:creationId xmlns:a16="http://schemas.microsoft.com/office/drawing/2014/main" id="{3AC1A9B5-A426-4D87-861E-CFC6558A1961}"/>
              </a:ext>
            </a:extLst>
          </p:cNvPr>
          <p:cNvSpPr txBox="1"/>
          <p:nvPr/>
        </p:nvSpPr>
        <p:spPr>
          <a:xfrm>
            <a:off x="1193014" y="3188246"/>
            <a:ext cx="1244703" cy="430887"/>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l-BE" sz="11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million</a:t>
            </a:r>
            <a:r>
              <a:rPr kumimoji="0" lang="nl-BE"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nl-BE" sz="11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tons</a:t>
            </a:r>
            <a:r>
              <a:rPr kumimoji="0" lang="nl-BE"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nl-BE"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of </a:t>
            </a:r>
            <a:r>
              <a:rPr kumimoji="0" lang="nl-BE" sz="11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freight</a:t>
            </a:r>
            <a:endParaRPr kumimoji="0" lang="nl-BE"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5" name="Tekstvak 34">
            <a:extLst>
              <a:ext uri="{FF2B5EF4-FFF2-40B4-BE49-F238E27FC236}">
                <a16:creationId xmlns:a16="http://schemas.microsoft.com/office/drawing/2014/main" id="{BD31A526-63DC-418D-B448-679BFF3A2980}"/>
              </a:ext>
            </a:extLst>
          </p:cNvPr>
          <p:cNvSpPr txBox="1"/>
          <p:nvPr/>
        </p:nvSpPr>
        <p:spPr>
          <a:xfrm>
            <a:off x="1063056" y="2634227"/>
            <a:ext cx="1448191" cy="584775"/>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l-BE" sz="3200" b="1" i="0" u="none" strike="noStrike" kern="1200" cap="none" spc="0" normalizeH="0" baseline="0" noProof="0" dirty="0">
                <a:ln>
                  <a:noFill/>
                </a:ln>
                <a:solidFill>
                  <a:srgbClr val="B9122A"/>
                </a:solidFill>
                <a:effectLst/>
                <a:uLnTx/>
                <a:uFillTx/>
                <a:latin typeface="Arial" panose="020B0604020202020204" pitchFamily="34" charset="0"/>
                <a:ea typeface="+mn-ea"/>
                <a:cs typeface="Arial" panose="020B0604020202020204" pitchFamily="34" charset="0"/>
              </a:rPr>
              <a:t>223</a:t>
            </a:r>
            <a:endParaRPr kumimoji="0" lang="nl-BE" sz="2600" b="1" i="0" u="none" strike="noStrike" kern="1200" cap="none" spc="0" normalizeH="0" baseline="0" noProof="0" dirty="0">
              <a:ln>
                <a:noFill/>
              </a:ln>
              <a:solidFill>
                <a:srgbClr val="B9122A"/>
              </a:solidFill>
              <a:effectLst/>
              <a:uLnTx/>
              <a:uFillTx/>
              <a:latin typeface="Arial" panose="020B0604020202020204" pitchFamily="34" charset="0"/>
              <a:ea typeface="+mn-ea"/>
              <a:cs typeface="Arial" panose="020B0604020202020204" pitchFamily="34" charset="0"/>
            </a:endParaRPr>
          </a:p>
        </p:txBody>
      </p:sp>
      <p:cxnSp>
        <p:nvCxnSpPr>
          <p:cNvPr id="36" name="Straight Connector 92">
            <a:extLst>
              <a:ext uri="{FF2B5EF4-FFF2-40B4-BE49-F238E27FC236}">
                <a16:creationId xmlns:a16="http://schemas.microsoft.com/office/drawing/2014/main" id="{8EC1E8A2-4D87-4E28-A1AB-9BD42918B5E8}"/>
              </a:ext>
            </a:extLst>
          </p:cNvPr>
          <p:cNvCxnSpPr/>
          <p:nvPr/>
        </p:nvCxnSpPr>
        <p:spPr>
          <a:xfrm>
            <a:off x="3799774" y="3229576"/>
            <a:ext cx="641621" cy="0"/>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37" name="Tekstvak 36">
            <a:extLst>
              <a:ext uri="{FF2B5EF4-FFF2-40B4-BE49-F238E27FC236}">
                <a16:creationId xmlns:a16="http://schemas.microsoft.com/office/drawing/2014/main" id="{3E3D7390-D4B4-45C6-BC61-06EBA162D83D}"/>
              </a:ext>
            </a:extLst>
          </p:cNvPr>
          <p:cNvSpPr txBox="1"/>
          <p:nvPr/>
        </p:nvSpPr>
        <p:spPr>
          <a:xfrm>
            <a:off x="3562151" y="3568599"/>
            <a:ext cx="1094430" cy="26161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nl-BE" sz="1100" b="1" dirty="0" err="1">
                <a:solidFill>
                  <a:prstClr val="black"/>
                </a:solidFill>
                <a:latin typeface="Arial" panose="020B0604020202020204" pitchFamily="34" charset="0"/>
                <a:cs typeface="Arial" panose="020B0604020202020204" pitchFamily="34" charset="0"/>
              </a:rPr>
              <a:t>Mln</a:t>
            </a:r>
            <a:r>
              <a:rPr lang="nl-BE" sz="1100" b="1" dirty="0">
                <a:solidFill>
                  <a:prstClr val="black"/>
                </a:solidFill>
                <a:latin typeface="Arial" panose="020B0604020202020204" pitchFamily="34" charset="0"/>
                <a:cs typeface="Arial" panose="020B0604020202020204" pitchFamily="34" charset="0"/>
              </a:rPr>
              <a:t> </a:t>
            </a:r>
            <a:r>
              <a:rPr lang="nl-BE" sz="1100" b="1" dirty="0" err="1">
                <a:solidFill>
                  <a:prstClr val="black"/>
                </a:solidFill>
                <a:latin typeface="Arial" panose="020B0604020202020204" pitchFamily="34" charset="0"/>
                <a:cs typeface="Arial" panose="020B0604020202020204" pitchFamily="34" charset="0"/>
              </a:rPr>
              <a:t>tons</a:t>
            </a:r>
            <a:endParaRPr kumimoji="0" lang="nl-BE"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8" name="Tekstvak 37">
            <a:extLst>
              <a:ext uri="{FF2B5EF4-FFF2-40B4-BE49-F238E27FC236}">
                <a16:creationId xmlns:a16="http://schemas.microsoft.com/office/drawing/2014/main" id="{A811BB63-291E-4A4D-875C-0CC57F4BB6E4}"/>
              </a:ext>
            </a:extLst>
          </p:cNvPr>
          <p:cNvSpPr txBox="1"/>
          <p:nvPr/>
        </p:nvSpPr>
        <p:spPr>
          <a:xfrm>
            <a:off x="3487376" y="3232273"/>
            <a:ext cx="1175723" cy="40011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nl-BE" sz="2000" b="1" dirty="0">
                <a:solidFill>
                  <a:srgbClr val="B9122A"/>
                </a:solidFill>
                <a:latin typeface="Arial" panose="020B0604020202020204" pitchFamily="34" charset="0"/>
                <a:cs typeface="Arial" panose="020B0604020202020204" pitchFamily="34" charset="0"/>
              </a:rPr>
              <a:t>123</a:t>
            </a:r>
            <a:endParaRPr kumimoji="0" lang="nl-BE" sz="2600" b="1" i="0" u="none" strike="noStrike" kern="1200" cap="none" spc="0" normalizeH="0" baseline="0" noProof="0" dirty="0">
              <a:ln>
                <a:noFill/>
              </a:ln>
              <a:solidFill>
                <a:srgbClr val="B9122A"/>
              </a:solidFill>
              <a:effectLst/>
              <a:uLnTx/>
              <a:uFillTx/>
              <a:latin typeface="Arial" panose="020B0604020202020204" pitchFamily="34" charset="0"/>
              <a:ea typeface="+mn-ea"/>
              <a:cs typeface="Arial" panose="020B0604020202020204" pitchFamily="34" charset="0"/>
            </a:endParaRPr>
          </a:p>
        </p:txBody>
      </p:sp>
      <p:sp>
        <p:nvSpPr>
          <p:cNvPr id="39" name="Rechthoek 38">
            <a:extLst>
              <a:ext uri="{FF2B5EF4-FFF2-40B4-BE49-F238E27FC236}">
                <a16:creationId xmlns:a16="http://schemas.microsoft.com/office/drawing/2014/main" id="{72E4E656-F2E8-4D74-BF67-CE49DC1D0ED1}"/>
              </a:ext>
            </a:extLst>
          </p:cNvPr>
          <p:cNvSpPr/>
          <p:nvPr/>
        </p:nvSpPr>
        <p:spPr>
          <a:xfrm>
            <a:off x="3562151" y="2864502"/>
            <a:ext cx="1119217" cy="307777"/>
          </a:xfrm>
          <a:prstGeom prst="rect">
            <a:avLst/>
          </a:prstGeom>
        </p:spPr>
        <p:txBody>
          <a:bodyPr wrap="none">
            <a:spAutoFit/>
          </a:bodyPr>
          <a:lstStyle/>
          <a:p>
            <a:r>
              <a:rPr lang="nl-BE" sz="1400" b="1" dirty="0">
                <a:solidFill>
                  <a:prstClr val="black"/>
                </a:solidFill>
                <a:latin typeface="Arial" panose="020B0604020202020204" pitchFamily="34" charset="0"/>
                <a:cs typeface="Arial" panose="020B0604020202020204" pitchFamily="34" charset="0"/>
              </a:rPr>
              <a:t>Containers</a:t>
            </a:r>
            <a:endParaRPr lang="nl-BE" dirty="0"/>
          </a:p>
        </p:txBody>
      </p:sp>
      <p:cxnSp>
        <p:nvCxnSpPr>
          <p:cNvPr id="40" name="Straight Connector 92">
            <a:extLst>
              <a:ext uri="{FF2B5EF4-FFF2-40B4-BE49-F238E27FC236}">
                <a16:creationId xmlns:a16="http://schemas.microsoft.com/office/drawing/2014/main" id="{207440D9-F135-4E52-B218-FF888B1144F6}"/>
              </a:ext>
            </a:extLst>
          </p:cNvPr>
          <p:cNvCxnSpPr/>
          <p:nvPr/>
        </p:nvCxnSpPr>
        <p:spPr>
          <a:xfrm>
            <a:off x="4996114" y="3229576"/>
            <a:ext cx="641621" cy="0"/>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41" name="Tekstvak 40">
            <a:extLst>
              <a:ext uri="{FF2B5EF4-FFF2-40B4-BE49-F238E27FC236}">
                <a16:creationId xmlns:a16="http://schemas.microsoft.com/office/drawing/2014/main" id="{18D67137-9E8C-4948-86AB-5F95F057048B}"/>
              </a:ext>
            </a:extLst>
          </p:cNvPr>
          <p:cNvSpPr txBox="1"/>
          <p:nvPr/>
        </p:nvSpPr>
        <p:spPr>
          <a:xfrm>
            <a:off x="4758491" y="3568599"/>
            <a:ext cx="1094430" cy="26161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nl-BE" sz="1100" b="1" dirty="0" err="1">
                <a:solidFill>
                  <a:prstClr val="black"/>
                </a:solidFill>
                <a:latin typeface="Arial" panose="020B0604020202020204" pitchFamily="34" charset="0"/>
                <a:cs typeface="Arial" panose="020B0604020202020204" pitchFamily="34" charset="0"/>
              </a:rPr>
              <a:t>Mln</a:t>
            </a:r>
            <a:r>
              <a:rPr lang="nl-BE" sz="1100" b="1" dirty="0">
                <a:solidFill>
                  <a:prstClr val="black"/>
                </a:solidFill>
                <a:latin typeface="Arial" panose="020B0604020202020204" pitchFamily="34" charset="0"/>
                <a:cs typeface="Arial" panose="020B0604020202020204" pitchFamily="34" charset="0"/>
              </a:rPr>
              <a:t> </a:t>
            </a:r>
            <a:r>
              <a:rPr lang="nl-BE" sz="1100" b="1" dirty="0" err="1">
                <a:solidFill>
                  <a:prstClr val="black"/>
                </a:solidFill>
                <a:latin typeface="Arial" panose="020B0604020202020204" pitchFamily="34" charset="0"/>
                <a:cs typeface="Arial" panose="020B0604020202020204" pitchFamily="34" charset="0"/>
              </a:rPr>
              <a:t>tons</a:t>
            </a:r>
            <a:endParaRPr kumimoji="0" lang="nl-BE"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8" name="Tekstvak 47">
            <a:extLst>
              <a:ext uri="{FF2B5EF4-FFF2-40B4-BE49-F238E27FC236}">
                <a16:creationId xmlns:a16="http://schemas.microsoft.com/office/drawing/2014/main" id="{57E4D28A-E790-48B7-84DD-5A1FEB6531CA}"/>
              </a:ext>
            </a:extLst>
          </p:cNvPr>
          <p:cNvSpPr txBox="1"/>
          <p:nvPr/>
        </p:nvSpPr>
        <p:spPr>
          <a:xfrm>
            <a:off x="4871288" y="3232273"/>
            <a:ext cx="881148" cy="40011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l-BE" sz="2000" b="1" i="0" u="none" strike="noStrike" kern="1200" cap="none" spc="0" normalizeH="0" baseline="0" noProof="0" dirty="0">
                <a:ln>
                  <a:noFill/>
                </a:ln>
                <a:solidFill>
                  <a:srgbClr val="B9122A"/>
                </a:solidFill>
                <a:effectLst/>
                <a:uLnTx/>
                <a:uFillTx/>
                <a:latin typeface="Arial" panose="020B0604020202020204" pitchFamily="34" charset="0"/>
                <a:ea typeface="+mn-ea"/>
                <a:cs typeface="Arial" panose="020B0604020202020204" pitchFamily="34" charset="0"/>
              </a:rPr>
              <a:t>73</a:t>
            </a:r>
            <a:endParaRPr kumimoji="0" lang="nl-BE" sz="2600" b="1" i="0" u="none" strike="noStrike" kern="1200" cap="none" spc="0" normalizeH="0" baseline="0" noProof="0" dirty="0">
              <a:ln>
                <a:noFill/>
              </a:ln>
              <a:solidFill>
                <a:srgbClr val="B9122A"/>
              </a:solidFill>
              <a:effectLst/>
              <a:uLnTx/>
              <a:uFillTx/>
              <a:latin typeface="Arial" panose="020B0604020202020204" pitchFamily="34" charset="0"/>
              <a:ea typeface="+mn-ea"/>
              <a:cs typeface="Arial" panose="020B0604020202020204" pitchFamily="34" charset="0"/>
            </a:endParaRPr>
          </a:p>
        </p:txBody>
      </p:sp>
      <p:sp>
        <p:nvSpPr>
          <p:cNvPr id="51" name="Rechthoek 50">
            <a:extLst>
              <a:ext uri="{FF2B5EF4-FFF2-40B4-BE49-F238E27FC236}">
                <a16:creationId xmlns:a16="http://schemas.microsoft.com/office/drawing/2014/main" id="{4B132BE9-595E-4EDD-ADED-E0E5E2DED6BA}"/>
              </a:ext>
            </a:extLst>
          </p:cNvPr>
          <p:cNvSpPr/>
          <p:nvPr/>
        </p:nvSpPr>
        <p:spPr>
          <a:xfrm>
            <a:off x="4758491" y="2864502"/>
            <a:ext cx="1136850" cy="307777"/>
          </a:xfrm>
          <a:prstGeom prst="rect">
            <a:avLst/>
          </a:prstGeom>
        </p:spPr>
        <p:txBody>
          <a:bodyPr wrap="none">
            <a:spAutoFit/>
          </a:bodyPr>
          <a:lstStyle/>
          <a:p>
            <a:r>
              <a:rPr lang="nl-BE" sz="1400" b="1" dirty="0">
                <a:solidFill>
                  <a:prstClr val="black"/>
                </a:solidFill>
                <a:latin typeface="Arial" panose="020B0604020202020204" pitchFamily="34" charset="0"/>
                <a:cs typeface="Arial" panose="020B0604020202020204" pitchFamily="34" charset="0"/>
              </a:rPr>
              <a:t>Liquid bulk</a:t>
            </a:r>
            <a:endParaRPr lang="nl-BE" dirty="0"/>
          </a:p>
        </p:txBody>
      </p:sp>
      <p:cxnSp>
        <p:nvCxnSpPr>
          <p:cNvPr id="55" name="Straight Connector 92">
            <a:extLst>
              <a:ext uri="{FF2B5EF4-FFF2-40B4-BE49-F238E27FC236}">
                <a16:creationId xmlns:a16="http://schemas.microsoft.com/office/drawing/2014/main" id="{B488E9B2-B2D8-4A15-8717-94C05C8F1560}"/>
              </a:ext>
            </a:extLst>
          </p:cNvPr>
          <p:cNvCxnSpPr/>
          <p:nvPr/>
        </p:nvCxnSpPr>
        <p:spPr>
          <a:xfrm>
            <a:off x="6221353" y="3226078"/>
            <a:ext cx="641621" cy="0"/>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59" name="Tekstvak 58">
            <a:extLst>
              <a:ext uri="{FF2B5EF4-FFF2-40B4-BE49-F238E27FC236}">
                <a16:creationId xmlns:a16="http://schemas.microsoft.com/office/drawing/2014/main" id="{1AA0E0C2-5560-4499-8DA7-593C1390507C}"/>
              </a:ext>
            </a:extLst>
          </p:cNvPr>
          <p:cNvSpPr txBox="1"/>
          <p:nvPr/>
        </p:nvSpPr>
        <p:spPr>
          <a:xfrm>
            <a:off x="5983730" y="3565101"/>
            <a:ext cx="1094430" cy="26161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nl-BE" sz="1100" b="1" dirty="0" err="1">
                <a:solidFill>
                  <a:prstClr val="black"/>
                </a:solidFill>
                <a:latin typeface="Arial" panose="020B0604020202020204" pitchFamily="34" charset="0"/>
                <a:cs typeface="Arial" panose="020B0604020202020204" pitchFamily="34" charset="0"/>
              </a:rPr>
              <a:t>Mln</a:t>
            </a:r>
            <a:r>
              <a:rPr lang="nl-BE" sz="1100" b="1" dirty="0">
                <a:solidFill>
                  <a:prstClr val="black"/>
                </a:solidFill>
                <a:latin typeface="Arial" panose="020B0604020202020204" pitchFamily="34" charset="0"/>
                <a:cs typeface="Arial" panose="020B0604020202020204" pitchFamily="34" charset="0"/>
              </a:rPr>
              <a:t> </a:t>
            </a:r>
            <a:r>
              <a:rPr lang="nl-BE" sz="1100" b="1" dirty="0" err="1">
                <a:solidFill>
                  <a:prstClr val="black"/>
                </a:solidFill>
                <a:latin typeface="Arial" panose="020B0604020202020204" pitchFamily="34" charset="0"/>
                <a:cs typeface="Arial" panose="020B0604020202020204" pitchFamily="34" charset="0"/>
              </a:rPr>
              <a:t>tons</a:t>
            </a:r>
            <a:endParaRPr kumimoji="0" lang="nl-BE"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0" name="Tekstvak 59">
            <a:extLst>
              <a:ext uri="{FF2B5EF4-FFF2-40B4-BE49-F238E27FC236}">
                <a16:creationId xmlns:a16="http://schemas.microsoft.com/office/drawing/2014/main" id="{EBDDD7E9-FBB9-4FFC-8E58-C6540C524AF7}"/>
              </a:ext>
            </a:extLst>
          </p:cNvPr>
          <p:cNvSpPr txBox="1"/>
          <p:nvPr/>
        </p:nvSpPr>
        <p:spPr>
          <a:xfrm>
            <a:off x="6000395" y="3228775"/>
            <a:ext cx="1055384" cy="40011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nl-BE" sz="2000" b="1" dirty="0">
                <a:solidFill>
                  <a:srgbClr val="B9122A"/>
                </a:solidFill>
                <a:latin typeface="Arial" panose="020B0604020202020204" pitchFamily="34" charset="0"/>
                <a:cs typeface="Arial" panose="020B0604020202020204" pitchFamily="34" charset="0"/>
              </a:rPr>
              <a:t>15</a:t>
            </a:r>
            <a:endParaRPr kumimoji="0" lang="nl-BE" sz="2600" b="1" i="0" u="none" strike="noStrike" kern="1200" cap="none" spc="0" normalizeH="0" baseline="0" noProof="0" dirty="0">
              <a:ln>
                <a:noFill/>
              </a:ln>
              <a:solidFill>
                <a:srgbClr val="B9122A"/>
              </a:solidFill>
              <a:effectLst/>
              <a:uLnTx/>
              <a:uFillTx/>
              <a:latin typeface="Arial" panose="020B0604020202020204" pitchFamily="34" charset="0"/>
              <a:ea typeface="+mn-ea"/>
              <a:cs typeface="Arial" panose="020B0604020202020204" pitchFamily="34" charset="0"/>
            </a:endParaRPr>
          </a:p>
        </p:txBody>
      </p:sp>
      <p:sp>
        <p:nvSpPr>
          <p:cNvPr id="62" name="Rechthoek 61">
            <a:extLst>
              <a:ext uri="{FF2B5EF4-FFF2-40B4-BE49-F238E27FC236}">
                <a16:creationId xmlns:a16="http://schemas.microsoft.com/office/drawing/2014/main" id="{4C1DE8B2-3B7D-4515-B23D-0DCD58EF634A}"/>
              </a:ext>
            </a:extLst>
          </p:cNvPr>
          <p:cNvSpPr/>
          <p:nvPr/>
        </p:nvSpPr>
        <p:spPr>
          <a:xfrm>
            <a:off x="6021830" y="2861004"/>
            <a:ext cx="1050288" cy="307777"/>
          </a:xfrm>
          <a:prstGeom prst="rect">
            <a:avLst/>
          </a:prstGeom>
        </p:spPr>
        <p:txBody>
          <a:bodyPr wrap="none">
            <a:spAutoFit/>
          </a:bodyPr>
          <a:lstStyle/>
          <a:p>
            <a:r>
              <a:rPr lang="nl-BE" sz="1400" b="1" dirty="0">
                <a:solidFill>
                  <a:prstClr val="black"/>
                </a:solidFill>
                <a:latin typeface="Arial" panose="020B0604020202020204" pitchFamily="34" charset="0"/>
                <a:cs typeface="Arial" panose="020B0604020202020204" pitchFamily="34" charset="0"/>
              </a:rPr>
              <a:t>Breakbulk</a:t>
            </a:r>
            <a:endParaRPr lang="nl-BE" dirty="0"/>
          </a:p>
        </p:txBody>
      </p:sp>
      <p:cxnSp>
        <p:nvCxnSpPr>
          <p:cNvPr id="64" name="Straight Connector 92">
            <a:extLst>
              <a:ext uri="{FF2B5EF4-FFF2-40B4-BE49-F238E27FC236}">
                <a16:creationId xmlns:a16="http://schemas.microsoft.com/office/drawing/2014/main" id="{55C9A99F-83BA-460E-882B-717C47272E1D}"/>
              </a:ext>
            </a:extLst>
          </p:cNvPr>
          <p:cNvCxnSpPr/>
          <p:nvPr/>
        </p:nvCxnSpPr>
        <p:spPr>
          <a:xfrm>
            <a:off x="7457619" y="3245543"/>
            <a:ext cx="641621" cy="0"/>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65" name="Tekstvak 64">
            <a:extLst>
              <a:ext uri="{FF2B5EF4-FFF2-40B4-BE49-F238E27FC236}">
                <a16:creationId xmlns:a16="http://schemas.microsoft.com/office/drawing/2014/main" id="{CE3EB5A5-49E1-473A-BB28-6712D85CE3AA}"/>
              </a:ext>
            </a:extLst>
          </p:cNvPr>
          <p:cNvSpPr txBox="1"/>
          <p:nvPr/>
        </p:nvSpPr>
        <p:spPr>
          <a:xfrm>
            <a:off x="7219996" y="3584566"/>
            <a:ext cx="1094430" cy="26161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nl-BE" sz="1100" b="1" dirty="0" err="1">
                <a:solidFill>
                  <a:prstClr val="black"/>
                </a:solidFill>
                <a:latin typeface="Arial" panose="020B0604020202020204" pitchFamily="34" charset="0"/>
                <a:cs typeface="Arial" panose="020B0604020202020204" pitchFamily="34" charset="0"/>
              </a:rPr>
              <a:t>Mln</a:t>
            </a:r>
            <a:r>
              <a:rPr lang="nl-BE" sz="1100" b="1" dirty="0">
                <a:solidFill>
                  <a:prstClr val="black"/>
                </a:solidFill>
                <a:latin typeface="Arial" panose="020B0604020202020204" pitchFamily="34" charset="0"/>
                <a:cs typeface="Arial" panose="020B0604020202020204" pitchFamily="34" charset="0"/>
              </a:rPr>
              <a:t> </a:t>
            </a:r>
            <a:r>
              <a:rPr lang="nl-BE" sz="1100" b="1" dirty="0" err="1">
                <a:solidFill>
                  <a:prstClr val="black"/>
                </a:solidFill>
                <a:latin typeface="Arial" panose="020B0604020202020204" pitchFamily="34" charset="0"/>
                <a:cs typeface="Arial" panose="020B0604020202020204" pitchFamily="34" charset="0"/>
              </a:rPr>
              <a:t>tons</a:t>
            </a:r>
            <a:endParaRPr kumimoji="0" lang="nl-BE"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6" name="Tekstvak 65">
            <a:extLst>
              <a:ext uri="{FF2B5EF4-FFF2-40B4-BE49-F238E27FC236}">
                <a16:creationId xmlns:a16="http://schemas.microsoft.com/office/drawing/2014/main" id="{644853AE-8529-4833-BD48-E62C33F256A6}"/>
              </a:ext>
            </a:extLst>
          </p:cNvPr>
          <p:cNvSpPr txBox="1"/>
          <p:nvPr/>
        </p:nvSpPr>
        <p:spPr>
          <a:xfrm>
            <a:off x="7358581" y="3225380"/>
            <a:ext cx="815318" cy="40011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nl-BE" sz="2000" b="1" dirty="0">
                <a:solidFill>
                  <a:srgbClr val="B9122A"/>
                </a:solidFill>
                <a:latin typeface="Arial" panose="020B0604020202020204" pitchFamily="34" charset="0"/>
                <a:cs typeface="Arial" panose="020B0604020202020204" pitchFamily="34" charset="0"/>
              </a:rPr>
              <a:t>12</a:t>
            </a:r>
            <a:endParaRPr kumimoji="0" lang="nl-BE" sz="2600" b="1" i="0" u="none" strike="noStrike" kern="1200" cap="none" spc="0" normalizeH="0" baseline="0" noProof="0" dirty="0">
              <a:ln>
                <a:noFill/>
              </a:ln>
              <a:solidFill>
                <a:srgbClr val="B9122A"/>
              </a:solidFill>
              <a:effectLst/>
              <a:uLnTx/>
              <a:uFillTx/>
              <a:latin typeface="Arial" panose="020B0604020202020204" pitchFamily="34" charset="0"/>
              <a:ea typeface="+mn-ea"/>
              <a:cs typeface="Arial" panose="020B0604020202020204" pitchFamily="34" charset="0"/>
            </a:endParaRPr>
          </a:p>
        </p:txBody>
      </p:sp>
      <p:sp>
        <p:nvSpPr>
          <p:cNvPr id="69" name="Rechthoek 68">
            <a:extLst>
              <a:ext uri="{FF2B5EF4-FFF2-40B4-BE49-F238E27FC236}">
                <a16:creationId xmlns:a16="http://schemas.microsoft.com/office/drawing/2014/main" id="{1EB44AD4-C9EC-49D8-B743-80CFEC34961F}"/>
              </a:ext>
            </a:extLst>
          </p:cNvPr>
          <p:cNvSpPr/>
          <p:nvPr/>
        </p:nvSpPr>
        <p:spPr>
          <a:xfrm>
            <a:off x="7326676" y="2880469"/>
            <a:ext cx="901209" cy="307777"/>
          </a:xfrm>
          <a:prstGeom prst="rect">
            <a:avLst/>
          </a:prstGeom>
        </p:spPr>
        <p:txBody>
          <a:bodyPr wrap="none">
            <a:spAutoFit/>
          </a:bodyPr>
          <a:lstStyle/>
          <a:p>
            <a:r>
              <a:rPr lang="nl-BE" sz="1400" b="1" dirty="0">
                <a:solidFill>
                  <a:prstClr val="black"/>
                </a:solidFill>
                <a:latin typeface="Arial" panose="020B0604020202020204" pitchFamily="34" charset="0"/>
                <a:cs typeface="Arial" panose="020B0604020202020204" pitchFamily="34" charset="0"/>
              </a:rPr>
              <a:t>Dry bulk</a:t>
            </a:r>
            <a:endParaRPr lang="nl-BE" dirty="0"/>
          </a:p>
        </p:txBody>
      </p:sp>
      <p:pic>
        <p:nvPicPr>
          <p:cNvPr id="72" name="Afbeelding 71">
            <a:extLst>
              <a:ext uri="{FF2B5EF4-FFF2-40B4-BE49-F238E27FC236}">
                <a16:creationId xmlns:a16="http://schemas.microsoft.com/office/drawing/2014/main" id="{43985F23-E4B8-46DF-BC13-C384FEB08C4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871413" y="2505462"/>
            <a:ext cx="509198" cy="345469"/>
          </a:xfrm>
          <a:prstGeom prst="rect">
            <a:avLst/>
          </a:prstGeom>
        </p:spPr>
      </p:pic>
      <p:pic>
        <p:nvPicPr>
          <p:cNvPr id="73" name="Afbeelding 72">
            <a:extLst>
              <a:ext uri="{FF2B5EF4-FFF2-40B4-BE49-F238E27FC236}">
                <a16:creationId xmlns:a16="http://schemas.microsoft.com/office/drawing/2014/main" id="{DFE4E54A-93EF-49DD-AE15-D6C48A0F6F5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199216" y="2463338"/>
            <a:ext cx="684000" cy="402833"/>
          </a:xfrm>
          <a:prstGeom prst="rect">
            <a:avLst/>
          </a:prstGeom>
        </p:spPr>
      </p:pic>
      <p:pic>
        <p:nvPicPr>
          <p:cNvPr id="74" name="Afbeelding 73">
            <a:extLst>
              <a:ext uri="{FF2B5EF4-FFF2-40B4-BE49-F238E27FC236}">
                <a16:creationId xmlns:a16="http://schemas.microsoft.com/office/drawing/2014/main" id="{186C4306-1D70-4951-AD3D-649BA23321E1}"/>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380900" y="2552972"/>
            <a:ext cx="785920" cy="327269"/>
          </a:xfrm>
          <a:prstGeom prst="rect">
            <a:avLst/>
          </a:prstGeom>
        </p:spPr>
      </p:pic>
      <p:pic>
        <p:nvPicPr>
          <p:cNvPr id="75" name="Afbeelding 74">
            <a:extLst>
              <a:ext uri="{FF2B5EF4-FFF2-40B4-BE49-F238E27FC236}">
                <a16:creationId xmlns:a16="http://schemas.microsoft.com/office/drawing/2014/main" id="{D36CBBA0-D672-401F-AEAF-DAE4BF5E046F}"/>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052509" y="2505462"/>
            <a:ext cx="606991" cy="249407"/>
          </a:xfrm>
          <a:prstGeom prst="rect">
            <a:avLst/>
          </a:prstGeom>
        </p:spPr>
      </p:pic>
    </p:spTree>
    <p:extLst>
      <p:ext uri="{BB962C8B-B14F-4D97-AF65-F5344CB8AC3E}">
        <p14:creationId xmlns:p14="http://schemas.microsoft.com/office/powerpoint/2010/main" val="1259786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40000" decel="6000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 calcmode="lin" valueType="num">
                                      <p:cBhvr additive="base">
                                        <p:cTn id="7" dur="500" fill="hold"/>
                                        <p:tgtEl>
                                          <p:spTgt spid="70"/>
                                        </p:tgtEl>
                                        <p:attrNameLst>
                                          <p:attrName>ppt_x</p:attrName>
                                        </p:attrNameLst>
                                      </p:cBhvr>
                                      <p:tavLst>
                                        <p:tav tm="0">
                                          <p:val>
                                            <p:strVal val="0-#ppt_w/2"/>
                                          </p:val>
                                        </p:tav>
                                        <p:tav tm="100000">
                                          <p:val>
                                            <p:strVal val="#ppt_x"/>
                                          </p:val>
                                        </p:tav>
                                      </p:tavLst>
                                    </p:anim>
                                    <p:anim calcmode="lin" valueType="num">
                                      <p:cBhvr additive="base">
                                        <p:cTn id="8" dur="500" fill="hold"/>
                                        <p:tgtEl>
                                          <p:spTgt spid="7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p:cTn id="12" dur="500" fill="hold"/>
                                        <p:tgtEl>
                                          <p:spTgt spid="32"/>
                                        </p:tgtEl>
                                        <p:attrNameLst>
                                          <p:attrName>ppt_w</p:attrName>
                                        </p:attrNameLst>
                                      </p:cBhvr>
                                      <p:tavLst>
                                        <p:tav tm="0">
                                          <p:val>
                                            <p:fltVal val="0"/>
                                          </p:val>
                                        </p:tav>
                                        <p:tav tm="100000">
                                          <p:val>
                                            <p:strVal val="#ppt_w"/>
                                          </p:val>
                                        </p:tav>
                                      </p:tavLst>
                                    </p:anim>
                                    <p:anim calcmode="lin" valueType="num">
                                      <p:cBhvr>
                                        <p:cTn id="13" dur="500" fill="hold"/>
                                        <p:tgtEl>
                                          <p:spTgt spid="32"/>
                                        </p:tgtEl>
                                        <p:attrNameLst>
                                          <p:attrName>ppt_h</p:attrName>
                                        </p:attrNameLst>
                                      </p:cBhvr>
                                      <p:tavLst>
                                        <p:tav tm="0">
                                          <p:val>
                                            <p:fltVal val="0"/>
                                          </p:val>
                                        </p:tav>
                                        <p:tav tm="100000">
                                          <p:val>
                                            <p:strVal val="#ppt_h"/>
                                          </p:val>
                                        </p:tav>
                                      </p:tavLst>
                                    </p:anim>
                                    <p:animEffect transition="in" filter="fade">
                                      <p:cBhvr>
                                        <p:cTn id="14" dur="500"/>
                                        <p:tgtEl>
                                          <p:spTgt spid="32"/>
                                        </p:tgtEl>
                                      </p:cBhvr>
                                    </p:animEffect>
                                  </p:childTnLst>
                                </p:cTn>
                              </p:par>
                              <p:par>
                                <p:cTn id="15" presetID="16" presetClass="entr" presetSubtype="37"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arn(outVertical)">
                                      <p:cBhvr>
                                        <p:cTn id="17" dur="500"/>
                                        <p:tgtEl>
                                          <p:spTgt spid="33"/>
                                        </p:tgtEl>
                                      </p:cBhvr>
                                    </p:animEffect>
                                  </p:childTnLst>
                                </p:cTn>
                              </p:par>
                              <p:par>
                                <p:cTn id="18" presetID="10" presetClass="entr" presetSubtype="0" fill="hold" grpId="0" nodeType="withEffect">
                                  <p:stCondLst>
                                    <p:cond delay="25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500"/>
                                        <p:tgtEl>
                                          <p:spTgt spid="3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500"/>
                                        <p:tgtEl>
                                          <p:spTgt spid="35"/>
                                        </p:tgtEl>
                                      </p:cBhvr>
                                    </p:animEffect>
                                  </p:childTnLst>
                                </p:cTn>
                              </p:par>
                              <p:par>
                                <p:cTn id="24" presetID="16" presetClass="entr" presetSubtype="37" fill="hold"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barn(outVertical)">
                                      <p:cBhvr>
                                        <p:cTn id="26" dur="500"/>
                                        <p:tgtEl>
                                          <p:spTgt spid="3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fade">
                                      <p:cBhvr>
                                        <p:cTn id="29" dur="500"/>
                                        <p:tgtEl>
                                          <p:spTgt spid="38"/>
                                        </p:tgtEl>
                                      </p:cBhvr>
                                    </p:animEffect>
                                  </p:childTnLst>
                                </p:cTn>
                              </p:par>
                              <p:par>
                                <p:cTn id="30" presetID="10" presetClass="entr" presetSubtype="0" fill="hold" grpId="0" nodeType="withEffect">
                                  <p:stCondLst>
                                    <p:cond delay="25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500"/>
                                        <p:tgtEl>
                                          <p:spTgt spid="37"/>
                                        </p:tgtEl>
                                      </p:cBhvr>
                                    </p:animEffect>
                                  </p:childTnLst>
                                </p:cTn>
                              </p:par>
                              <p:par>
                                <p:cTn id="33" presetID="16" presetClass="entr" presetSubtype="37" fill="hold" nodeType="withEffect">
                                  <p:stCondLst>
                                    <p:cond delay="0"/>
                                  </p:stCondLst>
                                  <p:childTnLst>
                                    <p:set>
                                      <p:cBhvr>
                                        <p:cTn id="34" dur="1" fill="hold">
                                          <p:stCondLst>
                                            <p:cond delay="0"/>
                                          </p:stCondLst>
                                        </p:cTn>
                                        <p:tgtEl>
                                          <p:spTgt spid="40"/>
                                        </p:tgtEl>
                                        <p:attrNameLst>
                                          <p:attrName>style.visibility</p:attrName>
                                        </p:attrNameLst>
                                      </p:cBhvr>
                                      <p:to>
                                        <p:strVal val="visible"/>
                                      </p:to>
                                    </p:set>
                                    <p:animEffect transition="in" filter="barn(outVertical)">
                                      <p:cBhvr>
                                        <p:cTn id="35" dur="500"/>
                                        <p:tgtEl>
                                          <p:spTgt spid="4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8"/>
                                        </p:tgtEl>
                                        <p:attrNameLst>
                                          <p:attrName>style.visibility</p:attrName>
                                        </p:attrNameLst>
                                      </p:cBhvr>
                                      <p:to>
                                        <p:strVal val="visible"/>
                                      </p:to>
                                    </p:set>
                                    <p:animEffect transition="in" filter="fade">
                                      <p:cBhvr>
                                        <p:cTn id="38" dur="500"/>
                                        <p:tgtEl>
                                          <p:spTgt spid="48"/>
                                        </p:tgtEl>
                                      </p:cBhvr>
                                    </p:animEffect>
                                  </p:childTnLst>
                                </p:cTn>
                              </p:par>
                              <p:par>
                                <p:cTn id="39" presetID="10" presetClass="entr" presetSubtype="0" fill="hold" grpId="0" nodeType="withEffect">
                                  <p:stCondLst>
                                    <p:cond delay="250"/>
                                  </p:stCondLst>
                                  <p:childTnLst>
                                    <p:set>
                                      <p:cBhvr>
                                        <p:cTn id="40" dur="1" fill="hold">
                                          <p:stCondLst>
                                            <p:cond delay="0"/>
                                          </p:stCondLst>
                                        </p:cTn>
                                        <p:tgtEl>
                                          <p:spTgt spid="41"/>
                                        </p:tgtEl>
                                        <p:attrNameLst>
                                          <p:attrName>style.visibility</p:attrName>
                                        </p:attrNameLst>
                                      </p:cBhvr>
                                      <p:to>
                                        <p:strVal val="visible"/>
                                      </p:to>
                                    </p:set>
                                    <p:animEffect transition="in" filter="fade">
                                      <p:cBhvr>
                                        <p:cTn id="41" dur="500"/>
                                        <p:tgtEl>
                                          <p:spTgt spid="41"/>
                                        </p:tgtEl>
                                      </p:cBhvr>
                                    </p:animEffect>
                                  </p:childTnLst>
                                </p:cTn>
                              </p:par>
                              <p:par>
                                <p:cTn id="42" presetID="16" presetClass="entr" presetSubtype="37" fill="hold" nodeType="withEffect">
                                  <p:stCondLst>
                                    <p:cond delay="0"/>
                                  </p:stCondLst>
                                  <p:childTnLst>
                                    <p:set>
                                      <p:cBhvr>
                                        <p:cTn id="43" dur="1" fill="hold">
                                          <p:stCondLst>
                                            <p:cond delay="0"/>
                                          </p:stCondLst>
                                        </p:cTn>
                                        <p:tgtEl>
                                          <p:spTgt spid="55"/>
                                        </p:tgtEl>
                                        <p:attrNameLst>
                                          <p:attrName>style.visibility</p:attrName>
                                        </p:attrNameLst>
                                      </p:cBhvr>
                                      <p:to>
                                        <p:strVal val="visible"/>
                                      </p:to>
                                    </p:set>
                                    <p:animEffect transition="in" filter="barn(outVertical)">
                                      <p:cBhvr>
                                        <p:cTn id="44" dur="500"/>
                                        <p:tgtEl>
                                          <p:spTgt spid="55"/>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60"/>
                                        </p:tgtEl>
                                        <p:attrNameLst>
                                          <p:attrName>style.visibility</p:attrName>
                                        </p:attrNameLst>
                                      </p:cBhvr>
                                      <p:to>
                                        <p:strVal val="visible"/>
                                      </p:to>
                                    </p:set>
                                    <p:animEffect transition="in" filter="fade">
                                      <p:cBhvr>
                                        <p:cTn id="47" dur="500"/>
                                        <p:tgtEl>
                                          <p:spTgt spid="60"/>
                                        </p:tgtEl>
                                      </p:cBhvr>
                                    </p:animEffect>
                                  </p:childTnLst>
                                </p:cTn>
                              </p:par>
                              <p:par>
                                <p:cTn id="48" presetID="10" presetClass="entr" presetSubtype="0" fill="hold" grpId="0" nodeType="withEffect">
                                  <p:stCondLst>
                                    <p:cond delay="250"/>
                                  </p:stCondLst>
                                  <p:childTnLst>
                                    <p:set>
                                      <p:cBhvr>
                                        <p:cTn id="49" dur="1" fill="hold">
                                          <p:stCondLst>
                                            <p:cond delay="0"/>
                                          </p:stCondLst>
                                        </p:cTn>
                                        <p:tgtEl>
                                          <p:spTgt spid="59"/>
                                        </p:tgtEl>
                                        <p:attrNameLst>
                                          <p:attrName>style.visibility</p:attrName>
                                        </p:attrNameLst>
                                      </p:cBhvr>
                                      <p:to>
                                        <p:strVal val="visible"/>
                                      </p:to>
                                    </p:set>
                                    <p:animEffect transition="in" filter="fade">
                                      <p:cBhvr>
                                        <p:cTn id="50" dur="500"/>
                                        <p:tgtEl>
                                          <p:spTgt spid="59"/>
                                        </p:tgtEl>
                                      </p:cBhvr>
                                    </p:animEffect>
                                  </p:childTnLst>
                                </p:cTn>
                              </p:par>
                              <p:par>
                                <p:cTn id="51" presetID="16" presetClass="entr" presetSubtype="37" fill="hold" nodeType="withEffect">
                                  <p:stCondLst>
                                    <p:cond delay="0"/>
                                  </p:stCondLst>
                                  <p:childTnLst>
                                    <p:set>
                                      <p:cBhvr>
                                        <p:cTn id="52" dur="1" fill="hold">
                                          <p:stCondLst>
                                            <p:cond delay="0"/>
                                          </p:stCondLst>
                                        </p:cTn>
                                        <p:tgtEl>
                                          <p:spTgt spid="64"/>
                                        </p:tgtEl>
                                        <p:attrNameLst>
                                          <p:attrName>style.visibility</p:attrName>
                                        </p:attrNameLst>
                                      </p:cBhvr>
                                      <p:to>
                                        <p:strVal val="visible"/>
                                      </p:to>
                                    </p:set>
                                    <p:animEffect transition="in" filter="barn(outVertical)">
                                      <p:cBhvr>
                                        <p:cTn id="53" dur="500"/>
                                        <p:tgtEl>
                                          <p:spTgt spid="64"/>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66"/>
                                        </p:tgtEl>
                                        <p:attrNameLst>
                                          <p:attrName>style.visibility</p:attrName>
                                        </p:attrNameLst>
                                      </p:cBhvr>
                                      <p:to>
                                        <p:strVal val="visible"/>
                                      </p:to>
                                    </p:set>
                                    <p:animEffect transition="in" filter="fade">
                                      <p:cBhvr>
                                        <p:cTn id="56" dur="500"/>
                                        <p:tgtEl>
                                          <p:spTgt spid="66"/>
                                        </p:tgtEl>
                                      </p:cBhvr>
                                    </p:animEffect>
                                  </p:childTnLst>
                                </p:cTn>
                              </p:par>
                              <p:par>
                                <p:cTn id="57" presetID="10" presetClass="entr" presetSubtype="0" fill="hold" grpId="0" nodeType="withEffect">
                                  <p:stCondLst>
                                    <p:cond delay="250"/>
                                  </p:stCondLst>
                                  <p:childTnLst>
                                    <p:set>
                                      <p:cBhvr>
                                        <p:cTn id="58" dur="1" fill="hold">
                                          <p:stCondLst>
                                            <p:cond delay="0"/>
                                          </p:stCondLst>
                                        </p:cTn>
                                        <p:tgtEl>
                                          <p:spTgt spid="65"/>
                                        </p:tgtEl>
                                        <p:attrNameLst>
                                          <p:attrName>style.visibility</p:attrName>
                                        </p:attrNameLst>
                                      </p:cBhvr>
                                      <p:to>
                                        <p:strVal val="visible"/>
                                      </p:to>
                                    </p:set>
                                    <p:animEffect transition="in" filter="fade">
                                      <p:cBhvr>
                                        <p:cTn id="59" dur="500"/>
                                        <p:tgtEl>
                                          <p:spTgt spid="65"/>
                                        </p:tgtEl>
                                      </p:cBhvr>
                                    </p:animEffect>
                                  </p:childTnLst>
                                </p:cTn>
                              </p:par>
                              <p:par>
                                <p:cTn id="60" presetID="1" presetClass="entr" presetSubtype="0" fill="hold" nodeType="withEffect">
                                  <p:stCondLst>
                                    <p:cond delay="500"/>
                                  </p:stCondLst>
                                  <p:childTnLst>
                                    <p:set>
                                      <p:cBhvr>
                                        <p:cTn id="61" dur="1" fill="hold">
                                          <p:stCondLst>
                                            <p:cond delay="0"/>
                                          </p:stCondLst>
                                        </p:cTn>
                                        <p:tgtEl>
                                          <p:spTgt spid="72"/>
                                        </p:tgtEl>
                                        <p:attrNameLst>
                                          <p:attrName>style.visibility</p:attrName>
                                        </p:attrNameLst>
                                      </p:cBhvr>
                                      <p:to>
                                        <p:strVal val="visible"/>
                                      </p:to>
                                    </p:set>
                                  </p:childTnLst>
                                </p:cTn>
                              </p:par>
                              <p:par>
                                <p:cTn id="62" presetID="1" presetClass="entr" presetSubtype="0" fill="hold" grpId="0" nodeType="withEffect">
                                  <p:stCondLst>
                                    <p:cond delay="500"/>
                                  </p:stCondLst>
                                  <p:childTnLst>
                                    <p:set>
                                      <p:cBhvr>
                                        <p:cTn id="63" dur="1" fill="hold">
                                          <p:stCondLst>
                                            <p:cond delay="0"/>
                                          </p:stCondLst>
                                        </p:cTn>
                                        <p:tgtEl>
                                          <p:spTgt spid="39"/>
                                        </p:tgtEl>
                                        <p:attrNameLst>
                                          <p:attrName>style.visibility</p:attrName>
                                        </p:attrNameLst>
                                      </p:cBhvr>
                                      <p:to>
                                        <p:strVal val="visible"/>
                                      </p:to>
                                    </p:set>
                                  </p:childTnLst>
                                </p:cTn>
                              </p:par>
                              <p:par>
                                <p:cTn id="64" presetID="1" presetClass="entr" presetSubtype="0" fill="hold" nodeType="withEffect">
                                  <p:stCondLst>
                                    <p:cond delay="500"/>
                                  </p:stCondLst>
                                  <p:childTnLst>
                                    <p:set>
                                      <p:cBhvr>
                                        <p:cTn id="65" dur="1" fill="hold">
                                          <p:stCondLst>
                                            <p:cond delay="0"/>
                                          </p:stCondLst>
                                        </p:cTn>
                                        <p:tgtEl>
                                          <p:spTgt spid="75"/>
                                        </p:tgtEl>
                                        <p:attrNameLst>
                                          <p:attrName>style.visibility</p:attrName>
                                        </p:attrNameLst>
                                      </p:cBhvr>
                                      <p:to>
                                        <p:strVal val="visible"/>
                                      </p:to>
                                    </p:set>
                                  </p:childTnLst>
                                </p:cTn>
                              </p:par>
                              <p:par>
                                <p:cTn id="66" presetID="1" presetClass="entr" presetSubtype="0" fill="hold" grpId="0" nodeType="withEffect">
                                  <p:stCondLst>
                                    <p:cond delay="500"/>
                                  </p:stCondLst>
                                  <p:childTnLst>
                                    <p:set>
                                      <p:cBhvr>
                                        <p:cTn id="67" dur="1" fill="hold">
                                          <p:stCondLst>
                                            <p:cond delay="0"/>
                                          </p:stCondLst>
                                        </p:cTn>
                                        <p:tgtEl>
                                          <p:spTgt spid="51"/>
                                        </p:tgtEl>
                                        <p:attrNameLst>
                                          <p:attrName>style.visibility</p:attrName>
                                        </p:attrNameLst>
                                      </p:cBhvr>
                                      <p:to>
                                        <p:strVal val="visible"/>
                                      </p:to>
                                    </p:set>
                                  </p:childTnLst>
                                </p:cTn>
                              </p:par>
                              <p:par>
                                <p:cTn id="68" presetID="1" presetClass="entr" presetSubtype="0" fill="hold" nodeType="withEffect">
                                  <p:stCondLst>
                                    <p:cond delay="500"/>
                                  </p:stCondLst>
                                  <p:childTnLst>
                                    <p:set>
                                      <p:cBhvr>
                                        <p:cTn id="69" dur="1" fill="hold">
                                          <p:stCondLst>
                                            <p:cond delay="0"/>
                                          </p:stCondLst>
                                        </p:cTn>
                                        <p:tgtEl>
                                          <p:spTgt spid="73"/>
                                        </p:tgtEl>
                                        <p:attrNameLst>
                                          <p:attrName>style.visibility</p:attrName>
                                        </p:attrNameLst>
                                      </p:cBhvr>
                                      <p:to>
                                        <p:strVal val="visible"/>
                                      </p:to>
                                    </p:set>
                                  </p:childTnLst>
                                </p:cTn>
                              </p:par>
                              <p:par>
                                <p:cTn id="70" presetID="1" presetClass="entr" presetSubtype="0" fill="hold" grpId="0" nodeType="withEffect">
                                  <p:stCondLst>
                                    <p:cond delay="500"/>
                                  </p:stCondLst>
                                  <p:childTnLst>
                                    <p:set>
                                      <p:cBhvr>
                                        <p:cTn id="71" dur="1" fill="hold">
                                          <p:stCondLst>
                                            <p:cond delay="0"/>
                                          </p:stCondLst>
                                        </p:cTn>
                                        <p:tgtEl>
                                          <p:spTgt spid="62"/>
                                        </p:tgtEl>
                                        <p:attrNameLst>
                                          <p:attrName>style.visibility</p:attrName>
                                        </p:attrNameLst>
                                      </p:cBhvr>
                                      <p:to>
                                        <p:strVal val="visible"/>
                                      </p:to>
                                    </p:set>
                                  </p:childTnLst>
                                </p:cTn>
                              </p:par>
                              <p:par>
                                <p:cTn id="72" presetID="1" presetClass="entr" presetSubtype="0" fill="hold" nodeType="withEffect">
                                  <p:stCondLst>
                                    <p:cond delay="500"/>
                                  </p:stCondLst>
                                  <p:childTnLst>
                                    <p:set>
                                      <p:cBhvr>
                                        <p:cTn id="73" dur="1" fill="hold">
                                          <p:stCondLst>
                                            <p:cond delay="0"/>
                                          </p:stCondLst>
                                        </p:cTn>
                                        <p:tgtEl>
                                          <p:spTgt spid="74"/>
                                        </p:tgtEl>
                                        <p:attrNameLst>
                                          <p:attrName>style.visibility</p:attrName>
                                        </p:attrNameLst>
                                      </p:cBhvr>
                                      <p:to>
                                        <p:strVal val="visible"/>
                                      </p:to>
                                    </p:set>
                                  </p:childTnLst>
                                </p:cTn>
                              </p:par>
                              <p:par>
                                <p:cTn id="74" presetID="1" presetClass="entr" presetSubtype="0" fill="hold" grpId="0" nodeType="withEffect">
                                  <p:stCondLst>
                                    <p:cond delay="500"/>
                                  </p:stCondLst>
                                  <p:childTnLst>
                                    <p:set>
                                      <p:cBhvr>
                                        <p:cTn id="75"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34" grpId="0"/>
      <p:bldP spid="35" grpId="0"/>
      <p:bldP spid="37" grpId="0"/>
      <p:bldP spid="38" grpId="0"/>
      <p:bldP spid="39" grpId="0"/>
      <p:bldP spid="41" grpId="0"/>
      <p:bldP spid="48" grpId="0"/>
      <p:bldP spid="51" grpId="0"/>
      <p:bldP spid="59" grpId="0"/>
      <p:bldP spid="60" grpId="0"/>
      <p:bldP spid="62" grpId="0"/>
      <p:bldP spid="65" grpId="0"/>
      <p:bldP spid="66" grpId="0"/>
      <p:bldP spid="6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ep 5">
            <a:extLst>
              <a:ext uri="{FF2B5EF4-FFF2-40B4-BE49-F238E27FC236}">
                <a16:creationId xmlns:a16="http://schemas.microsoft.com/office/drawing/2014/main" id="{1E99933F-4773-462D-9F8A-5F358549FB4E}"/>
              </a:ext>
            </a:extLst>
          </p:cNvPr>
          <p:cNvGrpSpPr/>
          <p:nvPr/>
        </p:nvGrpSpPr>
        <p:grpSpPr>
          <a:xfrm>
            <a:off x="3048491" y="97916"/>
            <a:ext cx="6095508" cy="514350"/>
            <a:chOff x="3048491" y="97916"/>
            <a:chExt cx="6095508" cy="514350"/>
          </a:xfrm>
        </p:grpSpPr>
        <p:sp>
          <p:nvSpPr>
            <p:cNvPr id="5" name="Tekstvak 4">
              <a:extLst>
                <a:ext uri="{FF2B5EF4-FFF2-40B4-BE49-F238E27FC236}">
                  <a16:creationId xmlns:a16="http://schemas.microsoft.com/office/drawing/2014/main" id="{24427058-1B8C-4273-862D-864C2DCE351D}"/>
                </a:ext>
              </a:extLst>
            </p:cNvPr>
            <p:cNvSpPr txBox="1"/>
            <p:nvPr/>
          </p:nvSpPr>
          <p:spPr>
            <a:xfrm>
              <a:off x="4109421" y="171919"/>
              <a:ext cx="5034578" cy="307777"/>
            </a:xfrm>
            <a:prstGeom prst="rect">
              <a:avLst/>
            </a:prstGeom>
            <a:solidFill>
              <a:schemeClr val="bg1"/>
            </a:solidFill>
          </p:spPr>
          <p:txBody>
            <a:bodyPr wrap="square" rtlCol="0">
              <a:spAutoFit/>
            </a:bodyPr>
            <a:lstStyle/>
            <a:p>
              <a:endParaRPr lang="nl-BE" sz="1400" b="1" dirty="0">
                <a:latin typeface="Arial Black" panose="020B0A04020102020204" pitchFamily="34" charset="0"/>
              </a:endParaRPr>
            </a:p>
          </p:txBody>
        </p:sp>
        <p:pic>
          <p:nvPicPr>
            <p:cNvPr id="2" name="Afbeelding 1">
              <a:extLst>
                <a:ext uri="{FF2B5EF4-FFF2-40B4-BE49-F238E27FC236}">
                  <a16:creationId xmlns:a16="http://schemas.microsoft.com/office/drawing/2014/main" id="{598F278C-5A9E-4740-A285-06C34198A150}"/>
                </a:ext>
              </a:extLst>
            </p:cNvPr>
            <p:cNvPicPr>
              <a:picLocks noChangeAspect="1"/>
            </p:cNvPicPr>
            <p:nvPr/>
          </p:nvPicPr>
          <p:blipFill>
            <a:blip r:embed="rId2"/>
            <a:stretch>
              <a:fillRect/>
            </a:stretch>
          </p:blipFill>
          <p:spPr>
            <a:xfrm>
              <a:off x="3048491" y="97916"/>
              <a:ext cx="1123950" cy="514350"/>
            </a:xfrm>
            <a:prstGeom prst="rect">
              <a:avLst/>
            </a:prstGeom>
          </p:spPr>
        </p:pic>
      </p:grpSp>
      <p:pic>
        <p:nvPicPr>
          <p:cNvPr id="8" name="Afbeelding 7">
            <a:extLst>
              <a:ext uri="{FF2B5EF4-FFF2-40B4-BE49-F238E27FC236}">
                <a16:creationId xmlns:a16="http://schemas.microsoft.com/office/drawing/2014/main" id="{8EDD4182-785C-48D5-A7EC-AEA111C3FC96}"/>
              </a:ext>
            </a:extLst>
          </p:cNvPr>
          <p:cNvPicPr>
            <a:picLocks noChangeAspect="1"/>
          </p:cNvPicPr>
          <p:nvPr/>
        </p:nvPicPr>
        <p:blipFill>
          <a:blip r:embed="rId3"/>
          <a:stretch>
            <a:fillRect/>
          </a:stretch>
        </p:blipFill>
        <p:spPr>
          <a:xfrm>
            <a:off x="332508" y="808346"/>
            <a:ext cx="8104909" cy="4045456"/>
          </a:xfrm>
          <a:prstGeom prst="rect">
            <a:avLst/>
          </a:prstGeom>
        </p:spPr>
      </p:pic>
    </p:spTree>
    <p:extLst>
      <p:ext uri="{BB962C8B-B14F-4D97-AF65-F5344CB8AC3E}">
        <p14:creationId xmlns:p14="http://schemas.microsoft.com/office/powerpoint/2010/main" val="2963039791"/>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00F9E2-4D3A-4F99-A651-10E359235D2D}"/>
              </a:ext>
            </a:extLst>
          </p:cNvPr>
          <p:cNvSpPr>
            <a:spLocks noGrp="1"/>
          </p:cNvSpPr>
          <p:nvPr>
            <p:ph type="title"/>
          </p:nvPr>
        </p:nvSpPr>
        <p:spPr>
          <a:xfrm>
            <a:off x="628650" y="273844"/>
            <a:ext cx="7886700" cy="994172"/>
          </a:xfrm>
        </p:spPr>
        <p:txBody>
          <a:bodyPr/>
          <a:lstStyle/>
          <a:p>
            <a:endParaRPr lang="nl-BE"/>
          </a:p>
        </p:txBody>
      </p:sp>
      <p:pic>
        <p:nvPicPr>
          <p:cNvPr id="7" name="Tijdelijke aanduiding voor inhoud 6">
            <a:extLst>
              <a:ext uri="{FF2B5EF4-FFF2-40B4-BE49-F238E27FC236}">
                <a16:creationId xmlns:a16="http://schemas.microsoft.com/office/drawing/2014/main" id="{522CE6E7-2053-44E5-B834-9F07D0F3C944}"/>
              </a:ext>
            </a:extLst>
          </p:cNvPr>
          <p:cNvPicPr>
            <a:picLocks noGrp="1" noChangeAspect="1"/>
          </p:cNvPicPr>
          <p:nvPr>
            <p:ph idx="1"/>
          </p:nvPr>
        </p:nvPicPr>
        <p:blipFill>
          <a:blip r:embed="rId2"/>
          <a:stretch>
            <a:fillRect/>
          </a:stretch>
        </p:blipFill>
        <p:spPr>
          <a:xfrm>
            <a:off x="0" y="-1"/>
            <a:ext cx="9144000" cy="5143501"/>
          </a:xfrm>
        </p:spPr>
      </p:pic>
      <p:pic>
        <p:nvPicPr>
          <p:cNvPr id="4" name="Afbeelding 3">
            <a:extLst>
              <a:ext uri="{FF2B5EF4-FFF2-40B4-BE49-F238E27FC236}">
                <a16:creationId xmlns:a16="http://schemas.microsoft.com/office/drawing/2014/main" id="{D1824169-0521-47C3-BED4-439E72EB44E8}"/>
              </a:ext>
            </a:extLst>
          </p:cNvPr>
          <p:cNvPicPr>
            <a:picLocks noChangeAspect="1"/>
          </p:cNvPicPr>
          <p:nvPr/>
        </p:nvPicPr>
        <p:blipFill>
          <a:blip r:embed="rId3"/>
          <a:stretch>
            <a:fillRect/>
          </a:stretch>
        </p:blipFill>
        <p:spPr>
          <a:xfrm>
            <a:off x="7698378" y="240027"/>
            <a:ext cx="1126070" cy="360832"/>
          </a:xfrm>
          <a:prstGeom prst="rect">
            <a:avLst/>
          </a:prstGeom>
        </p:spPr>
      </p:pic>
    </p:spTree>
    <p:extLst>
      <p:ext uri="{BB962C8B-B14F-4D97-AF65-F5344CB8AC3E}">
        <p14:creationId xmlns:p14="http://schemas.microsoft.com/office/powerpoint/2010/main" val="14288601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C824EDB8-4608-475D-A35C-0A3288C81517}"/>
              </a:ext>
            </a:extLst>
          </p:cNvPr>
          <p:cNvCxnSpPr/>
          <p:nvPr/>
        </p:nvCxnSpPr>
        <p:spPr>
          <a:xfrm>
            <a:off x="-1" y="672675"/>
            <a:ext cx="9144001" cy="0"/>
          </a:xfrm>
          <a:prstGeom prst="line">
            <a:avLst/>
          </a:prstGeom>
          <a:ln w="19050">
            <a:solidFill>
              <a:srgbClr val="B9122A"/>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617E9C34-2B1B-48EA-8687-87C596FA777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637" y="666906"/>
            <a:ext cx="9154637" cy="4805446"/>
          </a:xfrm>
          <a:prstGeom prst="rect">
            <a:avLst/>
          </a:prstGeom>
        </p:spPr>
      </p:pic>
      <p:sp>
        <p:nvSpPr>
          <p:cNvPr id="13" name="Oval 49">
            <a:extLst>
              <a:ext uri="{FF2B5EF4-FFF2-40B4-BE49-F238E27FC236}">
                <a16:creationId xmlns:a16="http://schemas.microsoft.com/office/drawing/2014/main" id="{573DC135-00BF-4793-9673-BC5B7AD83B30}"/>
              </a:ext>
            </a:extLst>
          </p:cNvPr>
          <p:cNvSpPr/>
          <p:nvPr/>
        </p:nvSpPr>
        <p:spPr>
          <a:xfrm>
            <a:off x="1981678" y="3000634"/>
            <a:ext cx="1262172" cy="1169233"/>
          </a:xfrm>
          <a:prstGeom prst="ellipse">
            <a:avLst/>
          </a:prstGeom>
          <a:solidFill>
            <a:schemeClr val="bg1"/>
          </a:solidFill>
          <a:ln w="38100">
            <a:solidFill>
              <a:srgbClr val="BA12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200" b="1" dirty="0">
              <a:solidFill>
                <a:schemeClr val="tx1"/>
              </a:solidFill>
              <a:latin typeface="Arial" panose="020B0604020202020204" pitchFamily="34" charset="0"/>
              <a:cs typeface="Arial" panose="020B0604020202020204" pitchFamily="34" charset="0"/>
            </a:endParaRPr>
          </a:p>
        </p:txBody>
      </p:sp>
      <p:sp>
        <p:nvSpPr>
          <p:cNvPr id="14" name="Oval 50">
            <a:extLst>
              <a:ext uri="{FF2B5EF4-FFF2-40B4-BE49-F238E27FC236}">
                <a16:creationId xmlns:a16="http://schemas.microsoft.com/office/drawing/2014/main" id="{2154D2B0-6AB3-47F3-BCC3-4F3661525184}"/>
              </a:ext>
            </a:extLst>
          </p:cNvPr>
          <p:cNvSpPr/>
          <p:nvPr/>
        </p:nvSpPr>
        <p:spPr>
          <a:xfrm>
            <a:off x="3582147" y="2204002"/>
            <a:ext cx="1259347" cy="1231750"/>
          </a:xfrm>
          <a:prstGeom prst="ellipse">
            <a:avLst/>
          </a:prstGeom>
          <a:solidFill>
            <a:schemeClr val="bg1"/>
          </a:solidFill>
          <a:ln w="38100">
            <a:solidFill>
              <a:srgbClr val="BA12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00"/>
          </a:p>
        </p:txBody>
      </p:sp>
      <p:sp>
        <p:nvSpPr>
          <p:cNvPr id="12" name="Oval 50">
            <a:extLst>
              <a:ext uri="{FF2B5EF4-FFF2-40B4-BE49-F238E27FC236}">
                <a16:creationId xmlns:a16="http://schemas.microsoft.com/office/drawing/2014/main" id="{9E0E9FB8-C852-4C62-842E-D1B42B611321}"/>
              </a:ext>
            </a:extLst>
          </p:cNvPr>
          <p:cNvSpPr/>
          <p:nvPr/>
        </p:nvSpPr>
        <p:spPr>
          <a:xfrm>
            <a:off x="4630839" y="1060481"/>
            <a:ext cx="1023650" cy="977324"/>
          </a:xfrm>
          <a:prstGeom prst="ellipse">
            <a:avLst/>
          </a:prstGeom>
          <a:solidFill>
            <a:schemeClr val="bg1"/>
          </a:solidFill>
          <a:ln w="38100">
            <a:solidFill>
              <a:srgbClr val="BA12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00"/>
          </a:p>
        </p:txBody>
      </p:sp>
      <p:pic>
        <p:nvPicPr>
          <p:cNvPr id="16" name="Afbeelding 15">
            <a:extLst>
              <a:ext uri="{FF2B5EF4-FFF2-40B4-BE49-F238E27FC236}">
                <a16:creationId xmlns:a16="http://schemas.microsoft.com/office/drawing/2014/main" id="{C87EB823-4936-49F5-AA4F-58878B1818C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875892" y="2397773"/>
            <a:ext cx="671856" cy="671856"/>
          </a:xfrm>
          <a:prstGeom prst="rect">
            <a:avLst/>
          </a:prstGeom>
        </p:spPr>
      </p:pic>
      <p:sp>
        <p:nvSpPr>
          <p:cNvPr id="19" name="Oval 49">
            <a:extLst>
              <a:ext uri="{FF2B5EF4-FFF2-40B4-BE49-F238E27FC236}">
                <a16:creationId xmlns:a16="http://schemas.microsoft.com/office/drawing/2014/main" id="{12BC8441-B597-4394-A139-5EF2535F2FA0}"/>
              </a:ext>
            </a:extLst>
          </p:cNvPr>
          <p:cNvSpPr/>
          <p:nvPr/>
        </p:nvSpPr>
        <p:spPr>
          <a:xfrm>
            <a:off x="5023403" y="3751729"/>
            <a:ext cx="886579" cy="853256"/>
          </a:xfrm>
          <a:prstGeom prst="ellipse">
            <a:avLst/>
          </a:prstGeom>
          <a:solidFill>
            <a:schemeClr val="bg1"/>
          </a:solidFill>
          <a:ln w="38100">
            <a:solidFill>
              <a:srgbClr val="BA12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200" b="1" dirty="0">
              <a:solidFill>
                <a:schemeClr val="tx1"/>
              </a:solidFill>
              <a:latin typeface="Arial" panose="020B0604020202020204" pitchFamily="34" charset="0"/>
              <a:cs typeface="Arial" panose="020B0604020202020204" pitchFamily="34" charset="0"/>
            </a:endParaRPr>
          </a:p>
        </p:txBody>
      </p:sp>
      <p:pic>
        <p:nvPicPr>
          <p:cNvPr id="4" name="Afbeelding 3">
            <a:extLst>
              <a:ext uri="{FF2B5EF4-FFF2-40B4-BE49-F238E27FC236}">
                <a16:creationId xmlns:a16="http://schemas.microsoft.com/office/drawing/2014/main" id="{5A51786A-B39B-406A-A9B6-2BCE76830922}"/>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179001" y="3435752"/>
            <a:ext cx="867526" cy="248681"/>
          </a:xfrm>
          <a:prstGeom prst="rect">
            <a:avLst/>
          </a:prstGeom>
        </p:spPr>
      </p:pic>
      <p:pic>
        <p:nvPicPr>
          <p:cNvPr id="7" name="Afbeelding 6">
            <a:extLst>
              <a:ext uri="{FF2B5EF4-FFF2-40B4-BE49-F238E27FC236}">
                <a16:creationId xmlns:a16="http://schemas.microsoft.com/office/drawing/2014/main" id="{B00CE188-ADD4-49FB-8B10-81C98421E168}"/>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796734" y="1299340"/>
            <a:ext cx="669958" cy="460596"/>
          </a:xfrm>
          <a:prstGeom prst="rect">
            <a:avLst/>
          </a:prstGeom>
        </p:spPr>
      </p:pic>
      <p:pic>
        <p:nvPicPr>
          <p:cNvPr id="8" name="Afbeelding 7">
            <a:extLst>
              <a:ext uri="{FF2B5EF4-FFF2-40B4-BE49-F238E27FC236}">
                <a16:creationId xmlns:a16="http://schemas.microsoft.com/office/drawing/2014/main" id="{D5FEC854-BB71-4940-B5F1-ACE1997CCE1D}"/>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227803" y="3907089"/>
            <a:ext cx="477778" cy="525556"/>
          </a:xfrm>
          <a:prstGeom prst="rect">
            <a:avLst/>
          </a:prstGeom>
        </p:spPr>
      </p:pic>
      <p:sp>
        <p:nvSpPr>
          <p:cNvPr id="21" name="Oval 50">
            <a:extLst>
              <a:ext uri="{FF2B5EF4-FFF2-40B4-BE49-F238E27FC236}">
                <a16:creationId xmlns:a16="http://schemas.microsoft.com/office/drawing/2014/main" id="{A2A3E9F4-65EF-4097-8E69-983BFFF739D3}"/>
              </a:ext>
            </a:extLst>
          </p:cNvPr>
          <p:cNvSpPr/>
          <p:nvPr/>
        </p:nvSpPr>
        <p:spPr>
          <a:xfrm>
            <a:off x="6146171" y="1899202"/>
            <a:ext cx="1259347" cy="1231750"/>
          </a:xfrm>
          <a:prstGeom prst="ellipse">
            <a:avLst/>
          </a:prstGeom>
          <a:solidFill>
            <a:schemeClr val="bg1"/>
          </a:solidFill>
          <a:ln w="38100">
            <a:solidFill>
              <a:srgbClr val="BA12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00"/>
          </a:p>
        </p:txBody>
      </p:sp>
      <p:pic>
        <p:nvPicPr>
          <p:cNvPr id="22" name="Afbeelding 21">
            <a:extLst>
              <a:ext uri="{FF2B5EF4-FFF2-40B4-BE49-F238E27FC236}">
                <a16:creationId xmlns:a16="http://schemas.microsoft.com/office/drawing/2014/main" id="{951FDC9A-790A-4574-A05E-43087F28364F}"/>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286500" y="2204002"/>
            <a:ext cx="974645" cy="480927"/>
          </a:xfrm>
          <a:prstGeom prst="rect">
            <a:avLst/>
          </a:prstGeom>
        </p:spPr>
      </p:pic>
      <p:sp>
        <p:nvSpPr>
          <p:cNvPr id="15" name="Oval 49">
            <a:extLst>
              <a:ext uri="{FF2B5EF4-FFF2-40B4-BE49-F238E27FC236}">
                <a16:creationId xmlns:a16="http://schemas.microsoft.com/office/drawing/2014/main" id="{66F24CFB-6C27-4BDF-9493-EAF45F621C30}"/>
              </a:ext>
            </a:extLst>
          </p:cNvPr>
          <p:cNvSpPr/>
          <p:nvPr/>
        </p:nvSpPr>
        <p:spPr>
          <a:xfrm>
            <a:off x="3098509" y="2162847"/>
            <a:ext cx="702339" cy="668867"/>
          </a:xfrm>
          <a:prstGeom prst="ellipse">
            <a:avLst/>
          </a:prstGeom>
          <a:solidFill>
            <a:schemeClr val="bg1"/>
          </a:solidFill>
          <a:ln w="38100">
            <a:solidFill>
              <a:srgbClr val="BA12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200" b="1" dirty="0">
              <a:solidFill>
                <a:schemeClr val="tx1"/>
              </a:solidFill>
              <a:latin typeface="Arial" panose="020B0604020202020204" pitchFamily="34" charset="0"/>
              <a:cs typeface="Arial" panose="020B0604020202020204" pitchFamily="34" charset="0"/>
            </a:endParaRPr>
          </a:p>
        </p:txBody>
      </p:sp>
      <p:pic>
        <p:nvPicPr>
          <p:cNvPr id="2" name="Afbeelding 1">
            <a:extLst>
              <a:ext uri="{FF2B5EF4-FFF2-40B4-BE49-F238E27FC236}">
                <a16:creationId xmlns:a16="http://schemas.microsoft.com/office/drawing/2014/main" id="{13A47B6F-9755-4772-848D-E5177E1F83AB}"/>
              </a:ext>
            </a:extLst>
          </p:cNvPr>
          <p:cNvPicPr>
            <a:picLocks noChangeAspect="1"/>
          </p:cNvPicPr>
          <p:nvPr/>
        </p:nvPicPr>
        <p:blipFill>
          <a:blip r:embed="rId10"/>
          <a:stretch>
            <a:fillRect/>
          </a:stretch>
        </p:blipFill>
        <p:spPr>
          <a:xfrm>
            <a:off x="3219889" y="2397773"/>
            <a:ext cx="493611" cy="195742"/>
          </a:xfrm>
          <a:prstGeom prst="rect">
            <a:avLst/>
          </a:prstGeom>
        </p:spPr>
      </p:pic>
      <p:pic>
        <p:nvPicPr>
          <p:cNvPr id="17" name="Picture 10" descr="Bildergebnis für google logo">
            <a:hlinkClick r:id="rId11"/>
          </p:cNvPr>
          <p:cNvPicPr>
            <a:picLocks noChangeAspect="1" noChangeArrowheads="1"/>
          </p:cNvPicPr>
          <p:nvPr/>
        </p:nvPicPr>
        <p:blipFill>
          <a:blip r:embed="rId12"/>
          <a:srcRect/>
          <a:stretch>
            <a:fillRect/>
          </a:stretch>
        </p:blipFill>
        <p:spPr bwMode="auto">
          <a:xfrm>
            <a:off x="1116531" y="795091"/>
            <a:ext cx="1318660" cy="879107"/>
          </a:xfrm>
          <a:prstGeom prst="rect">
            <a:avLst/>
          </a:prstGeom>
          <a:noFill/>
        </p:spPr>
      </p:pic>
      <p:pic>
        <p:nvPicPr>
          <p:cNvPr id="18" name="Picture 30" descr="Ähnliches Foto">
            <a:hlinkClick r:id="rId13"/>
          </p:cNvPr>
          <p:cNvPicPr>
            <a:picLocks noChangeAspect="1" noChangeArrowheads="1"/>
          </p:cNvPicPr>
          <p:nvPr/>
        </p:nvPicPr>
        <p:blipFill>
          <a:blip r:embed="rId14"/>
          <a:srcRect/>
          <a:stretch>
            <a:fillRect/>
          </a:stretch>
        </p:blipFill>
        <p:spPr bwMode="auto">
          <a:xfrm>
            <a:off x="128507" y="2684930"/>
            <a:ext cx="1700293" cy="604548"/>
          </a:xfrm>
          <a:prstGeom prst="rect">
            <a:avLst/>
          </a:prstGeom>
          <a:noFill/>
        </p:spPr>
      </p:pic>
      <p:pic>
        <p:nvPicPr>
          <p:cNvPr id="23" name="Afbeelding 20">
            <a:extLst>
              <a:ext uri="{FF2B5EF4-FFF2-40B4-BE49-F238E27FC236}">
                <a16:creationId xmlns:a16="http://schemas.microsoft.com/office/drawing/2014/main" id="{226EF54A-C90F-43B7-845B-3D93C663A961}"/>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800848" y="1989327"/>
            <a:ext cx="578466" cy="214675"/>
          </a:xfrm>
          <a:prstGeom prst="rect">
            <a:avLst/>
          </a:prstGeom>
        </p:spPr>
      </p:pic>
      <p:sp>
        <p:nvSpPr>
          <p:cNvPr id="3" name="Textfeld 2">
            <a:extLst>
              <a:ext uri="{FF2B5EF4-FFF2-40B4-BE49-F238E27FC236}">
                <a16:creationId xmlns:a16="http://schemas.microsoft.com/office/drawing/2014/main" id="{DC10E370-7802-244A-9505-077C1249EE1F}"/>
              </a:ext>
            </a:extLst>
          </p:cNvPr>
          <p:cNvSpPr txBox="1"/>
          <p:nvPr/>
        </p:nvSpPr>
        <p:spPr>
          <a:xfrm>
            <a:off x="238431" y="144381"/>
            <a:ext cx="2860078" cy="400110"/>
          </a:xfrm>
          <a:prstGeom prst="rect">
            <a:avLst/>
          </a:prstGeom>
          <a:noFill/>
        </p:spPr>
        <p:txBody>
          <a:bodyPr wrap="none" rtlCol="0">
            <a:spAutoFit/>
          </a:bodyPr>
          <a:lstStyle/>
          <a:p>
            <a:r>
              <a:rPr lang="de-DE" sz="2000" b="1" dirty="0">
                <a:latin typeface="Arial" panose="020B0604020202020204" pitchFamily="34" charset="0"/>
                <a:cs typeface="Arial" panose="020B0604020202020204" pitchFamily="34" charset="0"/>
              </a:rPr>
              <a:t>Global Data </a:t>
            </a:r>
            <a:r>
              <a:rPr lang="de-DE" sz="2000" b="1" dirty="0" err="1">
                <a:latin typeface="Arial" panose="020B0604020202020204" pitchFamily="34" charset="0"/>
                <a:cs typeface="Arial" panose="020B0604020202020204" pitchFamily="34" charset="0"/>
              </a:rPr>
              <a:t>Platforms</a:t>
            </a:r>
            <a:endParaRPr lang="de-DE"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698820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EA441D76-7428-451A-874A-6AC2F9E63CCB}"/>
              </a:ext>
            </a:extLst>
          </p:cNvPr>
          <p:cNvPicPr>
            <a:picLocks noChangeAspect="1"/>
          </p:cNvPicPr>
          <p:nvPr/>
        </p:nvPicPr>
        <p:blipFill>
          <a:blip r:embed="rId3"/>
          <a:stretch>
            <a:fillRect/>
          </a:stretch>
        </p:blipFill>
        <p:spPr>
          <a:xfrm>
            <a:off x="0" y="-984962"/>
            <a:ext cx="9190854" cy="6128462"/>
          </a:xfrm>
          <a:prstGeom prst="rect">
            <a:avLst/>
          </a:prstGeom>
        </p:spPr>
      </p:pic>
      <p:sp>
        <p:nvSpPr>
          <p:cNvPr id="12" name="Tekstvak 11">
            <a:extLst>
              <a:ext uri="{FF2B5EF4-FFF2-40B4-BE49-F238E27FC236}">
                <a16:creationId xmlns:a16="http://schemas.microsoft.com/office/drawing/2014/main" id="{CC029426-012F-4A14-AABF-52015C2FC358}"/>
              </a:ext>
            </a:extLst>
          </p:cNvPr>
          <p:cNvSpPr txBox="1"/>
          <p:nvPr/>
        </p:nvSpPr>
        <p:spPr>
          <a:xfrm>
            <a:off x="3366007" y="1966708"/>
            <a:ext cx="4635632" cy="1200329"/>
          </a:xfrm>
          <a:prstGeom prst="rect">
            <a:avLst/>
          </a:prstGeom>
          <a:noFill/>
        </p:spPr>
        <p:txBody>
          <a:bodyPr wrap="square" rtlCol="0">
            <a:spAutoFit/>
          </a:bodyPr>
          <a:lstStyle/>
          <a:p>
            <a:r>
              <a:rPr lang="nl-BE" sz="2400" b="1" dirty="0">
                <a:solidFill>
                  <a:schemeClr val="bg1"/>
                </a:solidFill>
                <a:highlight>
                  <a:srgbClr val="000000"/>
                </a:highlight>
                <a:latin typeface="Arial" panose="020B0604020202020204" pitchFamily="34" charset="0"/>
                <a:cs typeface="Arial" panose="020B0604020202020204" pitchFamily="34" charset="0"/>
              </a:rPr>
              <a:t>Blockchain: </a:t>
            </a:r>
          </a:p>
          <a:p>
            <a:r>
              <a:rPr lang="nl-BE" sz="2400" b="1" dirty="0">
                <a:solidFill>
                  <a:schemeClr val="bg1"/>
                </a:solidFill>
                <a:highlight>
                  <a:srgbClr val="000000"/>
                </a:highlight>
                <a:latin typeface="Arial" panose="020B0604020202020204" pitchFamily="34" charset="0"/>
                <a:cs typeface="Arial" panose="020B0604020202020204" pitchFamily="34" charset="0"/>
              </a:rPr>
              <a:t>the new kid on the </a:t>
            </a:r>
            <a:r>
              <a:rPr lang="nl-BE" sz="2400" b="1" dirty="0" err="1">
                <a:solidFill>
                  <a:schemeClr val="bg1"/>
                </a:solidFill>
                <a:highlight>
                  <a:srgbClr val="000000"/>
                </a:highlight>
                <a:latin typeface="Arial" panose="020B0604020202020204" pitchFamily="34" charset="0"/>
                <a:cs typeface="Arial" panose="020B0604020202020204" pitchFamily="34" charset="0"/>
              </a:rPr>
              <a:t>block</a:t>
            </a:r>
            <a:r>
              <a:rPr lang="nl-BE" sz="2400" b="1" dirty="0">
                <a:solidFill>
                  <a:schemeClr val="bg1"/>
                </a:solidFill>
                <a:highlight>
                  <a:srgbClr val="000000"/>
                </a:highlight>
                <a:latin typeface="Arial" panose="020B0604020202020204" pitchFamily="34" charset="0"/>
                <a:cs typeface="Arial" panose="020B0604020202020204" pitchFamily="34" charset="0"/>
              </a:rPr>
              <a:t>?</a:t>
            </a:r>
          </a:p>
          <a:p>
            <a:r>
              <a:rPr lang="nl-BE" sz="2400" b="1" dirty="0">
                <a:solidFill>
                  <a:schemeClr val="bg1"/>
                </a:solidFill>
                <a:highlight>
                  <a:srgbClr val="000000"/>
                </a:highlight>
                <a:latin typeface="Arial" panose="020B0604020202020204" pitchFamily="34" charset="0"/>
                <a:cs typeface="Arial" panose="020B0604020202020204" pitchFamily="34" charset="0"/>
              </a:rPr>
              <a:t>A </a:t>
            </a:r>
            <a:r>
              <a:rPr lang="nl-BE" sz="2400" b="1" dirty="0" err="1">
                <a:solidFill>
                  <a:schemeClr val="bg1"/>
                </a:solidFill>
                <a:highlight>
                  <a:srgbClr val="000000"/>
                </a:highlight>
                <a:latin typeface="Arial" panose="020B0604020202020204" pitchFamily="34" charset="0"/>
                <a:cs typeface="Arial" panose="020B0604020202020204" pitchFamily="34" charset="0"/>
              </a:rPr>
              <a:t>verifiable</a:t>
            </a:r>
            <a:r>
              <a:rPr lang="nl-BE" sz="2400" b="1" dirty="0">
                <a:solidFill>
                  <a:schemeClr val="bg1"/>
                </a:solidFill>
                <a:highlight>
                  <a:srgbClr val="000000"/>
                </a:highlight>
                <a:latin typeface="Arial" panose="020B0604020202020204" pitchFamily="34" charset="0"/>
                <a:cs typeface="Arial" panose="020B0604020202020204" pitchFamily="34" charset="0"/>
              </a:rPr>
              <a:t> trust machine!</a:t>
            </a:r>
          </a:p>
        </p:txBody>
      </p:sp>
      <p:sp>
        <p:nvSpPr>
          <p:cNvPr id="17" name="Oval 50">
            <a:extLst>
              <a:ext uri="{FF2B5EF4-FFF2-40B4-BE49-F238E27FC236}">
                <a16:creationId xmlns:a16="http://schemas.microsoft.com/office/drawing/2014/main" id="{8CEEEB4C-24DF-4443-9054-BD7F61D42467}"/>
              </a:ext>
            </a:extLst>
          </p:cNvPr>
          <p:cNvSpPr/>
          <p:nvPr/>
        </p:nvSpPr>
        <p:spPr>
          <a:xfrm>
            <a:off x="679657" y="1311314"/>
            <a:ext cx="2577348" cy="2520869"/>
          </a:xfrm>
          <a:prstGeom prst="ellipse">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00"/>
          </a:p>
        </p:txBody>
      </p:sp>
      <p:pic>
        <p:nvPicPr>
          <p:cNvPr id="3" name="Afbeelding 2">
            <a:extLst>
              <a:ext uri="{FF2B5EF4-FFF2-40B4-BE49-F238E27FC236}">
                <a16:creationId xmlns:a16="http://schemas.microsoft.com/office/drawing/2014/main" id="{AB02B0C7-C8A9-4829-A6CC-F9D7687DBA50}"/>
              </a:ext>
            </a:extLst>
          </p:cNvPr>
          <p:cNvPicPr>
            <a:picLocks noChangeAspect="1"/>
          </p:cNvPicPr>
          <p:nvPr/>
        </p:nvPicPr>
        <p:blipFill>
          <a:blip r:embed="rId4"/>
          <a:stretch>
            <a:fillRect/>
          </a:stretch>
        </p:blipFill>
        <p:spPr>
          <a:xfrm>
            <a:off x="1078775" y="1689462"/>
            <a:ext cx="1749071" cy="1749071"/>
          </a:xfrm>
          <a:prstGeom prst="rect">
            <a:avLst/>
          </a:prstGeom>
        </p:spPr>
      </p:pic>
      <p:pic>
        <p:nvPicPr>
          <p:cNvPr id="18" name="Afbeelding 17">
            <a:extLst>
              <a:ext uri="{FF2B5EF4-FFF2-40B4-BE49-F238E27FC236}">
                <a16:creationId xmlns:a16="http://schemas.microsoft.com/office/drawing/2014/main" id="{5B4725BF-5E64-4602-9502-241DAA646272}"/>
              </a:ext>
            </a:extLst>
          </p:cNvPr>
          <p:cNvPicPr>
            <a:picLocks noChangeAspect="1"/>
          </p:cNvPicPr>
          <p:nvPr/>
        </p:nvPicPr>
        <p:blipFill>
          <a:blip r:embed="rId5"/>
          <a:stretch>
            <a:fillRect/>
          </a:stretch>
        </p:blipFill>
        <p:spPr>
          <a:xfrm>
            <a:off x="7698378" y="240027"/>
            <a:ext cx="1126070" cy="360832"/>
          </a:xfrm>
          <a:prstGeom prst="rect">
            <a:avLst/>
          </a:prstGeom>
        </p:spPr>
      </p:pic>
    </p:spTree>
    <p:extLst>
      <p:ext uri="{BB962C8B-B14F-4D97-AF65-F5344CB8AC3E}">
        <p14:creationId xmlns:p14="http://schemas.microsoft.com/office/powerpoint/2010/main" val="1931982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ep 5">
            <a:extLst>
              <a:ext uri="{FF2B5EF4-FFF2-40B4-BE49-F238E27FC236}">
                <a16:creationId xmlns:a16="http://schemas.microsoft.com/office/drawing/2014/main" id="{1E99933F-4773-462D-9F8A-5F358549FB4E}"/>
              </a:ext>
            </a:extLst>
          </p:cNvPr>
          <p:cNvGrpSpPr/>
          <p:nvPr/>
        </p:nvGrpSpPr>
        <p:grpSpPr>
          <a:xfrm>
            <a:off x="3048491" y="97916"/>
            <a:ext cx="6095508" cy="514350"/>
            <a:chOff x="3048491" y="97916"/>
            <a:chExt cx="6095508" cy="514350"/>
          </a:xfrm>
        </p:grpSpPr>
        <p:sp>
          <p:nvSpPr>
            <p:cNvPr id="5" name="Tekstvak 4">
              <a:extLst>
                <a:ext uri="{FF2B5EF4-FFF2-40B4-BE49-F238E27FC236}">
                  <a16:creationId xmlns:a16="http://schemas.microsoft.com/office/drawing/2014/main" id="{24427058-1B8C-4273-862D-864C2DCE351D}"/>
                </a:ext>
              </a:extLst>
            </p:cNvPr>
            <p:cNvSpPr txBox="1"/>
            <p:nvPr/>
          </p:nvSpPr>
          <p:spPr>
            <a:xfrm>
              <a:off x="4109421" y="171919"/>
              <a:ext cx="5034578" cy="307777"/>
            </a:xfrm>
            <a:prstGeom prst="rect">
              <a:avLst/>
            </a:prstGeom>
            <a:solidFill>
              <a:schemeClr val="bg1"/>
            </a:solidFill>
          </p:spPr>
          <p:txBody>
            <a:bodyPr wrap="square" rtlCol="0">
              <a:spAutoFit/>
            </a:bodyPr>
            <a:lstStyle/>
            <a:p>
              <a:endParaRPr lang="nl-BE" sz="1400" b="1" dirty="0">
                <a:latin typeface="Arial Black" panose="020B0A04020102020204" pitchFamily="34" charset="0"/>
              </a:endParaRPr>
            </a:p>
          </p:txBody>
        </p:sp>
        <p:pic>
          <p:nvPicPr>
            <p:cNvPr id="2" name="Afbeelding 1">
              <a:extLst>
                <a:ext uri="{FF2B5EF4-FFF2-40B4-BE49-F238E27FC236}">
                  <a16:creationId xmlns:a16="http://schemas.microsoft.com/office/drawing/2014/main" id="{598F278C-5A9E-4740-A285-06C34198A150}"/>
                </a:ext>
              </a:extLst>
            </p:cNvPr>
            <p:cNvPicPr>
              <a:picLocks noChangeAspect="1"/>
            </p:cNvPicPr>
            <p:nvPr/>
          </p:nvPicPr>
          <p:blipFill>
            <a:blip r:embed="rId2"/>
            <a:stretch>
              <a:fillRect/>
            </a:stretch>
          </p:blipFill>
          <p:spPr>
            <a:xfrm>
              <a:off x="3048491" y="97916"/>
              <a:ext cx="1123950" cy="514350"/>
            </a:xfrm>
            <a:prstGeom prst="rect">
              <a:avLst/>
            </a:prstGeom>
          </p:spPr>
        </p:pic>
      </p:grpSp>
      <p:pic>
        <p:nvPicPr>
          <p:cNvPr id="4" name="Afbeelding 3">
            <a:extLst>
              <a:ext uri="{FF2B5EF4-FFF2-40B4-BE49-F238E27FC236}">
                <a16:creationId xmlns:a16="http://schemas.microsoft.com/office/drawing/2014/main" id="{03A51A06-4FE8-4A92-B210-C33A5DA9169C}"/>
              </a:ext>
            </a:extLst>
          </p:cNvPr>
          <p:cNvPicPr>
            <a:picLocks noChangeAspect="1"/>
          </p:cNvPicPr>
          <p:nvPr/>
        </p:nvPicPr>
        <p:blipFill>
          <a:blip r:embed="rId3"/>
          <a:stretch>
            <a:fillRect/>
          </a:stretch>
        </p:blipFill>
        <p:spPr>
          <a:xfrm>
            <a:off x="519154" y="763907"/>
            <a:ext cx="7744951" cy="4297405"/>
          </a:xfrm>
          <a:prstGeom prst="rect">
            <a:avLst/>
          </a:prstGeom>
        </p:spPr>
      </p:pic>
    </p:spTree>
    <p:extLst>
      <p:ext uri="{BB962C8B-B14F-4D97-AF65-F5344CB8AC3E}">
        <p14:creationId xmlns:p14="http://schemas.microsoft.com/office/powerpoint/2010/main" val="33447742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hape 205">
            <a:extLst>
              <a:ext uri="{FF2B5EF4-FFF2-40B4-BE49-F238E27FC236}">
                <a16:creationId xmlns:a16="http://schemas.microsoft.com/office/drawing/2014/main" id="{B18F6130-7B15-4D31-BF1B-94003579E141}"/>
              </a:ext>
            </a:extLst>
          </p:cNvPr>
          <p:cNvPicPr preferRelativeResize="0"/>
          <p:nvPr/>
        </p:nvPicPr>
        <p:blipFill rotWithShape="1">
          <a:blip r:embed="rId2" cstate="email">
            <a:alphaModFix/>
            <a:extLst>
              <a:ext uri="{28A0092B-C50C-407E-A947-70E740481C1C}">
                <a14:useLocalDpi xmlns:a14="http://schemas.microsoft.com/office/drawing/2010/main"/>
              </a:ext>
            </a:extLst>
          </a:blip>
          <a:srcRect l="32413" r="-32413"/>
          <a:stretch/>
        </p:blipFill>
        <p:spPr>
          <a:xfrm>
            <a:off x="0" y="0"/>
            <a:ext cx="13529240" cy="7956957"/>
          </a:xfrm>
          <a:prstGeom prst="rect">
            <a:avLst/>
          </a:prstGeom>
          <a:noFill/>
          <a:ln>
            <a:noFill/>
          </a:ln>
        </p:spPr>
      </p:pic>
      <p:pic>
        <p:nvPicPr>
          <p:cNvPr id="3" name="Afbeelding 2">
            <a:extLst>
              <a:ext uri="{FF2B5EF4-FFF2-40B4-BE49-F238E27FC236}">
                <a16:creationId xmlns:a16="http://schemas.microsoft.com/office/drawing/2014/main" id="{4363F554-8E36-42F6-BD70-C9E3663492D2}"/>
              </a:ext>
            </a:extLst>
          </p:cNvPr>
          <p:cNvPicPr>
            <a:picLocks noChangeAspect="1"/>
          </p:cNvPicPr>
          <p:nvPr/>
        </p:nvPicPr>
        <p:blipFill>
          <a:blip r:embed="rId3"/>
          <a:stretch>
            <a:fillRect/>
          </a:stretch>
        </p:blipFill>
        <p:spPr>
          <a:xfrm>
            <a:off x="7698378" y="240027"/>
            <a:ext cx="1126070" cy="360832"/>
          </a:xfrm>
          <a:prstGeom prst="rect">
            <a:avLst/>
          </a:prstGeom>
        </p:spPr>
      </p:pic>
      <p:sp>
        <p:nvSpPr>
          <p:cNvPr id="4" name="Oval 50">
            <a:extLst>
              <a:ext uri="{FF2B5EF4-FFF2-40B4-BE49-F238E27FC236}">
                <a16:creationId xmlns:a16="http://schemas.microsoft.com/office/drawing/2014/main" id="{B02294E6-112A-4B0D-953C-897239EFAD04}"/>
              </a:ext>
            </a:extLst>
          </p:cNvPr>
          <p:cNvSpPr/>
          <p:nvPr/>
        </p:nvSpPr>
        <p:spPr>
          <a:xfrm>
            <a:off x="679657" y="1311314"/>
            <a:ext cx="2577348" cy="2520869"/>
          </a:xfrm>
          <a:prstGeom prst="ellipse">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00"/>
          </a:p>
        </p:txBody>
      </p:sp>
      <p:pic>
        <p:nvPicPr>
          <p:cNvPr id="6" name="Afbeelding 5">
            <a:extLst>
              <a:ext uri="{FF2B5EF4-FFF2-40B4-BE49-F238E27FC236}">
                <a16:creationId xmlns:a16="http://schemas.microsoft.com/office/drawing/2014/main" id="{CDB60BA2-B534-44E6-960C-B8E2D2CB3370}"/>
              </a:ext>
            </a:extLst>
          </p:cNvPr>
          <p:cNvPicPr>
            <a:picLocks noChangeAspect="1"/>
          </p:cNvPicPr>
          <p:nvPr/>
        </p:nvPicPr>
        <p:blipFill>
          <a:blip r:embed="rId4"/>
          <a:stretch>
            <a:fillRect/>
          </a:stretch>
        </p:blipFill>
        <p:spPr>
          <a:xfrm>
            <a:off x="785779" y="2223082"/>
            <a:ext cx="2471226" cy="675362"/>
          </a:xfrm>
          <a:prstGeom prst="rect">
            <a:avLst/>
          </a:prstGeom>
        </p:spPr>
      </p:pic>
      <p:sp>
        <p:nvSpPr>
          <p:cNvPr id="7" name="Rechthoek 6">
            <a:extLst>
              <a:ext uri="{FF2B5EF4-FFF2-40B4-BE49-F238E27FC236}">
                <a16:creationId xmlns:a16="http://schemas.microsoft.com/office/drawing/2014/main" id="{888D2233-BE62-430C-86C5-DAEEC922D524}"/>
              </a:ext>
            </a:extLst>
          </p:cNvPr>
          <p:cNvSpPr/>
          <p:nvPr/>
        </p:nvSpPr>
        <p:spPr>
          <a:xfrm>
            <a:off x="3580821" y="1879250"/>
            <a:ext cx="8464731" cy="1384995"/>
          </a:xfrm>
          <a:prstGeom prst="rect">
            <a:avLst/>
          </a:prstGeom>
        </p:spPr>
        <p:txBody>
          <a:bodyPr wrap="square">
            <a:spAutoFit/>
          </a:bodyPr>
          <a:lstStyle/>
          <a:p>
            <a:pPr defTabSz="685800"/>
            <a:r>
              <a:rPr lang="nl-BE" sz="2800" b="1" dirty="0">
                <a:solidFill>
                  <a:schemeClr val="bg1"/>
                </a:solidFill>
                <a:highlight>
                  <a:srgbClr val="000000"/>
                </a:highlight>
                <a:latin typeface="Arial" panose="020B0604020202020204" pitchFamily="34" charset="0"/>
                <a:cs typeface="Arial" panose="020B0604020202020204" pitchFamily="34" charset="0"/>
              </a:rPr>
              <a:t>APICA: </a:t>
            </a:r>
          </a:p>
          <a:p>
            <a:pPr defTabSz="685800"/>
            <a:r>
              <a:rPr lang="nl-BE" sz="2800" b="1" dirty="0" err="1">
                <a:solidFill>
                  <a:schemeClr val="bg1"/>
                </a:solidFill>
                <a:highlight>
                  <a:srgbClr val="000000"/>
                </a:highlight>
                <a:latin typeface="Arial" panose="020B0604020202020204" pitchFamily="34" charset="0"/>
                <a:cs typeface="Arial" panose="020B0604020202020204" pitchFamily="34" charset="0"/>
              </a:rPr>
              <a:t>Antwerp</a:t>
            </a:r>
            <a:r>
              <a:rPr lang="nl-BE" sz="2800" b="1" dirty="0">
                <a:solidFill>
                  <a:schemeClr val="bg1"/>
                </a:solidFill>
                <a:highlight>
                  <a:srgbClr val="000000"/>
                </a:highlight>
                <a:latin typeface="Arial" panose="020B0604020202020204" pitchFamily="34" charset="0"/>
                <a:cs typeface="Arial" panose="020B0604020202020204" pitchFamily="34" charset="0"/>
              </a:rPr>
              <a:t> Port Information </a:t>
            </a:r>
          </a:p>
          <a:p>
            <a:pPr defTabSz="685800"/>
            <a:r>
              <a:rPr lang="nl-BE" sz="2800" b="1" dirty="0">
                <a:solidFill>
                  <a:schemeClr val="bg1"/>
                </a:solidFill>
                <a:highlight>
                  <a:srgbClr val="000000"/>
                </a:highlight>
                <a:latin typeface="Arial" panose="020B0604020202020204" pitchFamily="34" charset="0"/>
                <a:cs typeface="Arial" panose="020B0604020202020204" pitchFamily="34" charset="0"/>
              </a:rPr>
              <a:t>&amp; Control Assistant</a:t>
            </a:r>
          </a:p>
        </p:txBody>
      </p:sp>
    </p:spTree>
    <p:extLst>
      <p:ext uri="{BB962C8B-B14F-4D97-AF65-F5344CB8AC3E}">
        <p14:creationId xmlns:p14="http://schemas.microsoft.com/office/powerpoint/2010/main" val="386857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211A86-7FEA-48A7-8A18-99FDE2E70BC0}"/>
              </a:ext>
            </a:extLst>
          </p:cNvPr>
          <p:cNvSpPr>
            <a:spLocks noGrp="1"/>
          </p:cNvSpPr>
          <p:nvPr>
            <p:ph type="title"/>
          </p:nvPr>
        </p:nvSpPr>
        <p:spPr/>
        <p:txBody>
          <a:bodyPr/>
          <a:lstStyle/>
          <a:p>
            <a:endParaRPr lang="nl-BE"/>
          </a:p>
        </p:txBody>
      </p:sp>
      <p:pic>
        <p:nvPicPr>
          <p:cNvPr id="7" name="Tijdelijke aanduiding voor inhoud 6">
            <a:extLst>
              <a:ext uri="{FF2B5EF4-FFF2-40B4-BE49-F238E27FC236}">
                <a16:creationId xmlns:a16="http://schemas.microsoft.com/office/drawing/2014/main" id="{489AE1E2-6A9E-4B25-BDF9-E5FA5BA5F2F2}"/>
              </a:ext>
            </a:extLst>
          </p:cNvPr>
          <p:cNvPicPr>
            <a:picLocks noGrp="1" noChangeAspect="1"/>
          </p:cNvPicPr>
          <p:nvPr>
            <p:ph idx="1"/>
          </p:nvPr>
        </p:nvPicPr>
        <p:blipFill>
          <a:blip r:embed="rId2"/>
          <a:stretch>
            <a:fillRect/>
          </a:stretch>
        </p:blipFill>
        <p:spPr>
          <a:xfrm>
            <a:off x="0" y="-1"/>
            <a:ext cx="9144000" cy="5143501"/>
          </a:xfrm>
        </p:spPr>
      </p:pic>
      <p:pic>
        <p:nvPicPr>
          <p:cNvPr id="4" name="Afbeelding 3">
            <a:extLst>
              <a:ext uri="{FF2B5EF4-FFF2-40B4-BE49-F238E27FC236}">
                <a16:creationId xmlns:a16="http://schemas.microsoft.com/office/drawing/2014/main" id="{1E4964BF-4029-4360-BB02-0E8D7E5EE712}"/>
              </a:ext>
            </a:extLst>
          </p:cNvPr>
          <p:cNvPicPr>
            <a:picLocks noChangeAspect="1"/>
          </p:cNvPicPr>
          <p:nvPr/>
        </p:nvPicPr>
        <p:blipFill>
          <a:blip r:embed="rId3"/>
          <a:stretch>
            <a:fillRect/>
          </a:stretch>
        </p:blipFill>
        <p:spPr>
          <a:xfrm>
            <a:off x="7698378" y="240027"/>
            <a:ext cx="1126070" cy="360832"/>
          </a:xfrm>
          <a:prstGeom prst="rect">
            <a:avLst/>
          </a:prstGeom>
        </p:spPr>
      </p:pic>
      <p:pic>
        <p:nvPicPr>
          <p:cNvPr id="5" name="Afbeelding 3">
            <a:extLst>
              <a:ext uri="{FF2B5EF4-FFF2-40B4-BE49-F238E27FC236}">
                <a16:creationId xmlns:a16="http://schemas.microsoft.com/office/drawing/2014/main" id="{772E7CC2-EEAE-4A7E-B5CE-EFF881FDC125}"/>
              </a:ext>
            </a:extLst>
          </p:cNvPr>
          <p:cNvPicPr>
            <a:picLocks noChangeAspect="1"/>
          </p:cNvPicPr>
          <p:nvPr/>
        </p:nvPicPr>
        <p:blipFill>
          <a:blip r:embed="rId4"/>
          <a:stretch>
            <a:fillRect/>
          </a:stretch>
        </p:blipFill>
        <p:spPr>
          <a:xfrm>
            <a:off x="6215389" y="2669828"/>
            <a:ext cx="2609059" cy="2300417"/>
          </a:xfrm>
          <a:prstGeom prst="rect">
            <a:avLst/>
          </a:prstGeom>
        </p:spPr>
      </p:pic>
    </p:spTree>
    <p:extLst>
      <p:ext uri="{BB962C8B-B14F-4D97-AF65-F5344CB8AC3E}">
        <p14:creationId xmlns:p14="http://schemas.microsoft.com/office/powerpoint/2010/main" val="22546495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kstvak 19">
            <a:extLst>
              <a:ext uri="{FF2B5EF4-FFF2-40B4-BE49-F238E27FC236}">
                <a16:creationId xmlns:a16="http://schemas.microsoft.com/office/drawing/2014/main" id="{C058DD23-F4D5-4A05-BE16-40F11F1E3D1E}"/>
              </a:ext>
            </a:extLst>
          </p:cNvPr>
          <p:cNvSpPr txBox="1"/>
          <p:nvPr/>
        </p:nvSpPr>
        <p:spPr>
          <a:xfrm>
            <a:off x="4109421" y="171919"/>
            <a:ext cx="5034578" cy="307777"/>
          </a:xfrm>
          <a:prstGeom prst="rect">
            <a:avLst/>
          </a:prstGeom>
          <a:solidFill>
            <a:schemeClr val="bg1"/>
          </a:solidFill>
        </p:spPr>
        <p:txBody>
          <a:bodyPr wrap="square" rtlCol="0">
            <a:spAutoFit/>
          </a:bodyPr>
          <a:lstStyle/>
          <a:p>
            <a:r>
              <a:rPr lang="nl-BE" sz="1400" b="1" dirty="0">
                <a:latin typeface="Arial Black" panose="020B0A04020102020204" pitchFamily="34" charset="0"/>
              </a:rPr>
              <a:t>Connect</a:t>
            </a:r>
            <a:r>
              <a:rPr lang="nl-BE" sz="1400" b="1" dirty="0"/>
              <a:t>		      </a:t>
            </a:r>
            <a:r>
              <a:rPr lang="nl-BE" sz="1400" b="1" dirty="0" err="1">
                <a:latin typeface="Arial Black" panose="020B0A04020102020204" pitchFamily="34" charset="0"/>
              </a:rPr>
              <a:t>Collaborate</a:t>
            </a:r>
            <a:r>
              <a:rPr lang="nl-BE" sz="1400" b="1" dirty="0">
                <a:latin typeface="Arial Black" panose="020B0A04020102020204" pitchFamily="34" charset="0"/>
              </a:rPr>
              <a:t>	       </a:t>
            </a:r>
            <a:r>
              <a:rPr lang="nl-BE" sz="1400" b="1" dirty="0"/>
              <a:t>	</a:t>
            </a:r>
            <a:r>
              <a:rPr lang="nl-BE" sz="1400" b="1" dirty="0" err="1">
                <a:latin typeface="Arial Black" panose="020B0A04020102020204" pitchFamily="34" charset="0"/>
              </a:rPr>
              <a:t>Innovate</a:t>
            </a:r>
            <a:endParaRPr lang="nl-BE" sz="1400" b="1" dirty="0">
              <a:latin typeface="Arial Black" panose="020B0A04020102020204" pitchFamily="34" charset="0"/>
            </a:endParaRPr>
          </a:p>
        </p:txBody>
      </p:sp>
      <p:pic>
        <p:nvPicPr>
          <p:cNvPr id="3" name="Afbeelding 2">
            <a:extLst>
              <a:ext uri="{FF2B5EF4-FFF2-40B4-BE49-F238E27FC236}">
                <a16:creationId xmlns:a16="http://schemas.microsoft.com/office/drawing/2014/main" id="{017F3C6E-9623-40B5-9638-901DEAC517C6}"/>
              </a:ext>
            </a:extLst>
          </p:cNvPr>
          <p:cNvPicPr>
            <a:picLocks noChangeAspect="1"/>
          </p:cNvPicPr>
          <p:nvPr/>
        </p:nvPicPr>
        <p:blipFill>
          <a:blip r:embed="rId3"/>
          <a:stretch>
            <a:fillRect/>
          </a:stretch>
        </p:blipFill>
        <p:spPr>
          <a:xfrm>
            <a:off x="3405335" y="86315"/>
            <a:ext cx="704086" cy="407265"/>
          </a:xfrm>
          <a:prstGeom prst="rect">
            <a:avLst/>
          </a:prstGeom>
        </p:spPr>
      </p:pic>
      <p:sp>
        <p:nvSpPr>
          <p:cNvPr id="21" name="Rectangle 17">
            <a:extLst>
              <a:ext uri="{FF2B5EF4-FFF2-40B4-BE49-F238E27FC236}">
                <a16:creationId xmlns:a16="http://schemas.microsoft.com/office/drawing/2014/main" id="{BC6F0D7B-7414-4958-8622-2E27E3E2DA48}"/>
              </a:ext>
            </a:extLst>
          </p:cNvPr>
          <p:cNvSpPr/>
          <p:nvPr/>
        </p:nvSpPr>
        <p:spPr>
          <a:xfrm>
            <a:off x="-12438" y="2375639"/>
            <a:ext cx="9156437" cy="170017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1480" rtl="0" eaLnBrk="1" fontAlgn="auto" latinLnBrk="0" hangingPunct="1">
              <a:lnSpc>
                <a:spcPct val="100000"/>
              </a:lnSpc>
              <a:spcBef>
                <a:spcPts val="0"/>
              </a:spcBef>
              <a:spcAft>
                <a:spcPts val="0"/>
              </a:spcAft>
              <a:buClrTx/>
              <a:buSzTx/>
              <a:buFontTx/>
              <a:buNone/>
              <a:tabLst/>
              <a:defRPr/>
            </a:pPr>
            <a:endParaRPr kumimoji="0" lang="nl-BE" sz="162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411480" rtl="0" eaLnBrk="1" fontAlgn="auto" latinLnBrk="0" hangingPunct="1">
              <a:lnSpc>
                <a:spcPct val="100000"/>
              </a:lnSpc>
              <a:spcBef>
                <a:spcPts val="0"/>
              </a:spcBef>
              <a:spcAft>
                <a:spcPts val="0"/>
              </a:spcAft>
              <a:buClrTx/>
              <a:buSzTx/>
              <a:buFontTx/>
              <a:buNone/>
              <a:tabLst/>
              <a:defRPr/>
            </a:pPr>
            <a:endParaRPr lang="nl-BE" dirty="0">
              <a:solidFill>
                <a:prstClr val="white"/>
              </a:solidFill>
              <a:latin typeface="Calibri" panose="020F0502020204030204"/>
            </a:endParaRPr>
          </a:p>
        </p:txBody>
      </p:sp>
      <p:pic>
        <p:nvPicPr>
          <p:cNvPr id="14" name="Afbeelding 13">
            <a:extLst>
              <a:ext uri="{FF2B5EF4-FFF2-40B4-BE49-F238E27FC236}">
                <a16:creationId xmlns:a16="http://schemas.microsoft.com/office/drawing/2014/main" id="{37006C2C-CAFB-4668-9F5C-B8204D2253E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8886" t="9249" r="11067" b="6916"/>
          <a:stretch/>
        </p:blipFill>
        <p:spPr>
          <a:xfrm>
            <a:off x="-12438" y="-1"/>
            <a:ext cx="9156438" cy="5340435"/>
          </a:xfrm>
          <a:prstGeom prst="rect">
            <a:avLst/>
          </a:prstGeom>
        </p:spPr>
      </p:pic>
      <p:cxnSp>
        <p:nvCxnSpPr>
          <p:cNvPr id="18" name="Straight Connector 38">
            <a:extLst>
              <a:ext uri="{FF2B5EF4-FFF2-40B4-BE49-F238E27FC236}">
                <a16:creationId xmlns:a16="http://schemas.microsoft.com/office/drawing/2014/main" id="{EABADAFF-41F5-4390-B936-AA2730E93938}"/>
              </a:ext>
            </a:extLst>
          </p:cNvPr>
          <p:cNvCxnSpPr/>
          <p:nvPr/>
        </p:nvCxnSpPr>
        <p:spPr>
          <a:xfrm>
            <a:off x="3664306" y="2247282"/>
            <a:ext cx="1759618" cy="0"/>
          </a:xfrm>
          <a:prstGeom prst="line">
            <a:avLst/>
          </a:prstGeom>
          <a:ln w="3810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sp>
        <p:nvSpPr>
          <p:cNvPr id="19" name="Tekstvak 18">
            <a:extLst>
              <a:ext uri="{FF2B5EF4-FFF2-40B4-BE49-F238E27FC236}">
                <a16:creationId xmlns:a16="http://schemas.microsoft.com/office/drawing/2014/main" id="{BA8FD0C9-199A-4461-846A-2BEF2A2EDFD1}"/>
              </a:ext>
            </a:extLst>
          </p:cNvPr>
          <p:cNvSpPr txBox="1"/>
          <p:nvPr/>
        </p:nvSpPr>
        <p:spPr>
          <a:xfrm>
            <a:off x="3339498" y="1837029"/>
            <a:ext cx="9115343" cy="830997"/>
          </a:xfrm>
          <a:prstGeom prst="rect">
            <a:avLst/>
          </a:prstGeom>
          <a:noFill/>
        </p:spPr>
        <p:txBody>
          <a:bodyPr wrap="square" rtlCol="0">
            <a:spAutoFit/>
          </a:bodyPr>
          <a:lstStyle/>
          <a:p>
            <a:r>
              <a:rPr lang="nl-BE" sz="2400" b="1" dirty="0">
                <a:solidFill>
                  <a:schemeClr val="bg1"/>
                </a:solidFill>
                <a:highlight>
                  <a:srgbClr val="000000"/>
                </a:highlight>
                <a:latin typeface="Arial" panose="020B0604020202020204" pitchFamily="34" charset="0"/>
                <a:cs typeface="Arial" panose="020B0604020202020204" pitchFamily="34" charset="0"/>
              </a:rPr>
              <a:t>e-European Cleaning Document</a:t>
            </a:r>
          </a:p>
          <a:p>
            <a:r>
              <a:rPr lang="nl-BE" sz="2400" b="1" dirty="0" err="1">
                <a:solidFill>
                  <a:schemeClr val="bg1"/>
                </a:solidFill>
                <a:highlight>
                  <a:srgbClr val="000000"/>
                </a:highlight>
                <a:latin typeface="Arial" panose="020B0604020202020204" pitchFamily="34" charset="0"/>
                <a:cs typeface="Arial" panose="020B0604020202020204" pitchFamily="34" charset="0"/>
              </a:rPr>
              <a:t>NxtPort</a:t>
            </a:r>
            <a:r>
              <a:rPr lang="nl-BE" sz="2400" b="1" dirty="0">
                <a:solidFill>
                  <a:schemeClr val="bg1"/>
                </a:solidFill>
                <a:highlight>
                  <a:srgbClr val="000000"/>
                </a:highlight>
                <a:latin typeface="Arial" panose="020B0604020202020204" pitchFamily="34" charset="0"/>
                <a:cs typeface="Arial" panose="020B0604020202020204" pitchFamily="34" charset="0"/>
              </a:rPr>
              <a:t> as data </a:t>
            </a:r>
            <a:r>
              <a:rPr lang="nl-BE" sz="2400" b="1" dirty="0" err="1">
                <a:solidFill>
                  <a:schemeClr val="bg1"/>
                </a:solidFill>
                <a:highlight>
                  <a:srgbClr val="000000"/>
                </a:highlight>
                <a:latin typeface="Arial" panose="020B0604020202020204" pitchFamily="34" charset="0"/>
                <a:cs typeface="Arial" panose="020B0604020202020204" pitchFamily="34" charset="0"/>
              </a:rPr>
              <a:t>custodian</a:t>
            </a:r>
            <a:endParaRPr lang="nl-BE" sz="2400" b="1" dirty="0">
              <a:solidFill>
                <a:schemeClr val="bg1"/>
              </a:solidFill>
              <a:highlight>
                <a:srgbClr val="000000"/>
              </a:highlight>
              <a:latin typeface="Arial" panose="020B0604020202020204" pitchFamily="34" charset="0"/>
              <a:cs typeface="Arial" panose="020B0604020202020204" pitchFamily="34" charset="0"/>
            </a:endParaRPr>
          </a:p>
        </p:txBody>
      </p:sp>
      <p:pic>
        <p:nvPicPr>
          <p:cNvPr id="13" name="Afbeelding 12">
            <a:extLst>
              <a:ext uri="{FF2B5EF4-FFF2-40B4-BE49-F238E27FC236}">
                <a16:creationId xmlns:a16="http://schemas.microsoft.com/office/drawing/2014/main" id="{82F58EDD-FF0C-4A70-AD8E-C168E25CD3A1}"/>
              </a:ext>
            </a:extLst>
          </p:cNvPr>
          <p:cNvPicPr>
            <a:picLocks noChangeAspect="1"/>
          </p:cNvPicPr>
          <p:nvPr/>
        </p:nvPicPr>
        <p:blipFill>
          <a:blip r:embed="rId5"/>
          <a:stretch>
            <a:fillRect/>
          </a:stretch>
        </p:blipFill>
        <p:spPr>
          <a:xfrm>
            <a:off x="7698378" y="240027"/>
            <a:ext cx="1126070" cy="360832"/>
          </a:xfrm>
          <a:prstGeom prst="rect">
            <a:avLst/>
          </a:prstGeom>
        </p:spPr>
      </p:pic>
      <p:sp>
        <p:nvSpPr>
          <p:cNvPr id="15" name="Oval 50">
            <a:extLst>
              <a:ext uri="{FF2B5EF4-FFF2-40B4-BE49-F238E27FC236}">
                <a16:creationId xmlns:a16="http://schemas.microsoft.com/office/drawing/2014/main" id="{D2B440BE-2F7A-401E-8321-074805DCF257}"/>
              </a:ext>
            </a:extLst>
          </p:cNvPr>
          <p:cNvSpPr/>
          <p:nvPr/>
        </p:nvSpPr>
        <p:spPr>
          <a:xfrm>
            <a:off x="537260" y="1115204"/>
            <a:ext cx="2577348" cy="2520869"/>
          </a:xfrm>
          <a:prstGeom prst="ellipse">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00"/>
          </a:p>
        </p:txBody>
      </p:sp>
      <p:pic>
        <p:nvPicPr>
          <p:cNvPr id="16" name="Afbeelding 15">
            <a:extLst>
              <a:ext uri="{FF2B5EF4-FFF2-40B4-BE49-F238E27FC236}">
                <a16:creationId xmlns:a16="http://schemas.microsoft.com/office/drawing/2014/main" id="{2AB8EB1E-AEEF-42AA-A7A8-536598C2E157}"/>
              </a:ext>
            </a:extLst>
          </p:cNvPr>
          <p:cNvPicPr>
            <a:picLocks noChangeAspect="1"/>
          </p:cNvPicPr>
          <p:nvPr/>
        </p:nvPicPr>
        <p:blipFill>
          <a:blip r:embed="rId6"/>
          <a:stretch>
            <a:fillRect/>
          </a:stretch>
        </p:blipFill>
        <p:spPr>
          <a:xfrm>
            <a:off x="1186733" y="1559274"/>
            <a:ext cx="1382159" cy="1376016"/>
          </a:xfrm>
          <a:prstGeom prst="rect">
            <a:avLst/>
          </a:prstGeom>
        </p:spPr>
      </p:pic>
    </p:spTree>
    <p:extLst>
      <p:ext uri="{BB962C8B-B14F-4D97-AF65-F5344CB8AC3E}">
        <p14:creationId xmlns:p14="http://schemas.microsoft.com/office/powerpoint/2010/main" val="628918473"/>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801C71F1-FA2A-4B96-8F43-15FBAD759324}"/>
              </a:ext>
            </a:extLst>
          </p:cNvPr>
          <p:cNvPicPr>
            <a:picLocks noChangeAspect="1"/>
          </p:cNvPicPr>
          <p:nvPr/>
        </p:nvPicPr>
        <p:blipFill>
          <a:blip r:embed="rId2"/>
          <a:stretch>
            <a:fillRect/>
          </a:stretch>
        </p:blipFill>
        <p:spPr>
          <a:xfrm>
            <a:off x="0" y="0"/>
            <a:ext cx="9144000" cy="5143500"/>
          </a:xfrm>
          <a:prstGeom prst="rect">
            <a:avLst/>
          </a:prstGeom>
        </p:spPr>
      </p:pic>
      <p:pic>
        <p:nvPicPr>
          <p:cNvPr id="7" name="Afbeelding 6">
            <a:extLst>
              <a:ext uri="{FF2B5EF4-FFF2-40B4-BE49-F238E27FC236}">
                <a16:creationId xmlns:a16="http://schemas.microsoft.com/office/drawing/2014/main" id="{C4C4CB83-4B24-4EC0-8BE6-EBC7ACC679E8}"/>
              </a:ext>
            </a:extLst>
          </p:cNvPr>
          <p:cNvPicPr>
            <a:picLocks noChangeAspect="1"/>
          </p:cNvPicPr>
          <p:nvPr/>
        </p:nvPicPr>
        <p:blipFill rotWithShape="1">
          <a:blip r:embed="rId3"/>
          <a:srcRect r="2095"/>
          <a:stretch/>
        </p:blipFill>
        <p:spPr>
          <a:xfrm>
            <a:off x="3259960" y="3291595"/>
            <a:ext cx="3744861" cy="1842950"/>
          </a:xfrm>
          <a:prstGeom prst="rect">
            <a:avLst/>
          </a:prstGeom>
        </p:spPr>
      </p:pic>
      <p:pic>
        <p:nvPicPr>
          <p:cNvPr id="8" name="Afbeelding 7">
            <a:extLst>
              <a:ext uri="{FF2B5EF4-FFF2-40B4-BE49-F238E27FC236}">
                <a16:creationId xmlns:a16="http://schemas.microsoft.com/office/drawing/2014/main" id="{B5819B78-BD5F-4C69-97B0-969CB166938D}"/>
              </a:ext>
            </a:extLst>
          </p:cNvPr>
          <p:cNvPicPr>
            <a:picLocks noChangeAspect="1"/>
          </p:cNvPicPr>
          <p:nvPr/>
        </p:nvPicPr>
        <p:blipFill>
          <a:blip r:embed="rId4"/>
          <a:stretch>
            <a:fillRect/>
          </a:stretch>
        </p:blipFill>
        <p:spPr>
          <a:xfrm>
            <a:off x="0" y="3282640"/>
            <a:ext cx="3348507" cy="1860860"/>
          </a:xfrm>
          <a:prstGeom prst="rect">
            <a:avLst/>
          </a:prstGeom>
        </p:spPr>
      </p:pic>
      <p:sp>
        <p:nvSpPr>
          <p:cNvPr id="4" name="Tijdelijke aanduiding voor dianummer 3">
            <a:extLst>
              <a:ext uri="{FF2B5EF4-FFF2-40B4-BE49-F238E27FC236}">
                <a16:creationId xmlns:a16="http://schemas.microsoft.com/office/drawing/2014/main" id="{AC13C511-1D26-4BF3-B33A-F18479A3390E}"/>
              </a:ext>
            </a:extLst>
          </p:cNvPr>
          <p:cNvSpPr>
            <a:spLocks noGrp="1"/>
          </p:cNvSpPr>
          <p:nvPr>
            <p:ph type="sldNum" sz="quarter" idx="4294967295"/>
          </p:nvPr>
        </p:nvSpPr>
        <p:spPr>
          <a:xfrm>
            <a:off x="7010400" y="4740275"/>
            <a:ext cx="2133600" cy="273050"/>
          </a:xfrm>
          <a:prstGeom prst="rect">
            <a:avLst/>
          </a:prstGeom>
        </p:spPr>
        <p:txBody>
          <a:bodyPr/>
          <a:lstStyle/>
          <a:p>
            <a:pPr marL="0" marR="0" lvl="0" indent="0" algn="r" defTabSz="411480" rtl="0" eaLnBrk="1" fontAlgn="auto" latinLnBrk="0" hangingPunct="1">
              <a:lnSpc>
                <a:spcPct val="100000"/>
              </a:lnSpc>
              <a:spcBef>
                <a:spcPts val="0"/>
              </a:spcBef>
              <a:spcAft>
                <a:spcPts val="0"/>
              </a:spcAft>
              <a:buClrTx/>
              <a:buSzTx/>
              <a:buFontTx/>
              <a:buNone/>
              <a:tabLst/>
              <a:defRPr/>
            </a:pPr>
            <a:fld id="{7DEAC398-66F6-405A-ADA6-8C9081EDB3A2}" type="slidenum">
              <a:rPr kumimoji="0" lang="en-US" sz="900" b="0" i="0" u="none" strike="noStrike" kern="1200" cap="none" spc="0" normalizeH="0" baseline="0" noProof="0" smtClean="0">
                <a:ln>
                  <a:noFill/>
                </a:ln>
                <a:solidFill>
                  <a:srgbClr val="000000">
                    <a:tint val="75000"/>
                  </a:srgbClr>
                </a:solidFill>
                <a:effectLst/>
                <a:uLnTx/>
                <a:uFillTx/>
                <a:latin typeface="Arial"/>
                <a:ea typeface="+mn-ea"/>
                <a:cs typeface="+mn-cs"/>
              </a:rPr>
              <a:pPr marL="0" marR="0" lvl="0" indent="0" algn="r" defTabSz="411480" rtl="0" eaLnBrk="1" fontAlgn="auto" latinLnBrk="0" hangingPunct="1">
                <a:lnSpc>
                  <a:spcPct val="100000"/>
                </a:lnSpc>
                <a:spcBef>
                  <a:spcPts val="0"/>
                </a:spcBef>
                <a:spcAft>
                  <a:spcPts val="0"/>
                </a:spcAft>
                <a:buClrTx/>
                <a:buSzTx/>
                <a:buFontTx/>
                <a:buNone/>
                <a:tabLst/>
                <a:defRPr/>
              </a:pPr>
              <a:t>28</a:t>
            </a:fld>
            <a:endParaRPr kumimoji="0" lang="en-US" sz="900" b="0" i="0" u="none" strike="noStrike" kern="1200" cap="none" spc="0" normalizeH="0" baseline="0" noProof="0" dirty="0">
              <a:ln>
                <a:noFill/>
              </a:ln>
              <a:solidFill>
                <a:srgbClr val="000000">
                  <a:tint val="75000"/>
                </a:srgbClr>
              </a:solidFill>
              <a:effectLst/>
              <a:uLnTx/>
              <a:uFillTx/>
              <a:latin typeface="Arial"/>
              <a:ea typeface="+mn-ea"/>
              <a:cs typeface="+mn-cs"/>
            </a:endParaRPr>
          </a:p>
        </p:txBody>
      </p:sp>
      <p:sp>
        <p:nvSpPr>
          <p:cNvPr id="12" name="Oval 50">
            <a:extLst>
              <a:ext uri="{FF2B5EF4-FFF2-40B4-BE49-F238E27FC236}">
                <a16:creationId xmlns:a16="http://schemas.microsoft.com/office/drawing/2014/main" id="{5CE76DCA-DD09-4BA5-A46A-922256AC0EE3}"/>
              </a:ext>
            </a:extLst>
          </p:cNvPr>
          <p:cNvSpPr/>
          <p:nvPr/>
        </p:nvSpPr>
        <p:spPr>
          <a:xfrm>
            <a:off x="679657" y="1311314"/>
            <a:ext cx="2577348" cy="2520869"/>
          </a:xfrm>
          <a:prstGeom prst="ellipse">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00"/>
          </a:p>
        </p:txBody>
      </p:sp>
      <p:pic>
        <p:nvPicPr>
          <p:cNvPr id="13" name="Afbeelding 12">
            <a:extLst>
              <a:ext uri="{FF2B5EF4-FFF2-40B4-BE49-F238E27FC236}">
                <a16:creationId xmlns:a16="http://schemas.microsoft.com/office/drawing/2014/main" id="{BC14E597-347F-400E-BB26-9665AD36F95A}"/>
              </a:ext>
            </a:extLst>
          </p:cNvPr>
          <p:cNvPicPr>
            <a:picLocks noChangeAspect="1"/>
          </p:cNvPicPr>
          <p:nvPr/>
        </p:nvPicPr>
        <p:blipFill>
          <a:blip r:embed="rId5"/>
          <a:stretch>
            <a:fillRect/>
          </a:stretch>
        </p:blipFill>
        <p:spPr>
          <a:xfrm>
            <a:off x="905870" y="2106292"/>
            <a:ext cx="2124922" cy="790035"/>
          </a:xfrm>
          <a:prstGeom prst="rect">
            <a:avLst/>
          </a:prstGeom>
        </p:spPr>
      </p:pic>
      <p:sp>
        <p:nvSpPr>
          <p:cNvPr id="14" name="Rechthoek 13">
            <a:extLst>
              <a:ext uri="{FF2B5EF4-FFF2-40B4-BE49-F238E27FC236}">
                <a16:creationId xmlns:a16="http://schemas.microsoft.com/office/drawing/2014/main" id="{EC61CD54-91B9-4BE1-9649-9736D28AD544}"/>
              </a:ext>
            </a:extLst>
          </p:cNvPr>
          <p:cNvSpPr/>
          <p:nvPr/>
        </p:nvSpPr>
        <p:spPr>
          <a:xfrm>
            <a:off x="3580821" y="2239699"/>
            <a:ext cx="8464731" cy="523220"/>
          </a:xfrm>
          <a:prstGeom prst="rect">
            <a:avLst/>
          </a:prstGeom>
        </p:spPr>
        <p:txBody>
          <a:bodyPr wrap="square">
            <a:spAutoFit/>
          </a:bodyPr>
          <a:lstStyle/>
          <a:p>
            <a:pPr defTabSz="685800"/>
            <a:r>
              <a:rPr lang="nl-BE" sz="2800" b="1" dirty="0">
                <a:solidFill>
                  <a:schemeClr val="bg1"/>
                </a:solidFill>
                <a:highlight>
                  <a:srgbClr val="000000"/>
                </a:highlight>
                <a:latin typeface="Arial" panose="020B0604020202020204" pitchFamily="34" charset="0"/>
                <a:cs typeface="Arial" panose="020B0604020202020204" pitchFamily="34" charset="0"/>
              </a:rPr>
              <a:t>Smart Quay</a:t>
            </a:r>
          </a:p>
        </p:txBody>
      </p:sp>
    </p:spTree>
    <p:extLst>
      <p:ext uri="{BB962C8B-B14F-4D97-AF65-F5344CB8AC3E}">
        <p14:creationId xmlns:p14="http://schemas.microsoft.com/office/powerpoint/2010/main" val="1072530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56C3A624-0C97-48CE-9230-FE55E06266FB}"/>
              </a:ext>
            </a:extLst>
          </p:cNvPr>
          <p:cNvPicPr>
            <a:picLocks noChangeAspect="1"/>
          </p:cNvPicPr>
          <p:nvPr/>
        </p:nvPicPr>
        <p:blipFill rotWithShape="1">
          <a:blip r:embed="rId2"/>
          <a:srcRect t="29246" b="17723"/>
          <a:stretch/>
        </p:blipFill>
        <p:spPr>
          <a:xfrm rot="10800000">
            <a:off x="-1" y="-51019"/>
            <a:ext cx="9144000" cy="5194518"/>
          </a:xfrm>
          <a:prstGeom prst="rect">
            <a:avLst/>
          </a:prstGeom>
        </p:spPr>
      </p:pic>
      <p:sp>
        <p:nvSpPr>
          <p:cNvPr id="4" name="Tijdelijke aanduiding voor dianummer 3">
            <a:extLst>
              <a:ext uri="{FF2B5EF4-FFF2-40B4-BE49-F238E27FC236}">
                <a16:creationId xmlns:a16="http://schemas.microsoft.com/office/drawing/2014/main" id="{AC13C511-1D26-4BF3-B33A-F18479A3390E}"/>
              </a:ext>
            </a:extLst>
          </p:cNvPr>
          <p:cNvSpPr>
            <a:spLocks noGrp="1"/>
          </p:cNvSpPr>
          <p:nvPr>
            <p:ph type="sldNum" sz="quarter" idx="4294967295"/>
          </p:nvPr>
        </p:nvSpPr>
        <p:spPr>
          <a:xfrm>
            <a:off x="7010400" y="4740275"/>
            <a:ext cx="2133600" cy="273050"/>
          </a:xfrm>
          <a:prstGeom prst="rect">
            <a:avLst/>
          </a:prstGeom>
        </p:spPr>
        <p:txBody>
          <a:bodyPr/>
          <a:lstStyle/>
          <a:p>
            <a:pPr marL="0" marR="0" lvl="0" indent="0" algn="r" defTabSz="411480" rtl="0" eaLnBrk="1" fontAlgn="auto" latinLnBrk="0" hangingPunct="1">
              <a:lnSpc>
                <a:spcPct val="100000"/>
              </a:lnSpc>
              <a:spcBef>
                <a:spcPts val="0"/>
              </a:spcBef>
              <a:spcAft>
                <a:spcPts val="0"/>
              </a:spcAft>
              <a:buClrTx/>
              <a:buSzTx/>
              <a:buFontTx/>
              <a:buNone/>
              <a:tabLst/>
              <a:defRPr/>
            </a:pPr>
            <a:fld id="{7DEAC398-66F6-405A-ADA6-8C9081EDB3A2}" type="slidenum">
              <a:rPr kumimoji="0" lang="en-US" sz="900" b="0" i="0" u="none" strike="noStrike" kern="1200" cap="none" spc="0" normalizeH="0" baseline="0" noProof="0" smtClean="0">
                <a:ln>
                  <a:noFill/>
                </a:ln>
                <a:solidFill>
                  <a:srgbClr val="000000">
                    <a:tint val="75000"/>
                  </a:srgbClr>
                </a:solidFill>
                <a:effectLst/>
                <a:uLnTx/>
                <a:uFillTx/>
                <a:latin typeface="Arial"/>
                <a:ea typeface="+mn-ea"/>
                <a:cs typeface="+mn-cs"/>
              </a:rPr>
              <a:pPr marL="0" marR="0" lvl="0" indent="0" algn="r" defTabSz="411480" rtl="0" eaLnBrk="1" fontAlgn="auto" latinLnBrk="0" hangingPunct="1">
                <a:lnSpc>
                  <a:spcPct val="100000"/>
                </a:lnSpc>
                <a:spcBef>
                  <a:spcPts val="0"/>
                </a:spcBef>
                <a:spcAft>
                  <a:spcPts val="0"/>
                </a:spcAft>
                <a:buClrTx/>
                <a:buSzTx/>
                <a:buFontTx/>
                <a:buNone/>
                <a:tabLst/>
                <a:defRPr/>
              </a:pPr>
              <a:t>29</a:t>
            </a:fld>
            <a:endParaRPr kumimoji="0" lang="en-US" sz="900" b="0" i="0" u="none" strike="noStrike" kern="1200" cap="none" spc="0" normalizeH="0" baseline="0" noProof="0" dirty="0">
              <a:ln>
                <a:noFill/>
              </a:ln>
              <a:solidFill>
                <a:srgbClr val="000000">
                  <a:tint val="75000"/>
                </a:srgbClr>
              </a:solidFill>
              <a:effectLst/>
              <a:uLnTx/>
              <a:uFillTx/>
              <a:latin typeface="Arial"/>
              <a:ea typeface="+mn-ea"/>
              <a:cs typeface="+mn-cs"/>
            </a:endParaRPr>
          </a:p>
        </p:txBody>
      </p:sp>
      <p:sp>
        <p:nvSpPr>
          <p:cNvPr id="11" name="Oval 50">
            <a:extLst>
              <a:ext uri="{FF2B5EF4-FFF2-40B4-BE49-F238E27FC236}">
                <a16:creationId xmlns:a16="http://schemas.microsoft.com/office/drawing/2014/main" id="{D3D5E048-3140-432B-9492-61BD650A02CE}"/>
              </a:ext>
            </a:extLst>
          </p:cNvPr>
          <p:cNvSpPr/>
          <p:nvPr/>
        </p:nvSpPr>
        <p:spPr>
          <a:xfrm>
            <a:off x="679657" y="1311314"/>
            <a:ext cx="2577348" cy="2520869"/>
          </a:xfrm>
          <a:prstGeom prst="ellipse">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00"/>
          </a:p>
        </p:txBody>
      </p:sp>
      <p:pic>
        <p:nvPicPr>
          <p:cNvPr id="12" name="Afbeelding 11">
            <a:extLst>
              <a:ext uri="{FF2B5EF4-FFF2-40B4-BE49-F238E27FC236}">
                <a16:creationId xmlns:a16="http://schemas.microsoft.com/office/drawing/2014/main" id="{BEC867A6-BA3C-49E7-9E7B-DCADA5C2DEA0}"/>
              </a:ext>
            </a:extLst>
          </p:cNvPr>
          <p:cNvPicPr>
            <a:picLocks noChangeAspect="1"/>
          </p:cNvPicPr>
          <p:nvPr/>
        </p:nvPicPr>
        <p:blipFill>
          <a:blip r:embed="rId3"/>
          <a:stretch>
            <a:fillRect/>
          </a:stretch>
        </p:blipFill>
        <p:spPr>
          <a:xfrm>
            <a:off x="905870" y="2106292"/>
            <a:ext cx="2124922" cy="790035"/>
          </a:xfrm>
          <a:prstGeom prst="rect">
            <a:avLst/>
          </a:prstGeom>
        </p:spPr>
      </p:pic>
      <p:sp>
        <p:nvSpPr>
          <p:cNvPr id="13" name="Rechthoek 12">
            <a:extLst>
              <a:ext uri="{FF2B5EF4-FFF2-40B4-BE49-F238E27FC236}">
                <a16:creationId xmlns:a16="http://schemas.microsoft.com/office/drawing/2014/main" id="{4FC7C909-30E2-4456-A811-79AEAC84698A}"/>
              </a:ext>
            </a:extLst>
          </p:cNvPr>
          <p:cNvSpPr/>
          <p:nvPr/>
        </p:nvSpPr>
        <p:spPr>
          <a:xfrm>
            <a:off x="3580821" y="2239699"/>
            <a:ext cx="8464731" cy="523220"/>
          </a:xfrm>
          <a:prstGeom prst="rect">
            <a:avLst/>
          </a:prstGeom>
        </p:spPr>
        <p:txBody>
          <a:bodyPr wrap="square">
            <a:spAutoFit/>
          </a:bodyPr>
          <a:lstStyle/>
          <a:p>
            <a:pPr defTabSz="685800"/>
            <a:r>
              <a:rPr lang="nl-BE" sz="2800" b="1" dirty="0">
                <a:solidFill>
                  <a:schemeClr val="bg1"/>
                </a:solidFill>
                <a:highlight>
                  <a:srgbClr val="000000"/>
                </a:highlight>
                <a:latin typeface="Arial" panose="020B0604020202020204" pitchFamily="34" charset="0"/>
                <a:cs typeface="Arial" panose="020B0604020202020204" pitchFamily="34" charset="0"/>
              </a:rPr>
              <a:t>Smart </a:t>
            </a:r>
            <a:r>
              <a:rPr lang="nl-BE" sz="2800" b="1" dirty="0" err="1">
                <a:solidFill>
                  <a:schemeClr val="bg1"/>
                </a:solidFill>
                <a:highlight>
                  <a:srgbClr val="000000"/>
                </a:highlight>
                <a:latin typeface="Arial" panose="020B0604020202020204" pitchFamily="34" charset="0"/>
                <a:cs typeface="Arial" panose="020B0604020202020204" pitchFamily="34" charset="0"/>
              </a:rPr>
              <a:t>buoys</a:t>
            </a:r>
            <a:endParaRPr lang="nl-BE" sz="2800" b="1" dirty="0">
              <a:solidFill>
                <a:schemeClr val="bg1"/>
              </a:solidFill>
              <a:highlight>
                <a:srgbClr val="000000"/>
              </a:highligh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31659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0">
            <a:extLst>
              <a:ext uri="{FF2B5EF4-FFF2-40B4-BE49-F238E27FC236}">
                <a16:creationId xmlns:a16="http://schemas.microsoft.com/office/drawing/2014/main" id="{A788C1C0-96B5-4863-8708-B28D859C2AE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652736"/>
            <a:ext cx="9144001" cy="4799820"/>
          </a:xfrm>
          <a:prstGeom prst="rect">
            <a:avLst/>
          </a:prstGeom>
        </p:spPr>
      </p:pic>
      <p:grpSp>
        <p:nvGrpSpPr>
          <p:cNvPr id="61" name="Group 60">
            <a:extLst>
              <a:ext uri="{FF2B5EF4-FFF2-40B4-BE49-F238E27FC236}">
                <a16:creationId xmlns:a16="http://schemas.microsoft.com/office/drawing/2014/main" id="{D7BD0C54-EAB4-45A9-8868-ECEDA113F0CF}"/>
              </a:ext>
            </a:extLst>
          </p:cNvPr>
          <p:cNvGrpSpPr/>
          <p:nvPr/>
        </p:nvGrpSpPr>
        <p:grpSpPr>
          <a:xfrm>
            <a:off x="-1" y="152839"/>
            <a:ext cx="9144001" cy="505840"/>
            <a:chOff x="-1" y="152839"/>
            <a:chExt cx="9144001" cy="505840"/>
          </a:xfrm>
        </p:grpSpPr>
        <p:pic>
          <p:nvPicPr>
            <p:cNvPr id="63" name="Graphic 62">
              <a:extLst>
                <a:ext uri="{FF2B5EF4-FFF2-40B4-BE49-F238E27FC236}">
                  <a16:creationId xmlns:a16="http://schemas.microsoft.com/office/drawing/2014/main" id="{106D0E3D-A208-4AA3-A4B4-55AF09DF9BCD}"/>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05115" y="152839"/>
              <a:ext cx="1085850" cy="352425"/>
            </a:xfrm>
            <a:prstGeom prst="rect">
              <a:avLst/>
            </a:prstGeom>
          </p:spPr>
        </p:pic>
        <p:cxnSp>
          <p:nvCxnSpPr>
            <p:cNvPr id="68" name="Straight Connector 67">
              <a:extLst>
                <a:ext uri="{FF2B5EF4-FFF2-40B4-BE49-F238E27FC236}">
                  <a16:creationId xmlns:a16="http://schemas.microsoft.com/office/drawing/2014/main" id="{2AADE04F-09C3-4524-A6AB-D0EDDE73AE35}"/>
                </a:ext>
              </a:extLst>
            </p:cNvPr>
            <p:cNvCxnSpPr/>
            <p:nvPr/>
          </p:nvCxnSpPr>
          <p:spPr>
            <a:xfrm>
              <a:off x="-1" y="658679"/>
              <a:ext cx="9144001" cy="0"/>
            </a:xfrm>
            <a:prstGeom prst="line">
              <a:avLst/>
            </a:prstGeom>
            <a:ln w="19050">
              <a:solidFill>
                <a:srgbClr val="B9122A"/>
              </a:solidFill>
            </a:ln>
          </p:spPr>
          <p:style>
            <a:lnRef idx="1">
              <a:schemeClr val="accent1"/>
            </a:lnRef>
            <a:fillRef idx="0">
              <a:schemeClr val="accent1"/>
            </a:fillRef>
            <a:effectRef idx="0">
              <a:schemeClr val="accent1"/>
            </a:effectRef>
            <a:fontRef idx="minor">
              <a:schemeClr val="tx1"/>
            </a:fontRef>
          </p:style>
        </p:cxnSp>
      </p:grpSp>
      <p:sp>
        <p:nvSpPr>
          <p:cNvPr id="71" name="Rectangle 70">
            <a:hlinkClick r:id="" action="ppaction://noaction"/>
            <a:extLst>
              <a:ext uri="{FF2B5EF4-FFF2-40B4-BE49-F238E27FC236}">
                <a16:creationId xmlns:a16="http://schemas.microsoft.com/office/drawing/2014/main" id="{3FBD2735-1232-4007-A26D-2CF5271C9466}"/>
              </a:ext>
            </a:extLst>
          </p:cNvPr>
          <p:cNvSpPr/>
          <p:nvPr/>
        </p:nvSpPr>
        <p:spPr>
          <a:xfrm>
            <a:off x="17860" y="0"/>
            <a:ext cx="1413788" cy="64915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BE"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kstvak 1">
            <a:extLst>
              <a:ext uri="{FF2B5EF4-FFF2-40B4-BE49-F238E27FC236}">
                <a16:creationId xmlns:a16="http://schemas.microsoft.com/office/drawing/2014/main" id="{9BB53C8E-48E0-4CC7-A282-DE448C5DB773}"/>
              </a:ext>
            </a:extLst>
          </p:cNvPr>
          <p:cNvSpPr txBox="1"/>
          <p:nvPr/>
        </p:nvSpPr>
        <p:spPr>
          <a:xfrm>
            <a:off x="2305195" y="105154"/>
            <a:ext cx="6456405" cy="400110"/>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nl-BE" sz="2000" b="1" dirty="0" err="1">
                <a:solidFill>
                  <a:prstClr val="black"/>
                </a:solidFill>
                <a:latin typeface="Arial" panose="020B0604020202020204" pitchFamily="34" charset="0"/>
                <a:cs typeface="Arial" panose="020B0604020202020204" pitchFamily="34" charset="0"/>
              </a:rPr>
              <a:t>Growing</a:t>
            </a:r>
            <a:r>
              <a:rPr lang="nl-BE" sz="2000" b="1" dirty="0">
                <a:solidFill>
                  <a:prstClr val="black"/>
                </a:solidFill>
                <a:latin typeface="Arial" panose="020B0604020202020204" pitchFamily="34" charset="0"/>
                <a:cs typeface="Arial" panose="020B0604020202020204" pitchFamily="34" charset="0"/>
              </a:rPr>
              <a:t> in a </a:t>
            </a:r>
            <a:r>
              <a:rPr lang="nl-BE" sz="2000" b="1" dirty="0" err="1">
                <a:solidFill>
                  <a:prstClr val="black"/>
                </a:solidFill>
                <a:latin typeface="Arial" panose="020B0604020202020204" pitchFamily="34" charset="0"/>
                <a:cs typeface="Arial" panose="020B0604020202020204" pitchFamily="34" charset="0"/>
              </a:rPr>
              <a:t>sustainable</a:t>
            </a:r>
            <a:r>
              <a:rPr lang="nl-BE" sz="2000" b="1" dirty="0">
                <a:solidFill>
                  <a:prstClr val="black"/>
                </a:solidFill>
                <a:latin typeface="Arial" panose="020B0604020202020204" pitchFamily="34" charset="0"/>
                <a:cs typeface="Arial" panose="020B0604020202020204" pitchFamily="34" charset="0"/>
              </a:rPr>
              <a:t> way</a:t>
            </a:r>
            <a:endParaRPr kumimoji="0" lang="nl-BE"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13" name="Grafiek 12">
            <a:extLst>
              <a:ext uri="{FF2B5EF4-FFF2-40B4-BE49-F238E27FC236}">
                <a16:creationId xmlns:a16="http://schemas.microsoft.com/office/drawing/2014/main" id="{4F1BF957-E976-4ADD-A1F8-B13D9D84438E}"/>
              </a:ext>
            </a:extLst>
          </p:cNvPr>
          <p:cNvGraphicFramePr/>
          <p:nvPr>
            <p:extLst>
              <p:ext uri="{D42A27DB-BD31-4B8C-83A1-F6EECF244321}">
                <p14:modId xmlns:p14="http://schemas.microsoft.com/office/powerpoint/2010/main" val="583392531"/>
              </p:ext>
            </p:extLst>
          </p:nvPr>
        </p:nvGraphicFramePr>
        <p:xfrm>
          <a:off x="204744" y="862661"/>
          <a:ext cx="4367255" cy="2705208"/>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485255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uiExpand="1">
        <p:bldAsOne/>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AFA24E10-EFE1-4FC0-B553-D8AA9B4EC9BB}"/>
              </a:ext>
            </a:extLst>
          </p:cNvPr>
          <p:cNvPicPr>
            <a:picLocks noChangeAspect="1"/>
          </p:cNvPicPr>
          <p:nvPr/>
        </p:nvPicPr>
        <p:blipFill>
          <a:blip r:embed="rId2"/>
          <a:stretch>
            <a:fillRect/>
          </a:stretch>
        </p:blipFill>
        <p:spPr>
          <a:xfrm>
            <a:off x="0" y="-930507"/>
            <a:ext cx="11035048" cy="6073598"/>
          </a:xfrm>
          <a:prstGeom prst="rect">
            <a:avLst/>
          </a:prstGeom>
        </p:spPr>
      </p:pic>
      <p:pic>
        <p:nvPicPr>
          <p:cNvPr id="5" name="Afbeelding 4">
            <a:extLst>
              <a:ext uri="{FF2B5EF4-FFF2-40B4-BE49-F238E27FC236}">
                <a16:creationId xmlns:a16="http://schemas.microsoft.com/office/drawing/2014/main" id="{FDCD3A27-1150-477C-BCA9-D40AF98FF5B5}"/>
              </a:ext>
            </a:extLst>
          </p:cNvPr>
          <p:cNvPicPr>
            <a:picLocks noChangeAspect="1"/>
          </p:cNvPicPr>
          <p:nvPr/>
        </p:nvPicPr>
        <p:blipFill>
          <a:blip r:embed="rId3"/>
          <a:stretch>
            <a:fillRect/>
          </a:stretch>
        </p:blipFill>
        <p:spPr>
          <a:xfrm>
            <a:off x="7698378" y="240027"/>
            <a:ext cx="1126070" cy="360832"/>
          </a:xfrm>
          <a:prstGeom prst="rect">
            <a:avLst/>
          </a:prstGeom>
        </p:spPr>
      </p:pic>
      <p:sp>
        <p:nvSpPr>
          <p:cNvPr id="7" name="Oval 50">
            <a:extLst>
              <a:ext uri="{FF2B5EF4-FFF2-40B4-BE49-F238E27FC236}">
                <a16:creationId xmlns:a16="http://schemas.microsoft.com/office/drawing/2014/main" id="{8A743767-3F88-4690-99DA-7B750AC98D72}"/>
              </a:ext>
            </a:extLst>
          </p:cNvPr>
          <p:cNvSpPr/>
          <p:nvPr/>
        </p:nvSpPr>
        <p:spPr>
          <a:xfrm>
            <a:off x="679657" y="1311314"/>
            <a:ext cx="2577348" cy="2520869"/>
          </a:xfrm>
          <a:prstGeom prst="ellipse">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00"/>
          </a:p>
        </p:txBody>
      </p:sp>
      <p:pic>
        <p:nvPicPr>
          <p:cNvPr id="8" name="Afbeelding 7">
            <a:extLst>
              <a:ext uri="{FF2B5EF4-FFF2-40B4-BE49-F238E27FC236}">
                <a16:creationId xmlns:a16="http://schemas.microsoft.com/office/drawing/2014/main" id="{1EEDB315-4EB4-4F30-989A-289499BB76D9}"/>
              </a:ext>
            </a:extLst>
          </p:cNvPr>
          <p:cNvPicPr>
            <a:picLocks noChangeAspect="1"/>
          </p:cNvPicPr>
          <p:nvPr/>
        </p:nvPicPr>
        <p:blipFill>
          <a:blip r:embed="rId4"/>
          <a:stretch>
            <a:fillRect/>
          </a:stretch>
        </p:blipFill>
        <p:spPr>
          <a:xfrm>
            <a:off x="905870" y="2106292"/>
            <a:ext cx="2124922" cy="790035"/>
          </a:xfrm>
          <a:prstGeom prst="rect">
            <a:avLst/>
          </a:prstGeom>
        </p:spPr>
      </p:pic>
      <p:sp>
        <p:nvSpPr>
          <p:cNvPr id="9" name="Rechthoek 8">
            <a:extLst>
              <a:ext uri="{FF2B5EF4-FFF2-40B4-BE49-F238E27FC236}">
                <a16:creationId xmlns:a16="http://schemas.microsoft.com/office/drawing/2014/main" id="{B4FD6B74-69B0-4AC2-ADFF-EF5B05BF396B}"/>
              </a:ext>
            </a:extLst>
          </p:cNvPr>
          <p:cNvSpPr/>
          <p:nvPr/>
        </p:nvSpPr>
        <p:spPr>
          <a:xfrm>
            <a:off x="3580821" y="2239699"/>
            <a:ext cx="8464731" cy="523220"/>
          </a:xfrm>
          <a:prstGeom prst="rect">
            <a:avLst/>
          </a:prstGeom>
        </p:spPr>
        <p:txBody>
          <a:bodyPr wrap="square">
            <a:spAutoFit/>
          </a:bodyPr>
          <a:lstStyle/>
          <a:p>
            <a:pPr defTabSz="685800"/>
            <a:r>
              <a:rPr lang="nl-BE" sz="2800" b="1" dirty="0">
                <a:solidFill>
                  <a:schemeClr val="bg1"/>
                </a:solidFill>
                <a:highlight>
                  <a:srgbClr val="000000"/>
                </a:highlight>
                <a:latin typeface="Arial" panose="020B0604020202020204" pitchFamily="34" charset="0"/>
                <a:cs typeface="Arial" panose="020B0604020202020204" pitchFamily="34" charset="0"/>
              </a:rPr>
              <a:t>Echodrone</a:t>
            </a:r>
          </a:p>
        </p:txBody>
      </p:sp>
    </p:spTree>
    <p:extLst>
      <p:ext uri="{BB962C8B-B14F-4D97-AF65-F5344CB8AC3E}">
        <p14:creationId xmlns:p14="http://schemas.microsoft.com/office/powerpoint/2010/main" val="30715296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B66A8AAD-3677-45B3-8462-B6DC4C930E0C}"/>
              </a:ext>
            </a:extLst>
          </p:cNvPr>
          <p:cNvPicPr>
            <a:picLocks noChangeAspect="1"/>
          </p:cNvPicPr>
          <p:nvPr/>
        </p:nvPicPr>
        <p:blipFill>
          <a:blip r:embed="rId2"/>
          <a:stretch>
            <a:fillRect/>
          </a:stretch>
        </p:blipFill>
        <p:spPr>
          <a:xfrm>
            <a:off x="-31396" y="-977390"/>
            <a:ext cx="9175396" cy="6117509"/>
          </a:xfrm>
          <a:prstGeom prst="rect">
            <a:avLst/>
          </a:prstGeom>
        </p:spPr>
      </p:pic>
      <p:pic>
        <p:nvPicPr>
          <p:cNvPr id="5" name="Afbeelding 4">
            <a:extLst>
              <a:ext uri="{FF2B5EF4-FFF2-40B4-BE49-F238E27FC236}">
                <a16:creationId xmlns:a16="http://schemas.microsoft.com/office/drawing/2014/main" id="{FDCD3A27-1150-477C-BCA9-D40AF98FF5B5}"/>
              </a:ext>
            </a:extLst>
          </p:cNvPr>
          <p:cNvPicPr>
            <a:picLocks noChangeAspect="1"/>
          </p:cNvPicPr>
          <p:nvPr/>
        </p:nvPicPr>
        <p:blipFill>
          <a:blip r:embed="rId3"/>
          <a:stretch>
            <a:fillRect/>
          </a:stretch>
        </p:blipFill>
        <p:spPr>
          <a:xfrm>
            <a:off x="7698378" y="240027"/>
            <a:ext cx="1126070" cy="360832"/>
          </a:xfrm>
          <a:prstGeom prst="rect">
            <a:avLst/>
          </a:prstGeom>
        </p:spPr>
      </p:pic>
      <p:sp>
        <p:nvSpPr>
          <p:cNvPr id="7" name="Oval 50">
            <a:extLst>
              <a:ext uri="{FF2B5EF4-FFF2-40B4-BE49-F238E27FC236}">
                <a16:creationId xmlns:a16="http://schemas.microsoft.com/office/drawing/2014/main" id="{8A743767-3F88-4690-99DA-7B750AC98D72}"/>
              </a:ext>
            </a:extLst>
          </p:cNvPr>
          <p:cNvSpPr/>
          <p:nvPr/>
        </p:nvSpPr>
        <p:spPr>
          <a:xfrm>
            <a:off x="679657" y="1311314"/>
            <a:ext cx="2577348" cy="2520869"/>
          </a:xfrm>
          <a:prstGeom prst="ellipse">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00"/>
          </a:p>
        </p:txBody>
      </p:sp>
      <p:pic>
        <p:nvPicPr>
          <p:cNvPr id="8" name="Afbeelding 7">
            <a:extLst>
              <a:ext uri="{FF2B5EF4-FFF2-40B4-BE49-F238E27FC236}">
                <a16:creationId xmlns:a16="http://schemas.microsoft.com/office/drawing/2014/main" id="{1EEDB315-4EB4-4F30-989A-289499BB76D9}"/>
              </a:ext>
            </a:extLst>
          </p:cNvPr>
          <p:cNvPicPr>
            <a:picLocks noChangeAspect="1"/>
          </p:cNvPicPr>
          <p:nvPr/>
        </p:nvPicPr>
        <p:blipFill>
          <a:blip r:embed="rId4"/>
          <a:stretch>
            <a:fillRect/>
          </a:stretch>
        </p:blipFill>
        <p:spPr>
          <a:xfrm>
            <a:off x="905870" y="2106292"/>
            <a:ext cx="2124922" cy="790035"/>
          </a:xfrm>
          <a:prstGeom prst="rect">
            <a:avLst/>
          </a:prstGeom>
        </p:spPr>
      </p:pic>
      <p:sp>
        <p:nvSpPr>
          <p:cNvPr id="9" name="Rechthoek 8">
            <a:extLst>
              <a:ext uri="{FF2B5EF4-FFF2-40B4-BE49-F238E27FC236}">
                <a16:creationId xmlns:a16="http://schemas.microsoft.com/office/drawing/2014/main" id="{B4FD6B74-69B0-4AC2-ADFF-EF5B05BF396B}"/>
              </a:ext>
            </a:extLst>
          </p:cNvPr>
          <p:cNvSpPr/>
          <p:nvPr/>
        </p:nvSpPr>
        <p:spPr>
          <a:xfrm>
            <a:off x="3580821" y="2239699"/>
            <a:ext cx="8464731" cy="954107"/>
          </a:xfrm>
          <a:prstGeom prst="rect">
            <a:avLst/>
          </a:prstGeom>
        </p:spPr>
        <p:txBody>
          <a:bodyPr wrap="square">
            <a:spAutoFit/>
          </a:bodyPr>
          <a:lstStyle/>
          <a:p>
            <a:pPr defTabSz="685800"/>
            <a:r>
              <a:rPr lang="nl-BE" sz="2800" b="1" dirty="0" err="1">
                <a:solidFill>
                  <a:schemeClr val="bg1"/>
                </a:solidFill>
                <a:highlight>
                  <a:srgbClr val="000000"/>
                </a:highlight>
                <a:latin typeface="Arial" panose="020B0604020202020204" pitchFamily="34" charset="0"/>
                <a:cs typeface="Arial" panose="020B0604020202020204" pitchFamily="34" charset="0"/>
              </a:rPr>
              <a:t>Augmented</a:t>
            </a:r>
            <a:r>
              <a:rPr lang="nl-BE" sz="2800" b="1" dirty="0">
                <a:solidFill>
                  <a:schemeClr val="bg1"/>
                </a:solidFill>
                <a:highlight>
                  <a:srgbClr val="000000"/>
                </a:highlight>
                <a:latin typeface="Arial" panose="020B0604020202020204" pitchFamily="34" charset="0"/>
                <a:cs typeface="Arial" panose="020B0604020202020204" pitchFamily="34" charset="0"/>
              </a:rPr>
              <a:t> </a:t>
            </a:r>
          </a:p>
          <a:p>
            <a:pPr defTabSz="685800"/>
            <a:r>
              <a:rPr lang="nl-BE" sz="2800" b="1" dirty="0" err="1">
                <a:solidFill>
                  <a:schemeClr val="bg1"/>
                </a:solidFill>
                <a:highlight>
                  <a:srgbClr val="000000"/>
                </a:highlight>
                <a:latin typeface="Arial" panose="020B0604020202020204" pitchFamily="34" charset="0"/>
                <a:cs typeface="Arial" panose="020B0604020202020204" pitchFamily="34" charset="0"/>
              </a:rPr>
              <a:t>reality</a:t>
            </a:r>
            <a:r>
              <a:rPr lang="nl-BE" sz="2800" b="1" dirty="0">
                <a:solidFill>
                  <a:schemeClr val="bg1"/>
                </a:solidFill>
                <a:highlight>
                  <a:srgbClr val="000000"/>
                </a:highlight>
                <a:latin typeface="Arial" panose="020B0604020202020204" pitchFamily="34" charset="0"/>
                <a:cs typeface="Arial" panose="020B0604020202020204" pitchFamily="34" charset="0"/>
              </a:rPr>
              <a:t> app</a:t>
            </a:r>
          </a:p>
        </p:txBody>
      </p:sp>
    </p:spTree>
    <p:extLst>
      <p:ext uri="{BB962C8B-B14F-4D97-AF65-F5344CB8AC3E}">
        <p14:creationId xmlns:p14="http://schemas.microsoft.com/office/powerpoint/2010/main" val="40579724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6B4F20CF-E000-4A28-8364-C8484E9B9A5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604" t="8254" b="14315"/>
          <a:stretch/>
        </p:blipFill>
        <p:spPr>
          <a:xfrm>
            <a:off x="-449944" y="0"/>
            <a:ext cx="9593944" cy="5143501"/>
          </a:xfrm>
          <a:prstGeom prst="rect">
            <a:avLst/>
          </a:prstGeom>
        </p:spPr>
      </p:pic>
      <p:pic>
        <p:nvPicPr>
          <p:cNvPr id="3" name="Afbeelding 2">
            <a:extLst>
              <a:ext uri="{FF2B5EF4-FFF2-40B4-BE49-F238E27FC236}">
                <a16:creationId xmlns:a16="http://schemas.microsoft.com/office/drawing/2014/main" id="{84C525BE-E303-4BDB-99A3-0FEF4D95CAF2}"/>
              </a:ext>
            </a:extLst>
          </p:cNvPr>
          <p:cNvPicPr>
            <a:picLocks noChangeAspect="1"/>
          </p:cNvPicPr>
          <p:nvPr/>
        </p:nvPicPr>
        <p:blipFill>
          <a:blip r:embed="rId4"/>
          <a:stretch>
            <a:fillRect/>
          </a:stretch>
        </p:blipFill>
        <p:spPr>
          <a:xfrm>
            <a:off x="7698378" y="240027"/>
            <a:ext cx="1126070" cy="360832"/>
          </a:xfrm>
          <a:prstGeom prst="rect">
            <a:avLst/>
          </a:prstGeom>
        </p:spPr>
      </p:pic>
    </p:spTree>
    <p:extLst>
      <p:ext uri="{BB962C8B-B14F-4D97-AF65-F5344CB8AC3E}">
        <p14:creationId xmlns:p14="http://schemas.microsoft.com/office/powerpoint/2010/main" val="15793678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CAB1274-9B3B-4527-88DE-FE3FD4B60A78}"/>
              </a:ext>
            </a:extLst>
          </p:cNvPr>
          <p:cNvSpPr/>
          <p:nvPr/>
        </p:nvSpPr>
        <p:spPr>
          <a:xfrm>
            <a:off x="-1" y="0"/>
            <a:ext cx="9144001" cy="663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nvGrpSpPr>
          <p:cNvPr id="46" name="Group 45">
            <a:extLst>
              <a:ext uri="{FF2B5EF4-FFF2-40B4-BE49-F238E27FC236}">
                <a16:creationId xmlns:a16="http://schemas.microsoft.com/office/drawing/2014/main" id="{343E7C8C-6FAD-4860-8656-A8D9E4FC7074}"/>
              </a:ext>
            </a:extLst>
          </p:cNvPr>
          <p:cNvGrpSpPr/>
          <p:nvPr/>
        </p:nvGrpSpPr>
        <p:grpSpPr>
          <a:xfrm>
            <a:off x="-1" y="152839"/>
            <a:ext cx="9144001" cy="505840"/>
            <a:chOff x="-1" y="152839"/>
            <a:chExt cx="9144001" cy="505840"/>
          </a:xfrm>
        </p:grpSpPr>
        <p:pic>
          <p:nvPicPr>
            <p:cNvPr id="48" name="Graphic 47">
              <a:extLst>
                <a:ext uri="{FF2B5EF4-FFF2-40B4-BE49-F238E27FC236}">
                  <a16:creationId xmlns:a16="http://schemas.microsoft.com/office/drawing/2014/main" id="{07C05692-B704-492D-9855-ADB3F1AD9FD1}"/>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05115" y="152839"/>
              <a:ext cx="1085850" cy="352425"/>
            </a:xfrm>
            <a:prstGeom prst="rect">
              <a:avLst/>
            </a:prstGeom>
          </p:spPr>
        </p:pic>
        <p:cxnSp>
          <p:nvCxnSpPr>
            <p:cNvPr id="51" name="Straight Connector 50">
              <a:extLst>
                <a:ext uri="{FF2B5EF4-FFF2-40B4-BE49-F238E27FC236}">
                  <a16:creationId xmlns:a16="http://schemas.microsoft.com/office/drawing/2014/main" id="{4268ACA9-13EC-4669-9589-AD1F0E0AA0CF}"/>
                </a:ext>
              </a:extLst>
            </p:cNvPr>
            <p:cNvCxnSpPr/>
            <p:nvPr/>
          </p:nvCxnSpPr>
          <p:spPr>
            <a:xfrm>
              <a:off x="-1" y="658679"/>
              <a:ext cx="9144001" cy="0"/>
            </a:xfrm>
            <a:prstGeom prst="line">
              <a:avLst/>
            </a:prstGeom>
            <a:ln w="19050">
              <a:solidFill>
                <a:srgbClr val="B9122A"/>
              </a:solidFill>
            </a:ln>
          </p:spPr>
          <p:style>
            <a:lnRef idx="1">
              <a:schemeClr val="accent1"/>
            </a:lnRef>
            <a:fillRef idx="0">
              <a:schemeClr val="accent1"/>
            </a:fillRef>
            <a:effectRef idx="0">
              <a:schemeClr val="accent1"/>
            </a:effectRef>
            <a:fontRef idx="minor">
              <a:schemeClr val="tx1"/>
            </a:fontRef>
          </p:style>
        </p:cxnSp>
      </p:grpSp>
      <p:sp>
        <p:nvSpPr>
          <p:cNvPr id="38" name="Rectangle 37">
            <a:hlinkClick r:id="rId5" action="ppaction://hlinksldjump"/>
            <a:extLst>
              <a:ext uri="{FF2B5EF4-FFF2-40B4-BE49-F238E27FC236}">
                <a16:creationId xmlns:a16="http://schemas.microsoft.com/office/drawing/2014/main" id="{6384451E-E419-447D-8839-9BAD409BBC1E}"/>
              </a:ext>
            </a:extLst>
          </p:cNvPr>
          <p:cNvSpPr/>
          <p:nvPr/>
        </p:nvSpPr>
        <p:spPr>
          <a:xfrm>
            <a:off x="17860" y="0"/>
            <a:ext cx="1413788" cy="64915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9" name="Rectangle 38">
            <a:hlinkClick r:id="" action="ppaction://noaction"/>
            <a:extLst>
              <a:ext uri="{FF2B5EF4-FFF2-40B4-BE49-F238E27FC236}">
                <a16:creationId xmlns:a16="http://schemas.microsoft.com/office/drawing/2014/main" id="{59208C04-1CE1-4D69-A4EE-EC52615D1A82}"/>
              </a:ext>
            </a:extLst>
          </p:cNvPr>
          <p:cNvSpPr/>
          <p:nvPr/>
        </p:nvSpPr>
        <p:spPr>
          <a:xfrm>
            <a:off x="1431648" y="1"/>
            <a:ext cx="2284780" cy="6196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3" name="Tekstvak 42">
            <a:extLst>
              <a:ext uri="{FF2B5EF4-FFF2-40B4-BE49-F238E27FC236}">
                <a16:creationId xmlns:a16="http://schemas.microsoft.com/office/drawing/2014/main" id="{9F6D5791-838E-415D-A404-B4BD28285F77}"/>
              </a:ext>
            </a:extLst>
          </p:cNvPr>
          <p:cNvSpPr txBox="1"/>
          <p:nvPr/>
        </p:nvSpPr>
        <p:spPr>
          <a:xfrm>
            <a:off x="2009163" y="190297"/>
            <a:ext cx="6562320" cy="400110"/>
          </a:xfrm>
          <a:prstGeom prst="rect">
            <a:avLst/>
          </a:prstGeom>
          <a:noFill/>
        </p:spPr>
        <p:txBody>
          <a:bodyPr wrap="square" rtlCol="0">
            <a:spAutoFit/>
          </a:bodyPr>
          <a:lstStyle/>
          <a:p>
            <a:pPr algn="r"/>
            <a:r>
              <a:rPr lang="nl-BE" sz="2000" b="1" dirty="0">
                <a:latin typeface="Arial" panose="020B0604020202020204" pitchFamily="34" charset="0"/>
                <a:ea typeface="ＭＳ Ｐゴシック" pitchFamily="34" charset="-128"/>
                <a:cs typeface="Arial" panose="020B0604020202020204" pitchFamily="34" charset="0"/>
              </a:rPr>
              <a:t>Strategic </a:t>
            </a:r>
            <a:r>
              <a:rPr lang="nl-BE" sz="2000" b="1" dirty="0" err="1">
                <a:latin typeface="Arial" panose="020B0604020202020204" pitchFamily="34" charset="0"/>
                <a:ea typeface="ＭＳ Ｐゴシック" pitchFamily="34" charset="-128"/>
                <a:cs typeface="Arial" panose="020B0604020202020204" pitchFamily="34" charset="0"/>
              </a:rPr>
              <a:t>priorities</a:t>
            </a:r>
            <a:r>
              <a:rPr lang="nl-BE" sz="2000" b="1" dirty="0">
                <a:latin typeface="Arial" panose="020B0604020202020204" pitchFamily="34" charset="0"/>
                <a:ea typeface="ＭＳ Ｐゴシック" pitchFamily="34" charset="-128"/>
                <a:cs typeface="Arial" panose="020B0604020202020204" pitchFamily="34" charset="0"/>
              </a:rPr>
              <a:t> set </a:t>
            </a:r>
            <a:r>
              <a:rPr lang="nl-BE" sz="2000" b="1" dirty="0" err="1">
                <a:latin typeface="Arial" panose="020B0604020202020204" pitchFamily="34" charset="0"/>
                <a:ea typeface="ＭＳ Ｐゴシック" pitchFamily="34" charset="-128"/>
                <a:cs typeface="Arial" panose="020B0604020202020204" pitchFamily="34" charset="0"/>
              </a:rPr>
              <a:t>by</a:t>
            </a:r>
            <a:r>
              <a:rPr lang="nl-BE" sz="2000" b="1" dirty="0">
                <a:latin typeface="Arial" panose="020B0604020202020204" pitchFamily="34" charset="0"/>
                <a:ea typeface="ＭＳ Ｐゴシック" pitchFamily="34" charset="-128"/>
                <a:cs typeface="Arial" panose="020B0604020202020204" pitchFamily="34" charset="0"/>
              </a:rPr>
              <a:t> </a:t>
            </a:r>
            <a:r>
              <a:rPr lang="nl-BE" sz="2000" b="1" dirty="0" err="1">
                <a:latin typeface="Arial" panose="020B0604020202020204" pitchFamily="34" charset="0"/>
                <a:ea typeface="ＭＳ Ｐゴシック" pitchFamily="34" charset="-128"/>
                <a:cs typeface="Arial" panose="020B0604020202020204" pitchFamily="34" charset="0"/>
              </a:rPr>
              <a:t>the</a:t>
            </a:r>
            <a:r>
              <a:rPr lang="nl-BE" sz="2000" b="1" dirty="0">
                <a:latin typeface="Arial" panose="020B0604020202020204" pitchFamily="34" charset="0"/>
                <a:ea typeface="ＭＳ Ｐゴシック" pitchFamily="34" charset="-128"/>
                <a:cs typeface="Arial" panose="020B0604020202020204" pitchFamily="34" charset="0"/>
              </a:rPr>
              <a:t> Antwerp Port </a:t>
            </a:r>
            <a:r>
              <a:rPr lang="nl-BE" sz="2000" b="1" dirty="0" err="1">
                <a:latin typeface="Arial" panose="020B0604020202020204" pitchFamily="34" charset="0"/>
                <a:ea typeface="ＭＳ Ｐゴシック" pitchFamily="34" charset="-128"/>
                <a:cs typeface="Arial" panose="020B0604020202020204" pitchFamily="34" charset="0"/>
              </a:rPr>
              <a:t>Authority</a:t>
            </a:r>
            <a:endParaRPr lang="nl-BE" sz="2000" b="1" dirty="0">
              <a:latin typeface="Arial" panose="020B0604020202020204" pitchFamily="34" charset="0"/>
              <a:ea typeface="ＭＳ Ｐゴシック" pitchFamily="34" charset="-128"/>
              <a:cs typeface="Arial" panose="020B0604020202020204" pitchFamily="34" charset="0"/>
            </a:endParaRPr>
          </a:p>
        </p:txBody>
      </p:sp>
      <p:grpSp>
        <p:nvGrpSpPr>
          <p:cNvPr id="2" name="Groep 1">
            <a:extLst>
              <a:ext uri="{FF2B5EF4-FFF2-40B4-BE49-F238E27FC236}">
                <a16:creationId xmlns:a16="http://schemas.microsoft.com/office/drawing/2014/main" id="{9E862621-33B3-4AA5-A5F3-C67971C3EE6D}"/>
              </a:ext>
            </a:extLst>
          </p:cNvPr>
          <p:cNvGrpSpPr/>
          <p:nvPr/>
        </p:nvGrpSpPr>
        <p:grpSpPr>
          <a:xfrm>
            <a:off x="298938" y="2012430"/>
            <a:ext cx="1354015" cy="2121801"/>
            <a:chOff x="298938" y="2012430"/>
            <a:chExt cx="1354015" cy="2121801"/>
          </a:xfrm>
        </p:grpSpPr>
        <p:pic>
          <p:nvPicPr>
            <p:cNvPr id="31" name="Afbeelding 30">
              <a:extLst>
                <a:ext uri="{FF2B5EF4-FFF2-40B4-BE49-F238E27FC236}">
                  <a16:creationId xmlns:a16="http://schemas.microsoft.com/office/drawing/2014/main" id="{4C18C8CE-7A00-402D-8140-676C2EB62DB4}"/>
                </a:ext>
              </a:extLst>
            </p:cNvPr>
            <p:cNvPicPr>
              <a:picLocks noChangeAspect="1"/>
            </p:cNvPicPr>
            <p:nvPr/>
          </p:nvPicPr>
          <p:blipFill>
            <a:blip r:embed="rId6"/>
            <a:stretch>
              <a:fillRect/>
            </a:stretch>
          </p:blipFill>
          <p:spPr>
            <a:xfrm>
              <a:off x="365020" y="2012430"/>
              <a:ext cx="1287933" cy="1281711"/>
            </a:xfrm>
            <a:prstGeom prst="rect">
              <a:avLst/>
            </a:prstGeom>
          </p:spPr>
        </p:pic>
        <p:sp>
          <p:nvSpPr>
            <p:cNvPr id="36" name="Tekstvak 35">
              <a:extLst>
                <a:ext uri="{FF2B5EF4-FFF2-40B4-BE49-F238E27FC236}">
                  <a16:creationId xmlns:a16="http://schemas.microsoft.com/office/drawing/2014/main" id="{1EFDBC9B-2071-4655-8F6D-F85C56572930}"/>
                </a:ext>
              </a:extLst>
            </p:cNvPr>
            <p:cNvSpPr txBox="1"/>
            <p:nvPr/>
          </p:nvSpPr>
          <p:spPr>
            <a:xfrm>
              <a:off x="298938" y="3543300"/>
              <a:ext cx="1354015" cy="590931"/>
            </a:xfrm>
            <a:prstGeom prst="rect">
              <a:avLst/>
            </a:prstGeom>
            <a:noFill/>
          </p:spPr>
          <p:txBody>
            <a:bodyPr wrap="square" rtlCol="0">
              <a:spAutoFit/>
            </a:bodyPr>
            <a:lstStyle/>
            <a:p>
              <a:pPr algn="ctr"/>
              <a:r>
                <a:rPr lang="en-US">
                  <a:solidFill>
                    <a:srgbClr val="C00000"/>
                  </a:solidFill>
                </a:rPr>
                <a:t>Sustainable growth</a:t>
              </a:r>
            </a:p>
          </p:txBody>
        </p:sp>
      </p:grpSp>
      <p:grpSp>
        <p:nvGrpSpPr>
          <p:cNvPr id="3" name="Groep 2">
            <a:extLst>
              <a:ext uri="{FF2B5EF4-FFF2-40B4-BE49-F238E27FC236}">
                <a16:creationId xmlns:a16="http://schemas.microsoft.com/office/drawing/2014/main" id="{DBCF8F19-3A1A-4915-8E59-E4D5AD8C8631}"/>
              </a:ext>
            </a:extLst>
          </p:cNvPr>
          <p:cNvGrpSpPr/>
          <p:nvPr/>
        </p:nvGrpSpPr>
        <p:grpSpPr>
          <a:xfrm>
            <a:off x="2056098" y="1991693"/>
            <a:ext cx="1354015" cy="1893238"/>
            <a:chOff x="2056098" y="1991693"/>
            <a:chExt cx="1354015" cy="1893238"/>
          </a:xfrm>
        </p:grpSpPr>
        <p:pic>
          <p:nvPicPr>
            <p:cNvPr id="32" name="Afbeelding 31">
              <a:extLst>
                <a:ext uri="{FF2B5EF4-FFF2-40B4-BE49-F238E27FC236}">
                  <a16:creationId xmlns:a16="http://schemas.microsoft.com/office/drawing/2014/main" id="{90038BCA-76FD-45A0-B3B0-48923EBEF319}"/>
                </a:ext>
              </a:extLst>
            </p:cNvPr>
            <p:cNvPicPr>
              <a:picLocks noChangeAspect="1"/>
            </p:cNvPicPr>
            <p:nvPr/>
          </p:nvPicPr>
          <p:blipFill>
            <a:blip r:embed="rId7"/>
            <a:stretch>
              <a:fillRect/>
            </a:stretch>
          </p:blipFill>
          <p:spPr>
            <a:xfrm>
              <a:off x="2089141" y="1991693"/>
              <a:ext cx="1287931" cy="1281711"/>
            </a:xfrm>
            <a:prstGeom prst="rect">
              <a:avLst/>
            </a:prstGeom>
          </p:spPr>
        </p:pic>
        <p:sp>
          <p:nvSpPr>
            <p:cNvPr id="37" name="Tekstvak 36">
              <a:extLst>
                <a:ext uri="{FF2B5EF4-FFF2-40B4-BE49-F238E27FC236}">
                  <a16:creationId xmlns:a16="http://schemas.microsoft.com/office/drawing/2014/main" id="{FB1E0DFE-8DD2-4085-BA0F-1BBB59BE52F4}"/>
                </a:ext>
              </a:extLst>
            </p:cNvPr>
            <p:cNvSpPr txBox="1"/>
            <p:nvPr/>
          </p:nvSpPr>
          <p:spPr>
            <a:xfrm>
              <a:off x="2056098" y="3543299"/>
              <a:ext cx="1354015" cy="341632"/>
            </a:xfrm>
            <a:prstGeom prst="rect">
              <a:avLst/>
            </a:prstGeom>
            <a:noFill/>
          </p:spPr>
          <p:txBody>
            <a:bodyPr wrap="square" rtlCol="0">
              <a:spAutoFit/>
            </a:bodyPr>
            <a:lstStyle/>
            <a:p>
              <a:pPr algn="ctr"/>
              <a:r>
                <a:rPr lang="en-US" dirty="0">
                  <a:solidFill>
                    <a:srgbClr val="C00000"/>
                  </a:solidFill>
                </a:rPr>
                <a:t>Mobility</a:t>
              </a:r>
            </a:p>
          </p:txBody>
        </p:sp>
      </p:grpSp>
      <p:grpSp>
        <p:nvGrpSpPr>
          <p:cNvPr id="5" name="Groep 4">
            <a:extLst>
              <a:ext uri="{FF2B5EF4-FFF2-40B4-BE49-F238E27FC236}">
                <a16:creationId xmlns:a16="http://schemas.microsoft.com/office/drawing/2014/main" id="{94957BF5-F8F4-4199-A62E-0EA4639DEA0F}"/>
              </a:ext>
            </a:extLst>
          </p:cNvPr>
          <p:cNvGrpSpPr/>
          <p:nvPr/>
        </p:nvGrpSpPr>
        <p:grpSpPr>
          <a:xfrm>
            <a:off x="3954501" y="2004569"/>
            <a:ext cx="1370297" cy="1880361"/>
            <a:chOff x="3954501" y="2004569"/>
            <a:chExt cx="1370297" cy="1880361"/>
          </a:xfrm>
        </p:grpSpPr>
        <p:pic>
          <p:nvPicPr>
            <p:cNvPr id="33" name="Afbeelding 32">
              <a:extLst>
                <a:ext uri="{FF2B5EF4-FFF2-40B4-BE49-F238E27FC236}">
                  <a16:creationId xmlns:a16="http://schemas.microsoft.com/office/drawing/2014/main" id="{C3249B11-4B4F-44A8-8591-2B675190EA1E}"/>
                </a:ext>
              </a:extLst>
            </p:cNvPr>
            <p:cNvPicPr>
              <a:picLocks noChangeAspect="1"/>
            </p:cNvPicPr>
            <p:nvPr/>
          </p:nvPicPr>
          <p:blipFill>
            <a:blip r:embed="rId8"/>
            <a:stretch>
              <a:fillRect/>
            </a:stretch>
          </p:blipFill>
          <p:spPr>
            <a:xfrm>
              <a:off x="3954501" y="2004569"/>
              <a:ext cx="1313573" cy="1307228"/>
            </a:xfrm>
            <a:prstGeom prst="rect">
              <a:avLst/>
            </a:prstGeom>
          </p:spPr>
        </p:pic>
        <p:sp>
          <p:nvSpPr>
            <p:cNvPr id="45" name="Tekstvak 44">
              <a:extLst>
                <a:ext uri="{FF2B5EF4-FFF2-40B4-BE49-F238E27FC236}">
                  <a16:creationId xmlns:a16="http://schemas.microsoft.com/office/drawing/2014/main" id="{C3F57B96-A0CE-4668-8448-3CADFB81B3DE}"/>
                </a:ext>
              </a:extLst>
            </p:cNvPr>
            <p:cNvSpPr txBox="1"/>
            <p:nvPr/>
          </p:nvSpPr>
          <p:spPr>
            <a:xfrm>
              <a:off x="3970783" y="3543298"/>
              <a:ext cx="1354015" cy="341632"/>
            </a:xfrm>
            <a:prstGeom prst="rect">
              <a:avLst/>
            </a:prstGeom>
            <a:noFill/>
          </p:spPr>
          <p:txBody>
            <a:bodyPr wrap="square" rtlCol="0">
              <a:spAutoFit/>
            </a:bodyPr>
            <a:lstStyle/>
            <a:p>
              <a:pPr algn="ctr"/>
              <a:r>
                <a:rPr lang="en-US" dirty="0">
                  <a:solidFill>
                    <a:srgbClr val="C00000"/>
                  </a:solidFill>
                </a:rPr>
                <a:t>Transition</a:t>
              </a:r>
            </a:p>
          </p:txBody>
        </p:sp>
      </p:grpSp>
      <p:grpSp>
        <p:nvGrpSpPr>
          <p:cNvPr id="6" name="Groep 5">
            <a:extLst>
              <a:ext uri="{FF2B5EF4-FFF2-40B4-BE49-F238E27FC236}">
                <a16:creationId xmlns:a16="http://schemas.microsoft.com/office/drawing/2014/main" id="{59420CBE-FE81-4871-84FF-D38CF4CC1FB7}"/>
              </a:ext>
            </a:extLst>
          </p:cNvPr>
          <p:cNvGrpSpPr/>
          <p:nvPr/>
        </p:nvGrpSpPr>
        <p:grpSpPr>
          <a:xfrm>
            <a:off x="5819348" y="2026171"/>
            <a:ext cx="1354015" cy="2102194"/>
            <a:chOff x="5819348" y="2026171"/>
            <a:chExt cx="1354015" cy="2102194"/>
          </a:xfrm>
        </p:grpSpPr>
        <p:pic>
          <p:nvPicPr>
            <p:cNvPr id="34" name="Afbeelding 33">
              <a:extLst>
                <a:ext uri="{FF2B5EF4-FFF2-40B4-BE49-F238E27FC236}">
                  <a16:creationId xmlns:a16="http://schemas.microsoft.com/office/drawing/2014/main" id="{4032567D-8BBB-4130-A55B-97AF8A97DD0D}"/>
                </a:ext>
              </a:extLst>
            </p:cNvPr>
            <p:cNvPicPr>
              <a:picLocks noChangeAspect="1"/>
            </p:cNvPicPr>
            <p:nvPr/>
          </p:nvPicPr>
          <p:blipFill>
            <a:blip r:embed="rId9"/>
            <a:stretch>
              <a:fillRect/>
            </a:stretch>
          </p:blipFill>
          <p:spPr>
            <a:xfrm>
              <a:off x="5835661" y="2026171"/>
              <a:ext cx="1337702" cy="1331240"/>
            </a:xfrm>
            <a:prstGeom prst="rect">
              <a:avLst/>
            </a:prstGeom>
          </p:spPr>
        </p:pic>
        <p:sp>
          <p:nvSpPr>
            <p:cNvPr id="47" name="Tekstvak 46">
              <a:extLst>
                <a:ext uri="{FF2B5EF4-FFF2-40B4-BE49-F238E27FC236}">
                  <a16:creationId xmlns:a16="http://schemas.microsoft.com/office/drawing/2014/main" id="{23BC42D3-0B4D-401C-945C-A645502BA524}"/>
                </a:ext>
              </a:extLst>
            </p:cNvPr>
            <p:cNvSpPr txBox="1"/>
            <p:nvPr/>
          </p:nvSpPr>
          <p:spPr>
            <a:xfrm>
              <a:off x="5819348" y="3537434"/>
              <a:ext cx="1354015" cy="590931"/>
            </a:xfrm>
            <a:prstGeom prst="rect">
              <a:avLst/>
            </a:prstGeom>
            <a:noFill/>
          </p:spPr>
          <p:txBody>
            <a:bodyPr wrap="square" rtlCol="0">
              <a:spAutoFit/>
            </a:bodyPr>
            <a:lstStyle/>
            <a:p>
              <a:pPr algn="ctr"/>
              <a:r>
                <a:rPr lang="en-US" dirty="0">
                  <a:solidFill>
                    <a:srgbClr val="C00000"/>
                  </a:solidFill>
                </a:rPr>
                <a:t>Safety and Security</a:t>
              </a:r>
            </a:p>
          </p:txBody>
        </p:sp>
      </p:grpSp>
      <p:grpSp>
        <p:nvGrpSpPr>
          <p:cNvPr id="7" name="Groep 6">
            <a:extLst>
              <a:ext uri="{FF2B5EF4-FFF2-40B4-BE49-F238E27FC236}">
                <a16:creationId xmlns:a16="http://schemas.microsoft.com/office/drawing/2014/main" id="{DB4C61C1-7DFB-49BF-81D1-909AD4AFCB6B}"/>
              </a:ext>
            </a:extLst>
          </p:cNvPr>
          <p:cNvGrpSpPr/>
          <p:nvPr/>
        </p:nvGrpSpPr>
        <p:grpSpPr>
          <a:xfrm>
            <a:off x="7530649" y="2014029"/>
            <a:ext cx="1399874" cy="2111401"/>
            <a:chOff x="7530649" y="2014029"/>
            <a:chExt cx="1399874" cy="2111401"/>
          </a:xfrm>
        </p:grpSpPr>
        <p:pic>
          <p:nvPicPr>
            <p:cNvPr id="35" name="Afbeelding 34">
              <a:extLst>
                <a:ext uri="{FF2B5EF4-FFF2-40B4-BE49-F238E27FC236}">
                  <a16:creationId xmlns:a16="http://schemas.microsoft.com/office/drawing/2014/main" id="{CBACD7F7-4472-4B08-94CE-5C9F2499BC18}"/>
                </a:ext>
              </a:extLst>
            </p:cNvPr>
            <p:cNvPicPr>
              <a:picLocks noChangeAspect="1"/>
            </p:cNvPicPr>
            <p:nvPr/>
          </p:nvPicPr>
          <p:blipFill>
            <a:blip r:embed="rId10"/>
            <a:stretch>
              <a:fillRect/>
            </a:stretch>
          </p:blipFill>
          <p:spPr>
            <a:xfrm>
              <a:off x="7530649" y="2014029"/>
              <a:ext cx="1313573" cy="1307228"/>
            </a:xfrm>
            <a:prstGeom prst="rect">
              <a:avLst/>
            </a:prstGeom>
          </p:spPr>
        </p:pic>
        <p:sp>
          <p:nvSpPr>
            <p:cNvPr id="49" name="Tekstvak 48">
              <a:extLst>
                <a:ext uri="{FF2B5EF4-FFF2-40B4-BE49-F238E27FC236}">
                  <a16:creationId xmlns:a16="http://schemas.microsoft.com/office/drawing/2014/main" id="{328E21E7-189E-4AED-9568-0BCCABAE2FBE}"/>
                </a:ext>
              </a:extLst>
            </p:cNvPr>
            <p:cNvSpPr txBox="1"/>
            <p:nvPr/>
          </p:nvSpPr>
          <p:spPr>
            <a:xfrm>
              <a:off x="7576508" y="3534499"/>
              <a:ext cx="1354015" cy="590931"/>
            </a:xfrm>
            <a:prstGeom prst="rect">
              <a:avLst/>
            </a:prstGeom>
            <a:noFill/>
          </p:spPr>
          <p:txBody>
            <a:bodyPr wrap="square" rtlCol="0">
              <a:spAutoFit/>
            </a:bodyPr>
            <a:lstStyle/>
            <a:p>
              <a:pPr algn="ctr"/>
              <a:r>
                <a:rPr lang="en-US">
                  <a:solidFill>
                    <a:srgbClr val="C00000"/>
                  </a:solidFill>
                </a:rPr>
                <a:t>Operational efficiency</a:t>
              </a:r>
            </a:p>
          </p:txBody>
        </p:sp>
      </p:grpSp>
    </p:spTree>
    <p:extLst>
      <p:ext uri="{BB962C8B-B14F-4D97-AF65-F5344CB8AC3E}">
        <p14:creationId xmlns:p14="http://schemas.microsoft.com/office/powerpoint/2010/main" val="2150242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www.patriotgroupbd.com/wp-content/uploads/2017/06/Choose-Sustainable-Energy-for-blog.png">
            <a:extLst>
              <a:ext uri="{FF2B5EF4-FFF2-40B4-BE49-F238E27FC236}">
                <a16:creationId xmlns:a16="http://schemas.microsoft.com/office/drawing/2014/main" id="{1A7BECB6-A7F3-4170-84AA-3EBB657B951E}"/>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890" y="678413"/>
            <a:ext cx="9144000" cy="4457468"/>
          </a:xfrm>
          <a:prstGeom prst="rect">
            <a:avLst/>
          </a:prstGeom>
          <a:noFill/>
          <a:extLst>
            <a:ext uri="{909E8E84-426E-40DD-AFC4-6F175D3DCCD1}">
              <a14:hiddenFill xmlns:a14="http://schemas.microsoft.com/office/drawing/2010/main">
                <a:solidFill>
                  <a:srgbClr val="FFFFFF"/>
                </a:solidFill>
              </a14:hiddenFill>
            </a:ext>
          </a:extLst>
        </p:spPr>
      </p:pic>
      <p:grpSp>
        <p:nvGrpSpPr>
          <p:cNvPr id="61" name="Group 60">
            <a:extLst>
              <a:ext uri="{FF2B5EF4-FFF2-40B4-BE49-F238E27FC236}">
                <a16:creationId xmlns:a16="http://schemas.microsoft.com/office/drawing/2014/main" id="{D7BD0C54-EAB4-45A9-8868-ECEDA113F0CF}"/>
              </a:ext>
            </a:extLst>
          </p:cNvPr>
          <p:cNvGrpSpPr/>
          <p:nvPr/>
        </p:nvGrpSpPr>
        <p:grpSpPr>
          <a:xfrm>
            <a:off x="-1" y="152839"/>
            <a:ext cx="9144001" cy="505840"/>
            <a:chOff x="-1" y="152839"/>
            <a:chExt cx="9144001" cy="505840"/>
          </a:xfrm>
        </p:grpSpPr>
        <p:pic>
          <p:nvPicPr>
            <p:cNvPr id="63" name="Graphic 62">
              <a:extLst>
                <a:ext uri="{FF2B5EF4-FFF2-40B4-BE49-F238E27FC236}">
                  <a16:creationId xmlns:a16="http://schemas.microsoft.com/office/drawing/2014/main" id="{106D0E3D-A208-4AA3-A4B4-55AF09DF9BCD}"/>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05115" y="152839"/>
              <a:ext cx="1085850" cy="352425"/>
            </a:xfrm>
            <a:prstGeom prst="rect">
              <a:avLst/>
            </a:prstGeom>
          </p:spPr>
        </p:pic>
        <p:cxnSp>
          <p:nvCxnSpPr>
            <p:cNvPr id="68" name="Straight Connector 67">
              <a:extLst>
                <a:ext uri="{FF2B5EF4-FFF2-40B4-BE49-F238E27FC236}">
                  <a16:creationId xmlns:a16="http://schemas.microsoft.com/office/drawing/2014/main" id="{2AADE04F-09C3-4524-A6AB-D0EDDE73AE35}"/>
                </a:ext>
              </a:extLst>
            </p:cNvPr>
            <p:cNvCxnSpPr/>
            <p:nvPr/>
          </p:nvCxnSpPr>
          <p:spPr>
            <a:xfrm>
              <a:off x="-1" y="658679"/>
              <a:ext cx="9144001" cy="0"/>
            </a:xfrm>
            <a:prstGeom prst="line">
              <a:avLst/>
            </a:prstGeom>
            <a:ln w="19050">
              <a:solidFill>
                <a:srgbClr val="B9122A"/>
              </a:solidFill>
            </a:ln>
          </p:spPr>
          <p:style>
            <a:lnRef idx="1">
              <a:schemeClr val="accent1"/>
            </a:lnRef>
            <a:fillRef idx="0">
              <a:schemeClr val="accent1"/>
            </a:fillRef>
            <a:effectRef idx="0">
              <a:schemeClr val="accent1"/>
            </a:effectRef>
            <a:fontRef idx="minor">
              <a:schemeClr val="tx1"/>
            </a:fontRef>
          </p:style>
        </p:cxnSp>
      </p:grpSp>
      <p:sp>
        <p:nvSpPr>
          <p:cNvPr id="71" name="Rectangle 70">
            <a:hlinkClick r:id="" action="ppaction://noaction"/>
            <a:extLst>
              <a:ext uri="{FF2B5EF4-FFF2-40B4-BE49-F238E27FC236}">
                <a16:creationId xmlns:a16="http://schemas.microsoft.com/office/drawing/2014/main" id="{3FBD2735-1232-4007-A26D-2CF5271C9466}"/>
              </a:ext>
            </a:extLst>
          </p:cNvPr>
          <p:cNvSpPr/>
          <p:nvPr/>
        </p:nvSpPr>
        <p:spPr>
          <a:xfrm>
            <a:off x="17860" y="0"/>
            <a:ext cx="1413788" cy="64915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BE"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kstvak 1">
            <a:extLst>
              <a:ext uri="{FF2B5EF4-FFF2-40B4-BE49-F238E27FC236}">
                <a16:creationId xmlns:a16="http://schemas.microsoft.com/office/drawing/2014/main" id="{9BB53C8E-48E0-4CC7-A282-DE448C5DB773}"/>
              </a:ext>
            </a:extLst>
          </p:cNvPr>
          <p:cNvSpPr txBox="1"/>
          <p:nvPr/>
        </p:nvSpPr>
        <p:spPr>
          <a:xfrm>
            <a:off x="2038865" y="120216"/>
            <a:ext cx="6456405" cy="400110"/>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nl-BE"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Enabler</a:t>
            </a:r>
            <a:r>
              <a:rPr kumimoji="0" lang="nl-BE"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nl-BE"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for</a:t>
            </a:r>
            <a:r>
              <a:rPr kumimoji="0" lang="nl-BE"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energy </a:t>
            </a:r>
            <a:r>
              <a:rPr kumimoji="0" lang="nl-BE"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transition</a:t>
            </a:r>
            <a:endParaRPr kumimoji="0" lang="nl-BE"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Ovaal 7">
            <a:extLst>
              <a:ext uri="{FF2B5EF4-FFF2-40B4-BE49-F238E27FC236}">
                <a16:creationId xmlns:a16="http://schemas.microsoft.com/office/drawing/2014/main" id="{41ED6808-4506-4F39-882E-66BCC150B5B6}"/>
              </a:ext>
            </a:extLst>
          </p:cNvPr>
          <p:cNvSpPr/>
          <p:nvPr/>
        </p:nvSpPr>
        <p:spPr>
          <a:xfrm>
            <a:off x="3413760" y="914400"/>
            <a:ext cx="2872740" cy="2849880"/>
          </a:xfrm>
          <a:prstGeom prst="ellipse">
            <a:avLst/>
          </a:prstGeom>
          <a:solidFill>
            <a:srgbClr val="B0E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3" name="AutoShape 6" descr="Afbeeldingsresultaat voor energy">
            <a:extLst>
              <a:ext uri="{FF2B5EF4-FFF2-40B4-BE49-F238E27FC236}">
                <a16:creationId xmlns:a16="http://schemas.microsoft.com/office/drawing/2014/main" id="{E2A26B9E-ED92-45A8-BD43-2CBAAC90A323}"/>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sp>
        <p:nvSpPr>
          <p:cNvPr id="24" name="Tekstvak 23">
            <a:extLst>
              <a:ext uri="{FF2B5EF4-FFF2-40B4-BE49-F238E27FC236}">
                <a16:creationId xmlns:a16="http://schemas.microsoft.com/office/drawing/2014/main" id="{EB2C7A86-2840-4682-808B-5B65559A3280}"/>
              </a:ext>
            </a:extLst>
          </p:cNvPr>
          <p:cNvSpPr txBox="1"/>
          <p:nvPr/>
        </p:nvSpPr>
        <p:spPr>
          <a:xfrm>
            <a:off x="2969572" y="1330516"/>
            <a:ext cx="3761116" cy="2031325"/>
          </a:xfrm>
          <a:prstGeom prst="rect">
            <a:avLst/>
          </a:prstGeom>
          <a:noFill/>
        </p:spPr>
        <p:txBody>
          <a:bodyPr wrap="square" rtlCol="0">
            <a:spAutoFit/>
          </a:bodyPr>
          <a:lstStyle/>
          <a:p>
            <a:pPr lvl="0" algn="ctr">
              <a:defRPr/>
            </a:pPr>
            <a:r>
              <a:rPr lang="nl-NL" sz="1800" b="1" dirty="0">
                <a:solidFill>
                  <a:schemeClr val="dk1"/>
                </a:solidFill>
                <a:latin typeface="Arial" panose="020B0604020202020204" pitchFamily="34" charset="0"/>
                <a:cs typeface="Arial" panose="020B0604020202020204" pitchFamily="34" charset="0"/>
              </a:rPr>
              <a:t>CO</a:t>
            </a:r>
            <a:r>
              <a:rPr lang="nl-NL" sz="1800" b="1" baseline="-25000" dirty="0">
                <a:solidFill>
                  <a:schemeClr val="dk1"/>
                </a:solidFill>
                <a:latin typeface="Arial" panose="020B0604020202020204" pitchFamily="34" charset="0"/>
                <a:cs typeface="Arial" panose="020B0604020202020204" pitchFamily="34" charset="0"/>
              </a:rPr>
              <a:t>2</a:t>
            </a:r>
            <a:r>
              <a:rPr lang="nl-BE" sz="1800" b="1" dirty="0">
                <a:latin typeface="Arial" panose="020B0604020202020204" pitchFamily="34" charset="0"/>
                <a:cs typeface="Arial" panose="020B0604020202020204" pitchFamily="34" charset="0"/>
              </a:rPr>
              <a:t> </a:t>
            </a:r>
            <a:r>
              <a:rPr lang="nl-BE" sz="1800" b="1" dirty="0" err="1">
                <a:latin typeface="Arial" panose="020B0604020202020204" pitchFamily="34" charset="0"/>
                <a:cs typeface="Arial" panose="020B0604020202020204" pitchFamily="34" charset="0"/>
              </a:rPr>
              <a:t>roadmap</a:t>
            </a:r>
            <a:endParaRPr lang="nl-BE" sz="1800" b="1" dirty="0">
              <a:latin typeface="Arial" panose="020B0604020202020204" pitchFamily="34" charset="0"/>
              <a:cs typeface="Arial" panose="020B0604020202020204" pitchFamily="34" charset="0"/>
            </a:endParaRPr>
          </a:p>
          <a:p>
            <a:pPr algn="ctr">
              <a:defRPr/>
            </a:pPr>
            <a:r>
              <a:rPr lang="nl-BE" sz="1800" b="1" dirty="0">
                <a:latin typeface="Arial" panose="020B0604020202020204" pitchFamily="34" charset="0"/>
                <a:cs typeface="Arial" panose="020B0604020202020204" pitchFamily="34" charset="0"/>
              </a:rPr>
              <a:t>CCS / CCU </a:t>
            </a:r>
          </a:p>
          <a:p>
            <a:pPr marL="0" marR="0" lvl="0" indent="0" algn="ctr" defTabSz="685800" rtl="0" eaLnBrk="1" fontAlgn="auto" latinLnBrk="0" hangingPunct="1">
              <a:lnSpc>
                <a:spcPct val="100000"/>
              </a:lnSpc>
              <a:spcBef>
                <a:spcPts val="0"/>
              </a:spcBef>
              <a:spcAft>
                <a:spcPts val="0"/>
              </a:spcAft>
              <a:buClrTx/>
              <a:buSzTx/>
              <a:buFontTx/>
              <a:buNone/>
              <a:tabLst/>
              <a:defRPr/>
            </a:pPr>
            <a:r>
              <a:rPr lang="nl-BE" sz="1800" b="1" dirty="0">
                <a:latin typeface="Arial" panose="020B0604020202020204" pitchFamily="34" charset="0"/>
                <a:cs typeface="Arial" panose="020B0604020202020204" pitchFamily="34" charset="0"/>
              </a:rPr>
              <a:t>LNG </a:t>
            </a:r>
            <a:r>
              <a:rPr lang="nl-BE" sz="1800" b="1" dirty="0" err="1">
                <a:latin typeface="Arial" panose="020B0604020202020204" pitchFamily="34" charset="0"/>
                <a:cs typeface="Arial" panose="020B0604020202020204" pitchFamily="34" charset="0"/>
              </a:rPr>
              <a:t>bunkering</a:t>
            </a:r>
            <a:endParaRPr lang="nl-BE" sz="1800" b="1" dirty="0">
              <a:latin typeface="Arial" panose="020B0604020202020204" pitchFamily="34" charset="0"/>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nl-BE" sz="1800" b="1" i="0" u="none" strike="noStrike" kern="1200" cap="none" spc="0" normalizeH="0" baseline="0" noProof="0" dirty="0">
                <a:ln>
                  <a:noFill/>
                </a:ln>
                <a:effectLst/>
                <a:uLnTx/>
                <a:uFillTx/>
                <a:latin typeface="Arial" panose="020B0604020202020204" pitchFamily="34" charset="0"/>
                <a:cs typeface="Arial" panose="020B0604020202020204" pitchFamily="34" charset="0"/>
              </a:rPr>
              <a:t>Power-</a:t>
            </a:r>
            <a:r>
              <a:rPr kumimoji="0" lang="nl-BE" sz="1800" b="1" i="0" u="none" strike="noStrike" kern="1200" cap="none" spc="0" normalizeH="0" baseline="0" noProof="0" dirty="0" err="1">
                <a:ln>
                  <a:noFill/>
                </a:ln>
                <a:effectLst/>
                <a:uLnTx/>
                <a:uFillTx/>
                <a:latin typeface="Arial" panose="020B0604020202020204" pitchFamily="34" charset="0"/>
                <a:cs typeface="Arial" panose="020B0604020202020204" pitchFamily="34" charset="0"/>
              </a:rPr>
              <a:t>to</a:t>
            </a:r>
            <a:r>
              <a:rPr lang="nl-BE" sz="1800" b="1" dirty="0">
                <a:latin typeface="Arial" panose="020B0604020202020204" pitchFamily="34" charset="0"/>
                <a:cs typeface="Arial" panose="020B0604020202020204" pitchFamily="34" charset="0"/>
              </a:rPr>
              <a:t>-</a:t>
            </a:r>
            <a:r>
              <a:rPr kumimoji="0" lang="nl-BE" sz="1800" b="1" i="0" u="none" strike="noStrike" kern="1200" cap="none" spc="0" normalizeH="0" baseline="0" noProof="0" dirty="0" err="1">
                <a:ln>
                  <a:noFill/>
                </a:ln>
                <a:effectLst/>
                <a:uLnTx/>
                <a:uFillTx/>
                <a:latin typeface="Arial" panose="020B0604020202020204" pitchFamily="34" charset="0"/>
                <a:cs typeface="Arial" panose="020B0604020202020204" pitchFamily="34" charset="0"/>
              </a:rPr>
              <a:t>methan</a:t>
            </a:r>
            <a:r>
              <a:rPr lang="nl-BE" sz="1800" b="1" dirty="0" err="1">
                <a:latin typeface="Arial" panose="020B0604020202020204" pitchFamily="34" charset="0"/>
                <a:cs typeface="Arial" panose="020B0604020202020204" pitchFamily="34" charset="0"/>
              </a:rPr>
              <a:t>ol</a:t>
            </a:r>
            <a:endParaRPr lang="nl-BE" sz="1800" b="1" dirty="0">
              <a:latin typeface="Arial" panose="020B0604020202020204" pitchFamily="34" charset="0"/>
              <a:cs typeface="Arial" panose="020B0604020202020204" pitchFamily="34" charset="0"/>
            </a:endParaRPr>
          </a:p>
          <a:p>
            <a:pPr algn="ctr">
              <a:defRPr/>
            </a:pPr>
            <a:r>
              <a:rPr lang="nl-BE" sz="1800" b="1" dirty="0">
                <a:latin typeface="Arial" panose="020B0604020202020204" pitchFamily="34" charset="0"/>
                <a:cs typeface="Arial" panose="020B0604020202020204" pitchFamily="34" charset="0"/>
              </a:rPr>
              <a:t>Onshore power </a:t>
            </a:r>
            <a:r>
              <a:rPr lang="nl-BE" sz="1800" b="1" dirty="0" err="1">
                <a:latin typeface="Arial" panose="020B0604020202020204" pitchFamily="34" charset="0"/>
                <a:cs typeface="Arial" panose="020B0604020202020204" pitchFamily="34" charset="0"/>
              </a:rPr>
              <a:t>supply</a:t>
            </a:r>
            <a:endParaRPr lang="nl-BE" sz="1800" b="1" dirty="0">
              <a:latin typeface="Arial" panose="020B0604020202020204" pitchFamily="34" charset="0"/>
              <a:cs typeface="Arial" panose="020B0604020202020204" pitchFamily="34" charset="0"/>
            </a:endParaRPr>
          </a:p>
          <a:p>
            <a:pPr algn="ctr">
              <a:defRPr/>
            </a:pPr>
            <a:r>
              <a:rPr lang="nl-BE" sz="1800" b="1" dirty="0" err="1">
                <a:latin typeface="Arial" panose="020B0604020202020204" pitchFamily="34" charset="0"/>
                <a:cs typeface="Arial" panose="020B0604020202020204" pitchFamily="34" charset="0"/>
              </a:rPr>
              <a:t>Transition</a:t>
            </a:r>
            <a:r>
              <a:rPr lang="nl-BE" sz="1800" b="1" dirty="0">
                <a:latin typeface="Arial" panose="020B0604020202020204" pitchFamily="34" charset="0"/>
                <a:cs typeface="Arial" panose="020B0604020202020204" pitchFamily="34" charset="0"/>
              </a:rPr>
              <a:t> fund</a:t>
            </a:r>
          </a:p>
          <a:p>
            <a:pPr marL="0" marR="0" lvl="0" indent="0" algn="ctr" defTabSz="685800" rtl="0" eaLnBrk="1" fontAlgn="auto" latinLnBrk="0" hangingPunct="1">
              <a:lnSpc>
                <a:spcPct val="100000"/>
              </a:lnSpc>
              <a:spcBef>
                <a:spcPts val="0"/>
              </a:spcBef>
              <a:spcAft>
                <a:spcPts val="0"/>
              </a:spcAft>
              <a:buClrTx/>
              <a:buSzTx/>
              <a:buFontTx/>
              <a:buNone/>
              <a:tabLst/>
              <a:defRPr/>
            </a:pPr>
            <a:endParaRPr lang="nl-BE" sz="1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24152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3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 name="Group 60">
            <a:extLst>
              <a:ext uri="{FF2B5EF4-FFF2-40B4-BE49-F238E27FC236}">
                <a16:creationId xmlns:a16="http://schemas.microsoft.com/office/drawing/2014/main" id="{D7BD0C54-EAB4-45A9-8868-ECEDA113F0CF}"/>
              </a:ext>
            </a:extLst>
          </p:cNvPr>
          <p:cNvGrpSpPr/>
          <p:nvPr/>
        </p:nvGrpSpPr>
        <p:grpSpPr>
          <a:xfrm>
            <a:off x="-1" y="152839"/>
            <a:ext cx="9144001" cy="505840"/>
            <a:chOff x="-1" y="152839"/>
            <a:chExt cx="9144001" cy="505840"/>
          </a:xfrm>
        </p:grpSpPr>
        <p:pic>
          <p:nvPicPr>
            <p:cNvPr id="63" name="Graphic 62">
              <a:extLst>
                <a:ext uri="{FF2B5EF4-FFF2-40B4-BE49-F238E27FC236}">
                  <a16:creationId xmlns:a16="http://schemas.microsoft.com/office/drawing/2014/main" id="{106D0E3D-A208-4AA3-A4B4-55AF09DF9BCD}"/>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05115" y="152839"/>
              <a:ext cx="1085850" cy="352425"/>
            </a:xfrm>
            <a:prstGeom prst="rect">
              <a:avLst/>
            </a:prstGeom>
          </p:spPr>
        </p:pic>
        <p:cxnSp>
          <p:nvCxnSpPr>
            <p:cNvPr id="68" name="Straight Connector 67">
              <a:extLst>
                <a:ext uri="{FF2B5EF4-FFF2-40B4-BE49-F238E27FC236}">
                  <a16:creationId xmlns:a16="http://schemas.microsoft.com/office/drawing/2014/main" id="{2AADE04F-09C3-4524-A6AB-D0EDDE73AE35}"/>
                </a:ext>
              </a:extLst>
            </p:cNvPr>
            <p:cNvCxnSpPr/>
            <p:nvPr/>
          </p:nvCxnSpPr>
          <p:spPr>
            <a:xfrm>
              <a:off x="-1" y="658679"/>
              <a:ext cx="9144001" cy="0"/>
            </a:xfrm>
            <a:prstGeom prst="line">
              <a:avLst/>
            </a:prstGeom>
            <a:ln w="19050">
              <a:solidFill>
                <a:srgbClr val="B9122A"/>
              </a:solidFill>
            </a:ln>
          </p:spPr>
          <p:style>
            <a:lnRef idx="1">
              <a:schemeClr val="accent1"/>
            </a:lnRef>
            <a:fillRef idx="0">
              <a:schemeClr val="accent1"/>
            </a:fillRef>
            <a:effectRef idx="0">
              <a:schemeClr val="accent1"/>
            </a:effectRef>
            <a:fontRef idx="minor">
              <a:schemeClr val="tx1"/>
            </a:fontRef>
          </p:style>
        </p:cxnSp>
      </p:grpSp>
      <p:sp>
        <p:nvSpPr>
          <p:cNvPr id="71" name="Rectangle 70">
            <a:hlinkClick r:id="" action="ppaction://noaction"/>
            <a:extLst>
              <a:ext uri="{FF2B5EF4-FFF2-40B4-BE49-F238E27FC236}">
                <a16:creationId xmlns:a16="http://schemas.microsoft.com/office/drawing/2014/main" id="{3FBD2735-1232-4007-A26D-2CF5271C9466}"/>
              </a:ext>
            </a:extLst>
          </p:cNvPr>
          <p:cNvSpPr/>
          <p:nvPr/>
        </p:nvSpPr>
        <p:spPr>
          <a:xfrm>
            <a:off x="17860" y="0"/>
            <a:ext cx="1413788" cy="64915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BE"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kstvak 1">
            <a:extLst>
              <a:ext uri="{FF2B5EF4-FFF2-40B4-BE49-F238E27FC236}">
                <a16:creationId xmlns:a16="http://schemas.microsoft.com/office/drawing/2014/main" id="{9BB53C8E-48E0-4CC7-A282-DE448C5DB773}"/>
              </a:ext>
            </a:extLst>
          </p:cNvPr>
          <p:cNvSpPr txBox="1"/>
          <p:nvPr/>
        </p:nvSpPr>
        <p:spPr>
          <a:xfrm>
            <a:off x="2258194" y="129450"/>
            <a:ext cx="6456405" cy="400110"/>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nl-BE" sz="2000" b="1" dirty="0" err="1">
                <a:solidFill>
                  <a:prstClr val="black"/>
                </a:solidFill>
                <a:latin typeface="Arial" panose="020B0604020202020204" pitchFamily="34" charset="0"/>
                <a:cs typeface="Arial" panose="020B0604020202020204" pitchFamily="34" charset="0"/>
              </a:rPr>
              <a:t>Multifunctional</a:t>
            </a:r>
            <a:r>
              <a:rPr lang="nl-BE" sz="2000" b="1" dirty="0">
                <a:solidFill>
                  <a:prstClr val="black"/>
                </a:solidFill>
                <a:latin typeface="Arial" panose="020B0604020202020204" pitchFamily="34" charset="0"/>
                <a:cs typeface="Arial" panose="020B0604020202020204" pitchFamily="34" charset="0"/>
              </a:rPr>
              <a:t> port</a:t>
            </a:r>
            <a:endParaRPr kumimoji="0" lang="nl-BE"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9" name="Picture 21" descr="A pile of rocks&#10;&#10;Description generated with very high confidence">
            <a:extLst>
              <a:ext uri="{FF2B5EF4-FFF2-40B4-BE49-F238E27FC236}">
                <a16:creationId xmlns:a16="http://schemas.microsoft.com/office/drawing/2014/main" id="{60D17475-3D54-49D6-9180-3717D4034DC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5400000">
            <a:off x="2325742" y="1990532"/>
            <a:ext cx="4492509" cy="1828801"/>
          </a:xfrm>
          <a:prstGeom prst="rect">
            <a:avLst/>
          </a:prstGeom>
        </p:spPr>
      </p:pic>
      <p:pic>
        <p:nvPicPr>
          <p:cNvPr id="10" name="Picture 19">
            <a:extLst>
              <a:ext uri="{FF2B5EF4-FFF2-40B4-BE49-F238E27FC236}">
                <a16:creationId xmlns:a16="http://schemas.microsoft.com/office/drawing/2014/main" id="{49B13C16-CCA5-4DA3-AEAE-B610794FDC4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16200000">
            <a:off x="496026" y="1981927"/>
            <a:ext cx="4494346" cy="1828800"/>
          </a:xfrm>
          <a:prstGeom prst="rect">
            <a:avLst/>
          </a:prstGeom>
        </p:spPr>
      </p:pic>
      <p:pic>
        <p:nvPicPr>
          <p:cNvPr id="12" name="Picture 17" descr="A view of a city&#10;&#10;Description generated with high confidence">
            <a:extLst>
              <a:ext uri="{FF2B5EF4-FFF2-40B4-BE49-F238E27FC236}">
                <a16:creationId xmlns:a16="http://schemas.microsoft.com/office/drawing/2014/main" id="{A5711C85-02B1-47FE-8DAB-9D299C5F3656}"/>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 y="657284"/>
            <a:ext cx="1828799" cy="4492508"/>
          </a:xfrm>
          <a:prstGeom prst="rect">
            <a:avLst/>
          </a:prstGeom>
        </p:spPr>
      </p:pic>
      <p:pic>
        <p:nvPicPr>
          <p:cNvPr id="14" name="Picture 13">
            <a:extLst>
              <a:ext uri="{FF2B5EF4-FFF2-40B4-BE49-F238E27FC236}">
                <a16:creationId xmlns:a16="http://schemas.microsoft.com/office/drawing/2014/main" id="{8E3CDA7E-4ABB-4F7E-99C1-53018958F502}"/>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486397" y="663576"/>
            <a:ext cx="1828802" cy="4479924"/>
          </a:xfrm>
          <a:prstGeom prst="rect">
            <a:avLst/>
          </a:prstGeom>
        </p:spPr>
      </p:pic>
      <p:pic>
        <p:nvPicPr>
          <p:cNvPr id="15" name="Picture 22">
            <a:extLst>
              <a:ext uri="{FF2B5EF4-FFF2-40B4-BE49-F238E27FC236}">
                <a16:creationId xmlns:a16="http://schemas.microsoft.com/office/drawing/2014/main" id="{9F5F0B0E-49F6-4956-9309-8DEEF77581F0}"/>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rot="16200000">
            <a:off x="5989638" y="1989138"/>
            <a:ext cx="4479924" cy="1828798"/>
          </a:xfrm>
          <a:prstGeom prst="rect">
            <a:avLst/>
          </a:prstGeom>
        </p:spPr>
      </p:pic>
      <p:sp>
        <p:nvSpPr>
          <p:cNvPr id="16" name="Rectangle 38">
            <a:extLst>
              <a:ext uri="{FF2B5EF4-FFF2-40B4-BE49-F238E27FC236}">
                <a16:creationId xmlns:a16="http://schemas.microsoft.com/office/drawing/2014/main" id="{8282F4C7-76CB-4300-881B-02F2DE185ABC}"/>
              </a:ext>
            </a:extLst>
          </p:cNvPr>
          <p:cNvSpPr/>
          <p:nvPr/>
        </p:nvSpPr>
        <p:spPr>
          <a:xfrm>
            <a:off x="0" y="3849003"/>
            <a:ext cx="9144001" cy="66357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7" name="Tekstvak 16">
            <a:extLst>
              <a:ext uri="{FF2B5EF4-FFF2-40B4-BE49-F238E27FC236}">
                <a16:creationId xmlns:a16="http://schemas.microsoft.com/office/drawing/2014/main" id="{678B212D-751E-4D79-A4FE-59639B0C807A}"/>
              </a:ext>
            </a:extLst>
          </p:cNvPr>
          <p:cNvSpPr txBox="1"/>
          <p:nvPr/>
        </p:nvSpPr>
        <p:spPr>
          <a:xfrm>
            <a:off x="1374192" y="3939822"/>
            <a:ext cx="6410247" cy="430887"/>
          </a:xfrm>
          <a:prstGeom prst="rect">
            <a:avLst/>
          </a:prstGeom>
          <a:noFill/>
        </p:spPr>
        <p:txBody>
          <a:bodyPr wrap="square" rtlCol="0">
            <a:spAutoFit/>
          </a:bodyPr>
          <a:lstStyle/>
          <a:p>
            <a:pPr algn="ctr"/>
            <a:r>
              <a:rPr lang="nl-BE" sz="2200" b="1" dirty="0">
                <a:latin typeface="Arial" panose="020B0604020202020204" pitchFamily="34" charset="0"/>
                <a:cs typeface="Arial" panose="020B0604020202020204" pitchFamily="34" charset="0"/>
              </a:rPr>
              <a:t>Open </a:t>
            </a:r>
            <a:r>
              <a:rPr lang="nl-BE" sz="2200" b="1" dirty="0" err="1">
                <a:latin typeface="Arial" panose="020B0604020202020204" pitchFamily="34" charset="0"/>
                <a:cs typeface="Arial" panose="020B0604020202020204" pitchFamily="34" charset="0"/>
              </a:rPr>
              <a:t>for</a:t>
            </a:r>
            <a:r>
              <a:rPr lang="nl-BE" sz="2200" b="1" dirty="0">
                <a:latin typeface="Arial" panose="020B0604020202020204" pitchFamily="34" charset="0"/>
                <a:cs typeface="Arial" panose="020B0604020202020204" pitchFamily="34" charset="0"/>
              </a:rPr>
              <a:t> </a:t>
            </a:r>
            <a:r>
              <a:rPr lang="nl-BE" sz="2200" b="1" dirty="0" err="1">
                <a:latin typeface="Arial" panose="020B0604020202020204" pitchFamily="34" charset="0"/>
                <a:cs typeface="Arial" panose="020B0604020202020204" pitchFamily="34" charset="0"/>
              </a:rPr>
              <a:t>all</a:t>
            </a:r>
            <a:r>
              <a:rPr lang="nl-BE" sz="2200" b="1" dirty="0">
                <a:latin typeface="Arial" panose="020B0604020202020204" pitchFamily="34" charset="0"/>
                <a:cs typeface="Arial" panose="020B0604020202020204" pitchFamily="34" charset="0"/>
              </a:rPr>
              <a:t> types of </a:t>
            </a:r>
            <a:r>
              <a:rPr lang="nl-BE" sz="2200" b="1" dirty="0" err="1">
                <a:latin typeface="Arial" panose="020B0604020202020204" pitchFamily="34" charset="0"/>
                <a:cs typeface="Arial" panose="020B0604020202020204" pitchFamily="34" charset="0"/>
              </a:rPr>
              <a:t>goods</a:t>
            </a:r>
            <a:endParaRPr lang="nl-BE" sz="2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1644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40000" decel="6000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par>
                                <p:cTn id="9" presetID="2" presetClass="entr" presetSubtype="8" accel="40000" decel="60000" fill="hold" grpId="0" nodeType="withEffect">
                                  <p:stCondLst>
                                    <p:cond delay="25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0-#ppt_w/2"/>
                                          </p:val>
                                        </p:tav>
                                        <p:tav tm="100000">
                                          <p:val>
                                            <p:strVal val="#ppt_x"/>
                                          </p:val>
                                        </p:tav>
                                      </p:tavLst>
                                    </p:anim>
                                    <p:anim calcmode="lin" valueType="num">
                                      <p:cBhvr additive="base">
                                        <p:cTn id="12" dur="500" fill="hold"/>
                                        <p:tgtEl>
                                          <p:spTgt spid="17"/>
                                        </p:tgtEl>
                                        <p:attrNameLst>
                                          <p:attrName>ppt_y</p:attrName>
                                        </p:attrNameLst>
                                      </p:cBhvr>
                                      <p:tavLst>
                                        <p:tav tm="0">
                                          <p:val>
                                            <p:strVal val="#ppt_y"/>
                                          </p:val>
                                        </p:tav>
                                        <p:tav tm="100000">
                                          <p:val>
                                            <p:strVal val="#ppt_y"/>
                                          </p:val>
                                        </p:tav>
                                      </p:tavLst>
                                    </p:anim>
                                  </p:childTnLst>
                                </p:cTn>
                              </p:par>
                              <p:par>
                                <p:cTn id="13" presetID="2" presetClass="entr" presetSubtype="1" accel="40000" decel="6000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0-#ppt_h/2"/>
                                          </p:val>
                                        </p:tav>
                                        <p:tav tm="100000">
                                          <p:val>
                                            <p:strVal val="#ppt_y"/>
                                          </p:val>
                                        </p:tav>
                                      </p:tavLst>
                                    </p:anim>
                                  </p:childTnLst>
                                </p:cTn>
                              </p:par>
                              <p:par>
                                <p:cTn id="17" presetID="2" presetClass="entr" presetSubtype="1" accel="40000" decel="60000" fill="hold" nodeType="withEffect">
                                  <p:stCondLst>
                                    <p:cond delay="25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0-#ppt_h/2"/>
                                          </p:val>
                                        </p:tav>
                                        <p:tav tm="100000">
                                          <p:val>
                                            <p:strVal val="#ppt_y"/>
                                          </p:val>
                                        </p:tav>
                                      </p:tavLst>
                                    </p:anim>
                                  </p:childTnLst>
                                </p:cTn>
                              </p:par>
                              <p:par>
                                <p:cTn id="21" presetID="2" presetClass="entr" presetSubtype="1" accel="40000" decel="60000" fill="hold" nodeType="withEffect">
                                  <p:stCondLst>
                                    <p:cond delay="5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0-#ppt_h/2"/>
                                          </p:val>
                                        </p:tav>
                                        <p:tav tm="100000">
                                          <p:val>
                                            <p:strVal val="#ppt_y"/>
                                          </p:val>
                                        </p:tav>
                                      </p:tavLst>
                                    </p:anim>
                                  </p:childTnLst>
                                </p:cTn>
                              </p:par>
                              <p:par>
                                <p:cTn id="25" presetID="2" presetClass="entr" presetSubtype="1" accel="40000" decel="60000" fill="hold" nodeType="withEffect">
                                  <p:stCondLst>
                                    <p:cond delay="75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0-#ppt_h/2"/>
                                          </p:val>
                                        </p:tav>
                                        <p:tav tm="100000">
                                          <p:val>
                                            <p:strVal val="#ppt_y"/>
                                          </p:val>
                                        </p:tav>
                                      </p:tavLst>
                                    </p:anim>
                                  </p:childTnLst>
                                </p:cTn>
                              </p:par>
                              <p:par>
                                <p:cTn id="29" presetID="2" presetClass="entr" presetSubtype="1" accel="40000" decel="60000" fill="hold" nodeType="withEffect">
                                  <p:stCondLst>
                                    <p:cond delay="100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19">
            <a:extLst>
              <a:ext uri="{FF2B5EF4-FFF2-40B4-BE49-F238E27FC236}">
                <a16:creationId xmlns:a16="http://schemas.microsoft.com/office/drawing/2014/main" id="{6FB19EFA-8964-412E-A071-77D94EE79CC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6200000">
            <a:off x="496025" y="11296220"/>
            <a:ext cx="4494346" cy="1828800"/>
          </a:xfrm>
          <a:prstGeom prst="rect">
            <a:avLst/>
          </a:prstGeom>
        </p:spPr>
      </p:pic>
      <p:pic>
        <p:nvPicPr>
          <p:cNvPr id="87" name="Picture 13">
            <a:extLst>
              <a:ext uri="{FF2B5EF4-FFF2-40B4-BE49-F238E27FC236}">
                <a16:creationId xmlns:a16="http://schemas.microsoft.com/office/drawing/2014/main" id="{A69BD55B-ADC2-4455-B7E6-250FC348362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484478" y="7531629"/>
            <a:ext cx="1828802" cy="4479924"/>
          </a:xfrm>
          <a:prstGeom prst="rect">
            <a:avLst/>
          </a:prstGeom>
        </p:spPr>
      </p:pic>
      <p:pic>
        <p:nvPicPr>
          <p:cNvPr id="62" name="Picture 61" descr="A factory with smoke coming out of it&#10;&#10;Description generated with high confidence">
            <a:extLst>
              <a:ext uri="{FF2B5EF4-FFF2-40B4-BE49-F238E27FC236}">
                <a16:creationId xmlns:a16="http://schemas.microsoft.com/office/drawing/2014/main" id="{7E0E2AFD-3508-41B7-AC15-33505782C2E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663575"/>
            <a:ext cx="9144000" cy="4479925"/>
          </a:xfrm>
          <a:prstGeom prst="rect">
            <a:avLst/>
          </a:prstGeom>
        </p:spPr>
      </p:pic>
      <p:sp>
        <p:nvSpPr>
          <p:cNvPr id="63" name="Rectangle 62">
            <a:extLst>
              <a:ext uri="{FF2B5EF4-FFF2-40B4-BE49-F238E27FC236}">
                <a16:creationId xmlns:a16="http://schemas.microsoft.com/office/drawing/2014/main" id="{09FA8E7B-2389-4B02-8E4A-CAB6AE4E11BC}"/>
              </a:ext>
            </a:extLst>
          </p:cNvPr>
          <p:cNvSpPr/>
          <p:nvPr/>
        </p:nvSpPr>
        <p:spPr>
          <a:xfrm>
            <a:off x="-1" y="1773936"/>
            <a:ext cx="9144001" cy="271576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24" name="Graphic 23">
            <a:extLst>
              <a:ext uri="{FF2B5EF4-FFF2-40B4-BE49-F238E27FC236}">
                <a16:creationId xmlns:a16="http://schemas.microsoft.com/office/drawing/2014/main" id="{8E39B812-4865-4750-A7CE-03F3847E3B14}"/>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31999" y="3317760"/>
            <a:ext cx="8280000" cy="70076"/>
          </a:xfrm>
          <a:prstGeom prst="rect">
            <a:avLst/>
          </a:prstGeom>
        </p:spPr>
      </p:pic>
      <p:pic>
        <p:nvPicPr>
          <p:cNvPr id="25" name="Graphic 24">
            <a:extLst>
              <a:ext uri="{FF2B5EF4-FFF2-40B4-BE49-F238E27FC236}">
                <a16:creationId xmlns:a16="http://schemas.microsoft.com/office/drawing/2014/main" id="{9C932B3B-DDF8-4F18-BF08-88DDEEB3F764}"/>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17128" y="2927429"/>
            <a:ext cx="433822" cy="398408"/>
          </a:xfrm>
          <a:prstGeom prst="rect">
            <a:avLst/>
          </a:prstGeom>
        </p:spPr>
      </p:pic>
      <p:pic>
        <p:nvPicPr>
          <p:cNvPr id="26" name="Graphic 25">
            <a:extLst>
              <a:ext uri="{FF2B5EF4-FFF2-40B4-BE49-F238E27FC236}">
                <a16:creationId xmlns:a16="http://schemas.microsoft.com/office/drawing/2014/main" id="{CABF3F03-000D-49B8-841F-D8F45D019CAF}"/>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659617" y="3145877"/>
            <a:ext cx="402834" cy="177070"/>
          </a:xfrm>
          <a:prstGeom prst="rect">
            <a:avLst/>
          </a:prstGeom>
        </p:spPr>
      </p:pic>
      <p:pic>
        <p:nvPicPr>
          <p:cNvPr id="27" name="Graphic 26">
            <a:extLst>
              <a:ext uri="{FF2B5EF4-FFF2-40B4-BE49-F238E27FC236}">
                <a16:creationId xmlns:a16="http://schemas.microsoft.com/office/drawing/2014/main" id="{8DFA6E13-E2AC-4469-A075-2E3012FDBE99}"/>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2095521" y="3145877"/>
            <a:ext cx="402834" cy="177070"/>
          </a:xfrm>
          <a:prstGeom prst="rect">
            <a:avLst/>
          </a:prstGeom>
        </p:spPr>
      </p:pic>
      <p:pic>
        <p:nvPicPr>
          <p:cNvPr id="28" name="Graphic 27">
            <a:extLst>
              <a:ext uri="{FF2B5EF4-FFF2-40B4-BE49-F238E27FC236}">
                <a16:creationId xmlns:a16="http://schemas.microsoft.com/office/drawing/2014/main" id="{C91E1C7F-E150-4F53-91FD-581D834950F2}"/>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3041852" y="3134810"/>
            <a:ext cx="544489" cy="199203"/>
          </a:xfrm>
          <a:prstGeom prst="rect">
            <a:avLst/>
          </a:prstGeom>
        </p:spPr>
      </p:pic>
      <p:pic>
        <p:nvPicPr>
          <p:cNvPr id="29" name="Graphic 28">
            <a:extLst>
              <a:ext uri="{FF2B5EF4-FFF2-40B4-BE49-F238E27FC236}">
                <a16:creationId xmlns:a16="http://schemas.microsoft.com/office/drawing/2014/main" id="{B042A56A-7502-4798-AFE1-8C2DED9CE4C2}"/>
              </a:ext>
            </a:extLst>
          </p:cNvPr>
          <p:cNvPicPr>
            <a:picLocks noChangeAspect="1"/>
          </p:cNvPicPr>
          <p:nvPr/>
        </p:nvPicPr>
        <p:blipFill>
          <a:blip r:embed="rId14" cstate="screen">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2527181" y="3184503"/>
            <a:ext cx="208056" cy="146082"/>
          </a:xfrm>
          <a:prstGeom prst="rect">
            <a:avLst/>
          </a:prstGeom>
        </p:spPr>
      </p:pic>
      <p:pic>
        <p:nvPicPr>
          <p:cNvPr id="30" name="Graphic 29">
            <a:extLst>
              <a:ext uri="{FF2B5EF4-FFF2-40B4-BE49-F238E27FC236}">
                <a16:creationId xmlns:a16="http://schemas.microsoft.com/office/drawing/2014/main" id="{55486245-91FE-4A7C-BC44-1A9409D8F2B5}"/>
              </a:ext>
            </a:extLst>
          </p:cNvPr>
          <p:cNvPicPr>
            <a:picLocks noChangeAspect="1"/>
          </p:cNvPicPr>
          <p:nvPr/>
        </p:nvPicPr>
        <p:blipFill>
          <a:blip r:embed="rId16" cstate="screen">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3220048" y="2642249"/>
            <a:ext cx="898630" cy="681720"/>
          </a:xfrm>
          <a:prstGeom prst="rect">
            <a:avLst/>
          </a:prstGeom>
        </p:spPr>
      </p:pic>
      <p:pic>
        <p:nvPicPr>
          <p:cNvPr id="32" name="Graphic 31">
            <a:extLst>
              <a:ext uri="{FF2B5EF4-FFF2-40B4-BE49-F238E27FC236}">
                <a16:creationId xmlns:a16="http://schemas.microsoft.com/office/drawing/2014/main" id="{CD53CE7B-E0BF-47F4-8FAD-CA31B116C281}"/>
              </a:ext>
            </a:extLst>
          </p:cNvPr>
          <p:cNvPicPr>
            <a:picLocks noChangeAspect="1"/>
          </p:cNvPicPr>
          <p:nvPr/>
        </p:nvPicPr>
        <p:blipFill>
          <a:blip r:embed="rId18" cstate="screen">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5780953" y="3036231"/>
            <a:ext cx="416114" cy="287738"/>
          </a:xfrm>
          <a:prstGeom prst="rect">
            <a:avLst/>
          </a:prstGeom>
        </p:spPr>
      </p:pic>
      <p:pic>
        <p:nvPicPr>
          <p:cNvPr id="33" name="Graphic 32">
            <a:extLst>
              <a:ext uri="{FF2B5EF4-FFF2-40B4-BE49-F238E27FC236}">
                <a16:creationId xmlns:a16="http://schemas.microsoft.com/office/drawing/2014/main" id="{9F1541FE-6726-446D-A0AA-566894E3FCFF}"/>
              </a:ext>
            </a:extLst>
          </p:cNvPr>
          <p:cNvPicPr>
            <a:picLocks noChangeAspect="1"/>
          </p:cNvPicPr>
          <p:nvPr/>
        </p:nvPicPr>
        <p:blipFill>
          <a:blip r:embed="rId20" cstate="screen">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6537700" y="2912282"/>
            <a:ext cx="159363" cy="411687"/>
          </a:xfrm>
          <a:prstGeom prst="rect">
            <a:avLst/>
          </a:prstGeom>
        </p:spPr>
      </p:pic>
      <p:pic>
        <p:nvPicPr>
          <p:cNvPr id="34" name="Graphic 33">
            <a:extLst>
              <a:ext uri="{FF2B5EF4-FFF2-40B4-BE49-F238E27FC236}">
                <a16:creationId xmlns:a16="http://schemas.microsoft.com/office/drawing/2014/main" id="{22B1F535-B81E-4756-BA61-8ACD638AE719}"/>
              </a:ext>
            </a:extLst>
          </p:cNvPr>
          <p:cNvPicPr>
            <a:picLocks noChangeAspect="1"/>
          </p:cNvPicPr>
          <p:nvPr/>
        </p:nvPicPr>
        <p:blipFill>
          <a:blip r:embed="rId22" cstate="screen">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a:off x="7024437" y="3093778"/>
            <a:ext cx="380701" cy="230191"/>
          </a:xfrm>
          <a:prstGeom prst="rect">
            <a:avLst/>
          </a:prstGeom>
        </p:spPr>
      </p:pic>
      <p:pic>
        <p:nvPicPr>
          <p:cNvPr id="35" name="Graphic 34">
            <a:extLst>
              <a:ext uri="{FF2B5EF4-FFF2-40B4-BE49-F238E27FC236}">
                <a16:creationId xmlns:a16="http://schemas.microsoft.com/office/drawing/2014/main" id="{EFB7EA35-F099-4FFB-9DEC-237F01F8CF03}"/>
              </a:ext>
            </a:extLst>
          </p:cNvPr>
          <p:cNvPicPr>
            <a:picLocks noChangeAspect="1"/>
          </p:cNvPicPr>
          <p:nvPr/>
        </p:nvPicPr>
        <p:blipFill>
          <a:blip r:embed="rId24" cstate="screen">
            <a:extLst>
              <a:ext uri="{28A0092B-C50C-407E-A947-70E740481C1C}">
                <a14:useLocalDpi xmlns:a14="http://schemas.microsoft.com/office/drawing/2010/main"/>
              </a:ext>
              <a:ext uri="{96DAC541-7B7A-43D3-8B79-37D633B846F1}">
                <asvg:svgBlip xmlns:asvg="http://schemas.microsoft.com/office/drawing/2016/SVG/main" r:embed="rId25"/>
              </a:ext>
            </a:extLst>
          </a:blip>
          <a:stretch>
            <a:fillRect/>
          </a:stretch>
        </p:blipFill>
        <p:spPr>
          <a:xfrm>
            <a:off x="9255496" y="3107059"/>
            <a:ext cx="473661" cy="216910"/>
          </a:xfrm>
          <a:prstGeom prst="rect">
            <a:avLst/>
          </a:prstGeom>
        </p:spPr>
      </p:pic>
      <p:pic>
        <p:nvPicPr>
          <p:cNvPr id="36" name="Graphic 35">
            <a:extLst>
              <a:ext uri="{FF2B5EF4-FFF2-40B4-BE49-F238E27FC236}">
                <a16:creationId xmlns:a16="http://schemas.microsoft.com/office/drawing/2014/main" id="{FDD6C694-E0F4-42A2-9D2D-DB71214A86C1}"/>
              </a:ext>
            </a:extLst>
          </p:cNvPr>
          <p:cNvPicPr>
            <a:picLocks noChangeAspect="1"/>
          </p:cNvPicPr>
          <p:nvPr/>
        </p:nvPicPr>
        <p:blipFill>
          <a:blip r:embed="rId26" cstate="screen">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1116691" y="3079463"/>
            <a:ext cx="332006" cy="292166"/>
          </a:xfrm>
          <a:prstGeom prst="rect">
            <a:avLst/>
          </a:prstGeom>
        </p:spPr>
      </p:pic>
      <p:pic>
        <p:nvPicPr>
          <p:cNvPr id="37" name="Graphic 36">
            <a:extLst>
              <a:ext uri="{FF2B5EF4-FFF2-40B4-BE49-F238E27FC236}">
                <a16:creationId xmlns:a16="http://schemas.microsoft.com/office/drawing/2014/main" id="{37CCE656-9526-4827-8DB7-081C4399D48E}"/>
              </a:ext>
            </a:extLst>
          </p:cNvPr>
          <p:cNvPicPr>
            <a:picLocks noChangeAspect="1"/>
          </p:cNvPicPr>
          <p:nvPr/>
        </p:nvPicPr>
        <p:blipFill>
          <a:blip r:embed="rId28" cstate="screen">
            <a:extLst>
              <a:ext uri="{28A0092B-C50C-407E-A947-70E740481C1C}">
                <a14:useLocalDpi xmlns:a14="http://schemas.microsoft.com/office/drawing/2010/main"/>
              </a:ext>
              <a:ext uri="{96DAC541-7B7A-43D3-8B79-37D633B846F1}">
                <asvg:svgBlip xmlns:asvg="http://schemas.microsoft.com/office/drawing/2016/SVG/main" r:embed="rId29"/>
              </a:ext>
            </a:extLst>
          </a:blip>
          <a:stretch>
            <a:fillRect/>
          </a:stretch>
        </p:blipFill>
        <p:spPr>
          <a:xfrm>
            <a:off x="3721266" y="3044193"/>
            <a:ext cx="1009298" cy="323152"/>
          </a:xfrm>
          <a:prstGeom prst="rect">
            <a:avLst/>
          </a:prstGeom>
        </p:spPr>
      </p:pic>
      <p:pic>
        <p:nvPicPr>
          <p:cNvPr id="38" name="Graphic 37">
            <a:extLst>
              <a:ext uri="{FF2B5EF4-FFF2-40B4-BE49-F238E27FC236}">
                <a16:creationId xmlns:a16="http://schemas.microsoft.com/office/drawing/2014/main" id="{B0170F8F-9DDD-4509-B533-9F0D3CA60926}"/>
              </a:ext>
            </a:extLst>
          </p:cNvPr>
          <p:cNvPicPr>
            <a:picLocks noChangeAspect="1"/>
          </p:cNvPicPr>
          <p:nvPr/>
        </p:nvPicPr>
        <p:blipFill>
          <a:blip r:embed="rId30" cstate="screen">
            <a:extLst>
              <a:ext uri="{28A0092B-C50C-407E-A947-70E740481C1C}">
                <a14:useLocalDpi xmlns:a14="http://schemas.microsoft.com/office/drawing/2010/main"/>
              </a:ext>
              <a:ext uri="{96DAC541-7B7A-43D3-8B79-37D633B846F1}">
                <asvg:svgBlip xmlns:asvg="http://schemas.microsoft.com/office/drawing/2016/SVG/main" r:embed="rId31"/>
              </a:ext>
            </a:extLst>
          </a:blip>
          <a:stretch>
            <a:fillRect/>
          </a:stretch>
        </p:blipFill>
        <p:spPr>
          <a:xfrm>
            <a:off x="1423098" y="3222722"/>
            <a:ext cx="900000" cy="23377"/>
          </a:xfrm>
          <a:prstGeom prst="rect">
            <a:avLst/>
          </a:prstGeom>
        </p:spPr>
      </p:pic>
      <p:pic>
        <p:nvPicPr>
          <p:cNvPr id="39" name="Graphic 38">
            <a:extLst>
              <a:ext uri="{FF2B5EF4-FFF2-40B4-BE49-F238E27FC236}">
                <a16:creationId xmlns:a16="http://schemas.microsoft.com/office/drawing/2014/main" id="{1C690182-172A-49D1-80C6-928055EF46DE}"/>
              </a:ext>
            </a:extLst>
          </p:cNvPr>
          <p:cNvPicPr>
            <a:picLocks noChangeAspect="1"/>
          </p:cNvPicPr>
          <p:nvPr/>
        </p:nvPicPr>
        <p:blipFill>
          <a:blip r:embed="rId32" cstate="screen">
            <a:extLst>
              <a:ext uri="{28A0092B-C50C-407E-A947-70E740481C1C}">
                <a14:useLocalDpi xmlns:a14="http://schemas.microsoft.com/office/drawing/2010/main"/>
              </a:ext>
              <a:ext uri="{96DAC541-7B7A-43D3-8B79-37D633B846F1}">
                <asvg:svgBlip xmlns:asvg="http://schemas.microsoft.com/office/drawing/2016/SVG/main" r:embed="rId33"/>
              </a:ext>
            </a:extLst>
          </a:blip>
          <a:stretch>
            <a:fillRect/>
          </a:stretch>
        </p:blipFill>
        <p:spPr>
          <a:xfrm>
            <a:off x="1489327" y="3247901"/>
            <a:ext cx="75255" cy="123949"/>
          </a:xfrm>
          <a:prstGeom prst="rect">
            <a:avLst/>
          </a:prstGeom>
        </p:spPr>
      </p:pic>
      <p:pic>
        <p:nvPicPr>
          <p:cNvPr id="40" name="Graphic 39">
            <a:extLst>
              <a:ext uri="{FF2B5EF4-FFF2-40B4-BE49-F238E27FC236}">
                <a16:creationId xmlns:a16="http://schemas.microsoft.com/office/drawing/2014/main" id="{18556B9C-900C-49AD-993A-ADE3ED881AD5}"/>
              </a:ext>
            </a:extLst>
          </p:cNvPr>
          <p:cNvPicPr>
            <a:picLocks noChangeAspect="1"/>
          </p:cNvPicPr>
          <p:nvPr/>
        </p:nvPicPr>
        <p:blipFill>
          <a:blip r:embed="rId26" cstate="screen">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845051" y="3076686"/>
            <a:ext cx="332006" cy="292166"/>
          </a:xfrm>
          <a:prstGeom prst="rect">
            <a:avLst/>
          </a:prstGeom>
        </p:spPr>
      </p:pic>
      <p:pic>
        <p:nvPicPr>
          <p:cNvPr id="41" name="Graphic 40">
            <a:extLst>
              <a:ext uri="{FF2B5EF4-FFF2-40B4-BE49-F238E27FC236}">
                <a16:creationId xmlns:a16="http://schemas.microsoft.com/office/drawing/2014/main" id="{43DA5D6E-DEDA-48A5-BA03-2FD963366C1A}"/>
              </a:ext>
            </a:extLst>
          </p:cNvPr>
          <p:cNvPicPr>
            <a:picLocks noChangeAspect="1"/>
          </p:cNvPicPr>
          <p:nvPr/>
        </p:nvPicPr>
        <p:blipFill>
          <a:blip r:embed="rId20" cstate="screen">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6344073" y="2912282"/>
            <a:ext cx="159363" cy="411687"/>
          </a:xfrm>
          <a:prstGeom prst="rect">
            <a:avLst/>
          </a:prstGeom>
        </p:spPr>
      </p:pic>
      <p:pic>
        <p:nvPicPr>
          <p:cNvPr id="42" name="Graphic 41">
            <a:extLst>
              <a:ext uri="{FF2B5EF4-FFF2-40B4-BE49-F238E27FC236}">
                <a16:creationId xmlns:a16="http://schemas.microsoft.com/office/drawing/2014/main" id="{E7CE1BC6-86EA-4F6D-9BDB-ED12024934CC}"/>
              </a:ext>
            </a:extLst>
          </p:cNvPr>
          <p:cNvPicPr>
            <a:picLocks noChangeAspect="1"/>
          </p:cNvPicPr>
          <p:nvPr/>
        </p:nvPicPr>
        <p:blipFill>
          <a:blip r:embed="rId26" cstate="screen">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7671127" y="3075395"/>
            <a:ext cx="332006" cy="292166"/>
          </a:xfrm>
          <a:prstGeom prst="rect">
            <a:avLst/>
          </a:prstGeom>
        </p:spPr>
      </p:pic>
      <p:cxnSp>
        <p:nvCxnSpPr>
          <p:cNvPr id="53" name="Rechte verbindingslijn 12">
            <a:extLst>
              <a:ext uri="{FF2B5EF4-FFF2-40B4-BE49-F238E27FC236}">
                <a16:creationId xmlns:a16="http://schemas.microsoft.com/office/drawing/2014/main" id="{09EEE6A8-E989-4805-90AE-D429129749EE}"/>
              </a:ext>
            </a:extLst>
          </p:cNvPr>
          <p:cNvCxnSpPr>
            <a:cxnSpLocks/>
          </p:cNvCxnSpPr>
          <p:nvPr/>
        </p:nvCxnSpPr>
        <p:spPr>
          <a:xfrm>
            <a:off x="2301994" y="3416677"/>
            <a:ext cx="0" cy="289722"/>
          </a:xfrm>
          <a:prstGeom prst="line">
            <a:avLst/>
          </a:prstGeom>
          <a:ln w="28575" cap="rnd">
            <a:solidFill>
              <a:srgbClr val="BA122B"/>
            </a:solidFill>
            <a:prstDash val="sysDot"/>
            <a:round/>
          </a:ln>
        </p:spPr>
        <p:style>
          <a:lnRef idx="1">
            <a:schemeClr val="accent1"/>
          </a:lnRef>
          <a:fillRef idx="0">
            <a:schemeClr val="accent1"/>
          </a:fillRef>
          <a:effectRef idx="0">
            <a:schemeClr val="accent1"/>
          </a:effectRef>
          <a:fontRef idx="minor">
            <a:schemeClr val="tx1"/>
          </a:fontRef>
        </p:style>
      </p:cxnSp>
      <p:cxnSp>
        <p:nvCxnSpPr>
          <p:cNvPr id="54" name="Rechte verbindingslijn 1004">
            <a:extLst>
              <a:ext uri="{FF2B5EF4-FFF2-40B4-BE49-F238E27FC236}">
                <a16:creationId xmlns:a16="http://schemas.microsoft.com/office/drawing/2014/main" id="{FB979BCE-B36B-401C-9679-C354C29C92CF}"/>
              </a:ext>
            </a:extLst>
          </p:cNvPr>
          <p:cNvCxnSpPr>
            <a:cxnSpLocks/>
          </p:cNvCxnSpPr>
          <p:nvPr/>
        </p:nvCxnSpPr>
        <p:spPr>
          <a:xfrm>
            <a:off x="5805821" y="3352972"/>
            <a:ext cx="1" cy="353427"/>
          </a:xfrm>
          <a:prstGeom prst="line">
            <a:avLst/>
          </a:prstGeom>
          <a:ln w="28575" cap="rnd">
            <a:solidFill>
              <a:srgbClr val="BA122B"/>
            </a:solidFill>
            <a:prstDash val="sysDot"/>
            <a:round/>
          </a:ln>
        </p:spPr>
        <p:style>
          <a:lnRef idx="1">
            <a:schemeClr val="accent1"/>
          </a:lnRef>
          <a:fillRef idx="0">
            <a:schemeClr val="accent1"/>
          </a:fillRef>
          <a:effectRef idx="0">
            <a:schemeClr val="accent1"/>
          </a:effectRef>
          <a:fontRef idx="minor">
            <a:schemeClr val="tx1"/>
          </a:fontRef>
        </p:style>
      </p:cxnSp>
      <p:cxnSp>
        <p:nvCxnSpPr>
          <p:cNvPr id="55" name="Rechte verbindingslijn 1005">
            <a:extLst>
              <a:ext uri="{FF2B5EF4-FFF2-40B4-BE49-F238E27FC236}">
                <a16:creationId xmlns:a16="http://schemas.microsoft.com/office/drawing/2014/main" id="{63A26B6E-DDFF-46D8-8EF0-8201F835227A}"/>
              </a:ext>
            </a:extLst>
          </p:cNvPr>
          <p:cNvCxnSpPr>
            <a:cxnSpLocks/>
          </p:cNvCxnSpPr>
          <p:nvPr/>
        </p:nvCxnSpPr>
        <p:spPr>
          <a:xfrm>
            <a:off x="6621468" y="3352972"/>
            <a:ext cx="1" cy="353427"/>
          </a:xfrm>
          <a:prstGeom prst="line">
            <a:avLst/>
          </a:prstGeom>
          <a:ln w="28575" cap="rnd">
            <a:solidFill>
              <a:srgbClr val="BA122B"/>
            </a:solidFill>
            <a:prstDash val="sysDot"/>
            <a:round/>
          </a:ln>
        </p:spPr>
        <p:style>
          <a:lnRef idx="1">
            <a:schemeClr val="accent1"/>
          </a:lnRef>
          <a:fillRef idx="0">
            <a:schemeClr val="accent1"/>
          </a:fillRef>
          <a:effectRef idx="0">
            <a:schemeClr val="accent1"/>
          </a:effectRef>
          <a:fontRef idx="minor">
            <a:schemeClr val="tx1"/>
          </a:fontRef>
        </p:style>
      </p:cxnSp>
      <p:pic>
        <p:nvPicPr>
          <p:cNvPr id="56" name="Graphic 55">
            <a:extLst>
              <a:ext uri="{FF2B5EF4-FFF2-40B4-BE49-F238E27FC236}">
                <a16:creationId xmlns:a16="http://schemas.microsoft.com/office/drawing/2014/main" id="{0CF5DAE9-8AF1-47A3-BF4E-6F3ADB56E2DD}"/>
              </a:ext>
            </a:extLst>
          </p:cNvPr>
          <p:cNvPicPr>
            <a:picLocks noChangeAspect="1"/>
          </p:cNvPicPr>
          <p:nvPr/>
        </p:nvPicPr>
        <p:blipFill>
          <a:blip r:embed="rId14" cstate="screen">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flipH="1">
            <a:off x="7139683" y="3184503"/>
            <a:ext cx="208056" cy="146082"/>
          </a:xfrm>
          <a:prstGeom prst="rect">
            <a:avLst/>
          </a:prstGeom>
        </p:spPr>
      </p:pic>
      <p:pic>
        <p:nvPicPr>
          <p:cNvPr id="58" name="Graphic 57">
            <a:extLst>
              <a:ext uri="{FF2B5EF4-FFF2-40B4-BE49-F238E27FC236}">
                <a16:creationId xmlns:a16="http://schemas.microsoft.com/office/drawing/2014/main" id="{103C3162-C7B8-4A59-B93E-35A9F1A9A5FD}"/>
              </a:ext>
            </a:extLst>
          </p:cNvPr>
          <p:cNvPicPr>
            <a:picLocks noChangeAspect="1"/>
          </p:cNvPicPr>
          <p:nvPr/>
        </p:nvPicPr>
        <p:blipFill>
          <a:blip r:embed="rId34" cstate="screen">
            <a:extLst>
              <a:ext uri="{28A0092B-C50C-407E-A947-70E740481C1C}">
                <a14:useLocalDpi xmlns:a14="http://schemas.microsoft.com/office/drawing/2010/main"/>
              </a:ext>
              <a:ext uri="{96DAC541-7B7A-43D3-8B79-37D633B846F1}">
                <asvg:svgBlip xmlns:asvg="http://schemas.microsoft.com/office/drawing/2016/SVG/main" r:embed="rId35"/>
              </a:ext>
            </a:extLst>
          </a:blip>
          <a:stretch>
            <a:fillRect/>
          </a:stretch>
        </p:blipFill>
        <p:spPr>
          <a:xfrm>
            <a:off x="4011193" y="2765095"/>
            <a:ext cx="124484" cy="294734"/>
          </a:xfrm>
          <a:prstGeom prst="rect">
            <a:avLst/>
          </a:prstGeom>
        </p:spPr>
      </p:pic>
      <p:pic>
        <p:nvPicPr>
          <p:cNvPr id="46" name="Picture 45" descr="A pile of rocks&#10;&#10;Description generated with very high confidence">
            <a:extLst>
              <a:ext uri="{FF2B5EF4-FFF2-40B4-BE49-F238E27FC236}">
                <a16:creationId xmlns:a16="http://schemas.microsoft.com/office/drawing/2014/main" id="{2055F334-778B-4525-94CC-27F6AC0BCD4B}"/>
              </a:ext>
            </a:extLst>
          </p:cNvPr>
          <p:cNvPicPr>
            <a:picLocks noChangeAspect="1"/>
          </p:cNvPicPr>
          <p:nvPr/>
        </p:nvPicPr>
        <p:blipFill rotWithShape="1">
          <a:blip r:embed="rId36" cstate="screen">
            <a:extLst>
              <a:ext uri="{28A0092B-C50C-407E-A947-70E740481C1C}">
                <a14:useLocalDpi xmlns:a14="http://schemas.microsoft.com/office/drawing/2010/main"/>
              </a:ext>
            </a:extLst>
          </a:blip>
          <a:srcRect/>
          <a:stretch/>
        </p:blipFill>
        <p:spPr>
          <a:xfrm rot="5400000">
            <a:off x="2325742" y="9983535"/>
            <a:ext cx="4492509" cy="1828801"/>
          </a:xfrm>
          <a:prstGeom prst="rect">
            <a:avLst/>
          </a:prstGeom>
        </p:spPr>
      </p:pic>
      <p:pic>
        <p:nvPicPr>
          <p:cNvPr id="48" name="Picture 47" descr="A view of a city&#10;&#10;Description generated with high confidence">
            <a:extLst>
              <a:ext uri="{FF2B5EF4-FFF2-40B4-BE49-F238E27FC236}">
                <a16:creationId xmlns:a16="http://schemas.microsoft.com/office/drawing/2014/main" id="{970F9A84-63CC-4D6B-9050-FC26323398FB}"/>
              </a:ext>
            </a:extLst>
          </p:cNvPr>
          <p:cNvPicPr>
            <a:picLocks noChangeAspect="1"/>
          </p:cNvPicPr>
          <p:nvPr/>
        </p:nvPicPr>
        <p:blipFill rotWithShape="1">
          <a:blip r:embed="rId37" cstate="screen">
            <a:extLst>
              <a:ext uri="{28A0092B-C50C-407E-A947-70E740481C1C}">
                <a14:useLocalDpi xmlns:a14="http://schemas.microsoft.com/office/drawing/2010/main"/>
              </a:ext>
            </a:extLst>
          </a:blip>
          <a:srcRect/>
          <a:stretch/>
        </p:blipFill>
        <p:spPr>
          <a:xfrm>
            <a:off x="-1" y="10860511"/>
            <a:ext cx="1828799" cy="4492508"/>
          </a:xfrm>
          <a:prstGeom prst="rect">
            <a:avLst/>
          </a:prstGeom>
        </p:spPr>
      </p:pic>
      <p:pic>
        <p:nvPicPr>
          <p:cNvPr id="69" name="Graphic 68">
            <a:extLst>
              <a:ext uri="{FF2B5EF4-FFF2-40B4-BE49-F238E27FC236}">
                <a16:creationId xmlns:a16="http://schemas.microsoft.com/office/drawing/2014/main" id="{47B34045-6E79-4A99-9C75-09161037F765}"/>
              </a:ext>
            </a:extLst>
          </p:cNvPr>
          <p:cNvPicPr>
            <a:picLocks noChangeAspect="1"/>
          </p:cNvPicPr>
          <p:nvPr/>
        </p:nvPicPr>
        <p:blipFill>
          <a:blip r:embed="rId38" cstate="screen">
            <a:extLst>
              <a:ext uri="{28A0092B-C50C-407E-A947-70E740481C1C}">
                <a14:useLocalDpi xmlns:a14="http://schemas.microsoft.com/office/drawing/2010/main"/>
              </a:ext>
              <a:ext uri="{96DAC541-7B7A-43D3-8B79-37D633B846F1}">
                <asvg:svgBlip xmlns:asvg="http://schemas.microsoft.com/office/drawing/2016/SVG/main" r:embed="rId39"/>
              </a:ext>
            </a:extLst>
          </a:blip>
          <a:stretch>
            <a:fillRect/>
          </a:stretch>
        </p:blipFill>
        <p:spPr>
          <a:xfrm flipH="1">
            <a:off x="5024641" y="2625629"/>
            <a:ext cx="804968" cy="704956"/>
          </a:xfrm>
          <a:prstGeom prst="rect">
            <a:avLst/>
          </a:prstGeom>
        </p:spPr>
      </p:pic>
      <p:pic>
        <p:nvPicPr>
          <p:cNvPr id="71" name="Graphic 70">
            <a:extLst>
              <a:ext uri="{FF2B5EF4-FFF2-40B4-BE49-F238E27FC236}">
                <a16:creationId xmlns:a16="http://schemas.microsoft.com/office/drawing/2014/main" id="{A6264144-3BB1-4EA6-A5C4-D31DE4187776}"/>
              </a:ext>
            </a:extLst>
          </p:cNvPr>
          <p:cNvPicPr>
            <a:picLocks noChangeAspect="1"/>
          </p:cNvPicPr>
          <p:nvPr/>
        </p:nvPicPr>
        <p:blipFill>
          <a:blip r:embed="rId40" cstate="screen">
            <a:extLst>
              <a:ext uri="{28A0092B-C50C-407E-A947-70E740481C1C}">
                <a14:useLocalDpi xmlns:a14="http://schemas.microsoft.com/office/drawing/2010/main"/>
              </a:ext>
              <a:ext uri="{96DAC541-7B7A-43D3-8B79-37D633B846F1}">
                <asvg:svgBlip xmlns:asvg="http://schemas.microsoft.com/office/drawing/2016/SVG/main" r:embed="rId41"/>
              </a:ext>
            </a:extLst>
          </a:blip>
          <a:stretch>
            <a:fillRect/>
          </a:stretch>
        </p:blipFill>
        <p:spPr>
          <a:xfrm>
            <a:off x="7430787" y="2862616"/>
            <a:ext cx="806071" cy="433693"/>
          </a:xfrm>
          <a:prstGeom prst="rect">
            <a:avLst/>
          </a:prstGeom>
        </p:spPr>
      </p:pic>
      <p:pic>
        <p:nvPicPr>
          <p:cNvPr id="59" name="Graphic 58">
            <a:extLst>
              <a:ext uri="{FF2B5EF4-FFF2-40B4-BE49-F238E27FC236}">
                <a16:creationId xmlns:a16="http://schemas.microsoft.com/office/drawing/2014/main" id="{EE710CBC-4505-4AB9-93C3-2A4D917C3914}"/>
              </a:ext>
            </a:extLst>
          </p:cNvPr>
          <p:cNvPicPr>
            <a:picLocks noChangeAspect="1"/>
          </p:cNvPicPr>
          <p:nvPr/>
        </p:nvPicPr>
        <p:blipFill>
          <a:blip r:embed="rId34" cstate="screen">
            <a:extLst>
              <a:ext uri="{28A0092B-C50C-407E-A947-70E740481C1C}">
                <a14:useLocalDpi xmlns:a14="http://schemas.microsoft.com/office/drawing/2010/main"/>
              </a:ext>
              <a:ext uri="{96DAC541-7B7A-43D3-8B79-37D633B846F1}">
                <asvg:svgBlip xmlns:asvg="http://schemas.microsoft.com/office/drawing/2016/SVG/main" r:embed="rId35"/>
              </a:ext>
            </a:extLst>
          </a:blip>
          <a:stretch>
            <a:fillRect/>
          </a:stretch>
        </p:blipFill>
        <p:spPr>
          <a:xfrm>
            <a:off x="5082172" y="2657946"/>
            <a:ext cx="219228" cy="519055"/>
          </a:xfrm>
          <a:prstGeom prst="rect">
            <a:avLst/>
          </a:prstGeom>
        </p:spPr>
      </p:pic>
      <p:pic>
        <p:nvPicPr>
          <p:cNvPr id="61" name="Picture 22">
            <a:extLst>
              <a:ext uri="{FF2B5EF4-FFF2-40B4-BE49-F238E27FC236}">
                <a16:creationId xmlns:a16="http://schemas.microsoft.com/office/drawing/2014/main" id="{205CE4CC-B034-4367-B3B6-F4F69F561391}"/>
              </a:ext>
            </a:extLst>
          </p:cNvPr>
          <p:cNvPicPr>
            <a:picLocks noChangeAspect="1"/>
          </p:cNvPicPr>
          <p:nvPr/>
        </p:nvPicPr>
        <p:blipFill rotWithShape="1">
          <a:blip r:embed="rId42" cstate="screen">
            <a:extLst>
              <a:ext uri="{28A0092B-C50C-407E-A947-70E740481C1C}">
                <a14:useLocalDpi xmlns:a14="http://schemas.microsoft.com/office/drawing/2010/main"/>
              </a:ext>
            </a:extLst>
          </a:blip>
          <a:srcRect/>
          <a:stretch/>
        </p:blipFill>
        <p:spPr>
          <a:xfrm rot="16200000">
            <a:off x="5987717" y="7926951"/>
            <a:ext cx="4479924" cy="1828798"/>
          </a:xfrm>
          <a:prstGeom prst="rect">
            <a:avLst/>
          </a:prstGeom>
        </p:spPr>
      </p:pic>
      <p:pic>
        <p:nvPicPr>
          <p:cNvPr id="86" name="Picture 85" descr="A picture containing blue, nature, sitting&#10;&#10;Description generated with high confidence">
            <a:extLst>
              <a:ext uri="{FF2B5EF4-FFF2-40B4-BE49-F238E27FC236}">
                <a16:creationId xmlns:a16="http://schemas.microsoft.com/office/drawing/2014/main" id="{F1793B35-B7F9-4C12-A4C2-097584A49508}"/>
              </a:ext>
            </a:extLst>
          </p:cNvPr>
          <p:cNvPicPr>
            <a:picLocks noChangeAspect="1"/>
          </p:cNvPicPr>
          <p:nvPr/>
        </p:nvPicPr>
        <p:blipFill rotWithShape="1">
          <a:blip r:embed="rId43" cstate="screen">
            <a:extLst>
              <a:ext uri="{28A0092B-C50C-407E-A947-70E740481C1C}">
                <a14:useLocalDpi xmlns:a14="http://schemas.microsoft.com/office/drawing/2010/main"/>
              </a:ext>
            </a:extLst>
          </a:blip>
          <a:srcRect/>
          <a:stretch/>
        </p:blipFill>
        <p:spPr>
          <a:xfrm>
            <a:off x="17860" y="5220345"/>
            <a:ext cx="9144000" cy="4551246"/>
          </a:xfrm>
          <a:prstGeom prst="rect">
            <a:avLst/>
          </a:prstGeom>
        </p:spPr>
      </p:pic>
      <p:sp>
        <p:nvSpPr>
          <p:cNvPr id="70" name="Tekstvak 69">
            <a:extLst>
              <a:ext uri="{FF2B5EF4-FFF2-40B4-BE49-F238E27FC236}">
                <a16:creationId xmlns:a16="http://schemas.microsoft.com/office/drawing/2014/main" id="{91B067BC-D72D-4370-92A8-57EDF6EF166B}"/>
              </a:ext>
            </a:extLst>
          </p:cNvPr>
          <p:cNvSpPr txBox="1"/>
          <p:nvPr/>
        </p:nvSpPr>
        <p:spPr>
          <a:xfrm>
            <a:off x="852992" y="2082073"/>
            <a:ext cx="2188860" cy="425758"/>
          </a:xfrm>
          <a:prstGeom prst="rect">
            <a:avLst/>
          </a:prstGeom>
          <a:noFill/>
        </p:spPr>
        <p:txBody>
          <a:bodyPr wrap="square" rtlCol="0">
            <a:spAutoFit/>
          </a:bodyPr>
          <a:lstStyle/>
          <a:p>
            <a:pPr>
              <a:lnSpc>
                <a:spcPts val="1300"/>
              </a:lnSpc>
            </a:pPr>
            <a:r>
              <a:rPr lang="nl-BE" sz="1300" dirty="0">
                <a:solidFill>
                  <a:srgbClr val="BA122B"/>
                </a:solidFill>
                <a:latin typeface="Glypha 75 Black" pitchFamily="50" charset="0"/>
              </a:rPr>
              <a:t>16 terminals </a:t>
            </a:r>
          </a:p>
          <a:p>
            <a:pPr>
              <a:lnSpc>
                <a:spcPts val="1300"/>
              </a:lnSpc>
            </a:pPr>
            <a:r>
              <a:rPr lang="nl-BE" sz="1300" dirty="0">
                <a:latin typeface="Glypha 75 Black" pitchFamily="50" charset="0"/>
              </a:rPr>
              <a:t>liquid bulk</a:t>
            </a:r>
          </a:p>
        </p:txBody>
      </p:sp>
      <p:sp>
        <p:nvSpPr>
          <p:cNvPr id="92" name="Tekstvak 91">
            <a:extLst>
              <a:ext uri="{FF2B5EF4-FFF2-40B4-BE49-F238E27FC236}">
                <a16:creationId xmlns:a16="http://schemas.microsoft.com/office/drawing/2014/main" id="{339F0731-6A4A-4C7B-BAA6-7D7CE7A14A18}"/>
              </a:ext>
            </a:extLst>
          </p:cNvPr>
          <p:cNvSpPr txBox="1"/>
          <p:nvPr/>
        </p:nvSpPr>
        <p:spPr>
          <a:xfrm>
            <a:off x="2543480" y="2082073"/>
            <a:ext cx="2188860" cy="425758"/>
          </a:xfrm>
          <a:prstGeom prst="rect">
            <a:avLst/>
          </a:prstGeom>
          <a:noFill/>
        </p:spPr>
        <p:txBody>
          <a:bodyPr wrap="square" rtlCol="0">
            <a:spAutoFit/>
          </a:bodyPr>
          <a:lstStyle/>
          <a:p>
            <a:pPr>
              <a:lnSpc>
                <a:spcPts val="1300"/>
              </a:lnSpc>
            </a:pPr>
            <a:r>
              <a:rPr lang="nl-BE" sz="1300" dirty="0">
                <a:solidFill>
                  <a:srgbClr val="BA122B"/>
                </a:solidFill>
                <a:latin typeface="Glypha 75 Black" pitchFamily="50" charset="0"/>
              </a:rPr>
              <a:t>5 </a:t>
            </a:r>
            <a:r>
              <a:rPr lang="nl-BE" sz="1300" dirty="0" err="1">
                <a:solidFill>
                  <a:srgbClr val="BA122B"/>
                </a:solidFill>
                <a:latin typeface="Glypha 75 Black" pitchFamily="50" charset="0"/>
              </a:rPr>
              <a:t>deepsea</a:t>
            </a:r>
            <a:r>
              <a:rPr lang="nl-BE" sz="1300" dirty="0">
                <a:solidFill>
                  <a:srgbClr val="BA122B"/>
                </a:solidFill>
                <a:latin typeface="Glypha 75 Black" pitchFamily="50" charset="0"/>
              </a:rPr>
              <a:t> terminals </a:t>
            </a:r>
          </a:p>
          <a:p>
            <a:pPr>
              <a:lnSpc>
                <a:spcPts val="1300"/>
              </a:lnSpc>
            </a:pPr>
            <a:r>
              <a:rPr lang="nl-BE" sz="1300" dirty="0">
                <a:latin typeface="Glypha 75 Black" pitchFamily="50" charset="0"/>
              </a:rPr>
              <a:t>container</a:t>
            </a:r>
          </a:p>
        </p:txBody>
      </p:sp>
      <p:sp>
        <p:nvSpPr>
          <p:cNvPr id="93" name="Tekstvak 92">
            <a:extLst>
              <a:ext uri="{FF2B5EF4-FFF2-40B4-BE49-F238E27FC236}">
                <a16:creationId xmlns:a16="http://schemas.microsoft.com/office/drawing/2014/main" id="{FEFB8F8F-E11E-4191-A390-04D79FC5CCF9}"/>
              </a:ext>
            </a:extLst>
          </p:cNvPr>
          <p:cNvSpPr txBox="1"/>
          <p:nvPr/>
        </p:nvSpPr>
        <p:spPr>
          <a:xfrm>
            <a:off x="5028041" y="2082073"/>
            <a:ext cx="2188860" cy="425758"/>
          </a:xfrm>
          <a:prstGeom prst="rect">
            <a:avLst/>
          </a:prstGeom>
          <a:noFill/>
        </p:spPr>
        <p:txBody>
          <a:bodyPr wrap="square" rtlCol="0">
            <a:spAutoFit/>
          </a:bodyPr>
          <a:lstStyle/>
          <a:p>
            <a:pPr>
              <a:lnSpc>
                <a:spcPts val="1300"/>
              </a:lnSpc>
            </a:pPr>
            <a:r>
              <a:rPr lang="nl-BE" sz="1300" dirty="0">
                <a:solidFill>
                  <a:srgbClr val="BA122B"/>
                </a:solidFill>
                <a:latin typeface="Glypha 75 Black" pitchFamily="50" charset="0"/>
              </a:rPr>
              <a:t>15 terminals </a:t>
            </a:r>
          </a:p>
          <a:p>
            <a:pPr>
              <a:lnSpc>
                <a:spcPts val="1300"/>
              </a:lnSpc>
            </a:pPr>
            <a:r>
              <a:rPr lang="nl-BE" sz="1300" dirty="0">
                <a:latin typeface="Glypha 75 Black" pitchFamily="50" charset="0"/>
              </a:rPr>
              <a:t>breakbulk</a:t>
            </a:r>
          </a:p>
        </p:txBody>
      </p:sp>
      <p:sp>
        <p:nvSpPr>
          <p:cNvPr id="94" name="Tekstvak 93">
            <a:extLst>
              <a:ext uri="{FF2B5EF4-FFF2-40B4-BE49-F238E27FC236}">
                <a16:creationId xmlns:a16="http://schemas.microsoft.com/office/drawing/2014/main" id="{8C06CE8C-92A5-4C99-9F6C-9AAC99359CE7}"/>
              </a:ext>
            </a:extLst>
          </p:cNvPr>
          <p:cNvSpPr txBox="1"/>
          <p:nvPr/>
        </p:nvSpPr>
        <p:spPr>
          <a:xfrm>
            <a:off x="6754479" y="2082073"/>
            <a:ext cx="2188860" cy="425758"/>
          </a:xfrm>
          <a:prstGeom prst="rect">
            <a:avLst/>
          </a:prstGeom>
          <a:noFill/>
        </p:spPr>
        <p:txBody>
          <a:bodyPr wrap="square" rtlCol="0">
            <a:spAutoFit/>
          </a:bodyPr>
          <a:lstStyle/>
          <a:p>
            <a:pPr>
              <a:lnSpc>
                <a:spcPts val="1300"/>
              </a:lnSpc>
            </a:pPr>
            <a:r>
              <a:rPr lang="nl-BE" sz="1300" dirty="0">
                <a:solidFill>
                  <a:srgbClr val="BA122B"/>
                </a:solidFill>
                <a:latin typeface="Glypha 75 Black" pitchFamily="50" charset="0"/>
              </a:rPr>
              <a:t>12 terminals </a:t>
            </a:r>
          </a:p>
          <a:p>
            <a:pPr>
              <a:lnSpc>
                <a:spcPts val="1300"/>
              </a:lnSpc>
            </a:pPr>
            <a:r>
              <a:rPr lang="nl-BE" sz="1300" dirty="0">
                <a:latin typeface="Glypha 75 Black" pitchFamily="50" charset="0"/>
              </a:rPr>
              <a:t>dry bulk</a:t>
            </a:r>
          </a:p>
        </p:txBody>
      </p:sp>
      <p:sp>
        <p:nvSpPr>
          <p:cNvPr id="95" name="Tekstvak 94">
            <a:extLst>
              <a:ext uri="{FF2B5EF4-FFF2-40B4-BE49-F238E27FC236}">
                <a16:creationId xmlns:a16="http://schemas.microsoft.com/office/drawing/2014/main" id="{3FB5B11E-567B-4B38-9752-A6BB016E0FD2}"/>
              </a:ext>
            </a:extLst>
          </p:cNvPr>
          <p:cNvSpPr txBox="1"/>
          <p:nvPr/>
        </p:nvSpPr>
        <p:spPr>
          <a:xfrm>
            <a:off x="2161231" y="3785170"/>
            <a:ext cx="2188860" cy="425758"/>
          </a:xfrm>
          <a:prstGeom prst="rect">
            <a:avLst/>
          </a:prstGeom>
          <a:noFill/>
        </p:spPr>
        <p:txBody>
          <a:bodyPr wrap="square" rtlCol="0">
            <a:spAutoFit/>
          </a:bodyPr>
          <a:lstStyle/>
          <a:p>
            <a:pPr>
              <a:lnSpc>
                <a:spcPts val="1300"/>
              </a:lnSpc>
            </a:pPr>
            <a:r>
              <a:rPr lang="nl-BE" sz="1300" dirty="0">
                <a:solidFill>
                  <a:srgbClr val="BA122B"/>
                </a:solidFill>
                <a:latin typeface="Glypha 75 Black" pitchFamily="50" charset="0"/>
              </a:rPr>
              <a:t>7.2 </a:t>
            </a:r>
            <a:r>
              <a:rPr lang="nl-BE" sz="1300" dirty="0" err="1">
                <a:solidFill>
                  <a:srgbClr val="BA122B"/>
                </a:solidFill>
                <a:latin typeface="Glypha 75 Black" pitchFamily="50" charset="0"/>
              </a:rPr>
              <a:t>million</a:t>
            </a:r>
            <a:r>
              <a:rPr lang="nl-BE" sz="1300" dirty="0">
                <a:solidFill>
                  <a:srgbClr val="BA122B"/>
                </a:solidFill>
                <a:latin typeface="Glypha 75 Black" pitchFamily="50" charset="0"/>
              </a:rPr>
              <a:t> m³</a:t>
            </a:r>
          </a:p>
          <a:p>
            <a:pPr>
              <a:lnSpc>
                <a:spcPts val="1300"/>
              </a:lnSpc>
            </a:pPr>
            <a:r>
              <a:rPr lang="nl-BE" sz="1300" dirty="0">
                <a:latin typeface="Glypha 75 Black" pitchFamily="50" charset="0"/>
              </a:rPr>
              <a:t>tank storage</a:t>
            </a:r>
          </a:p>
        </p:txBody>
      </p:sp>
      <p:sp>
        <p:nvSpPr>
          <p:cNvPr id="96" name="Tekstvak 95">
            <a:extLst>
              <a:ext uri="{FF2B5EF4-FFF2-40B4-BE49-F238E27FC236}">
                <a16:creationId xmlns:a16="http://schemas.microsoft.com/office/drawing/2014/main" id="{6A991F31-26F5-477B-9A94-8D8EA3DC47E9}"/>
              </a:ext>
            </a:extLst>
          </p:cNvPr>
          <p:cNvSpPr txBox="1"/>
          <p:nvPr/>
        </p:nvSpPr>
        <p:spPr>
          <a:xfrm>
            <a:off x="4840666" y="3785170"/>
            <a:ext cx="2188860" cy="425758"/>
          </a:xfrm>
          <a:prstGeom prst="rect">
            <a:avLst/>
          </a:prstGeom>
          <a:noFill/>
        </p:spPr>
        <p:txBody>
          <a:bodyPr wrap="square" rtlCol="0">
            <a:spAutoFit/>
          </a:bodyPr>
          <a:lstStyle/>
          <a:p>
            <a:pPr>
              <a:lnSpc>
                <a:spcPts val="1300"/>
              </a:lnSpc>
            </a:pPr>
            <a:r>
              <a:rPr lang="nl-BE" sz="1300" dirty="0">
                <a:solidFill>
                  <a:srgbClr val="BA122B"/>
                </a:solidFill>
                <a:latin typeface="Glypha 75 Black" pitchFamily="50" charset="0"/>
              </a:rPr>
              <a:t>6.3 </a:t>
            </a:r>
            <a:r>
              <a:rPr lang="nl-BE" sz="1300" dirty="0" err="1">
                <a:solidFill>
                  <a:srgbClr val="BA122B"/>
                </a:solidFill>
                <a:latin typeface="Glypha 75 Black" pitchFamily="50" charset="0"/>
              </a:rPr>
              <a:t>million</a:t>
            </a:r>
            <a:r>
              <a:rPr lang="nl-BE" sz="1300" dirty="0">
                <a:solidFill>
                  <a:srgbClr val="BA122B"/>
                </a:solidFill>
                <a:latin typeface="Glypha 75 Black" pitchFamily="50" charset="0"/>
              </a:rPr>
              <a:t> m²</a:t>
            </a:r>
          </a:p>
          <a:p>
            <a:pPr>
              <a:lnSpc>
                <a:spcPts val="1300"/>
              </a:lnSpc>
            </a:pPr>
            <a:r>
              <a:rPr lang="nl-BE" sz="1300" dirty="0" err="1">
                <a:latin typeface="Glypha 75 Black" pitchFamily="50" charset="0"/>
              </a:rPr>
              <a:t>covered</a:t>
            </a:r>
            <a:r>
              <a:rPr lang="nl-BE" sz="1300" dirty="0">
                <a:latin typeface="Glypha 75 Black" pitchFamily="50" charset="0"/>
              </a:rPr>
              <a:t> storage</a:t>
            </a:r>
          </a:p>
        </p:txBody>
      </p:sp>
      <p:sp>
        <p:nvSpPr>
          <p:cNvPr id="97" name="Tekstvak 96">
            <a:extLst>
              <a:ext uri="{FF2B5EF4-FFF2-40B4-BE49-F238E27FC236}">
                <a16:creationId xmlns:a16="http://schemas.microsoft.com/office/drawing/2014/main" id="{6D0E8C19-1CDD-4931-9796-C3262F5BAD23}"/>
              </a:ext>
            </a:extLst>
          </p:cNvPr>
          <p:cNvSpPr txBox="1"/>
          <p:nvPr/>
        </p:nvSpPr>
        <p:spPr>
          <a:xfrm>
            <a:off x="6499649" y="3785170"/>
            <a:ext cx="2188860" cy="425758"/>
          </a:xfrm>
          <a:prstGeom prst="rect">
            <a:avLst/>
          </a:prstGeom>
          <a:noFill/>
        </p:spPr>
        <p:txBody>
          <a:bodyPr wrap="square" rtlCol="0">
            <a:spAutoFit/>
          </a:bodyPr>
          <a:lstStyle/>
          <a:p>
            <a:pPr>
              <a:lnSpc>
                <a:spcPts val="1300"/>
              </a:lnSpc>
            </a:pPr>
            <a:r>
              <a:rPr lang="nl-BE" sz="1300" dirty="0">
                <a:solidFill>
                  <a:srgbClr val="BA122B"/>
                </a:solidFill>
                <a:latin typeface="Glypha 75 Black" pitchFamily="50" charset="0"/>
              </a:rPr>
              <a:t>680.000 m³</a:t>
            </a:r>
          </a:p>
          <a:p>
            <a:pPr>
              <a:lnSpc>
                <a:spcPts val="1300"/>
              </a:lnSpc>
            </a:pPr>
            <a:r>
              <a:rPr lang="nl-BE" sz="1300" dirty="0">
                <a:latin typeface="Glypha 75 Black" pitchFamily="50" charset="0"/>
              </a:rPr>
              <a:t>Silo storage </a:t>
            </a:r>
            <a:r>
              <a:rPr lang="nl-BE" sz="1300" dirty="0" err="1">
                <a:latin typeface="Glypha 75 Black" pitchFamily="50" charset="0"/>
              </a:rPr>
              <a:t>polymers</a:t>
            </a:r>
            <a:endParaRPr lang="nl-BE" sz="1300" dirty="0">
              <a:latin typeface="Glypha 75 Black" pitchFamily="50" charset="0"/>
            </a:endParaRPr>
          </a:p>
        </p:txBody>
      </p:sp>
      <p:grpSp>
        <p:nvGrpSpPr>
          <p:cNvPr id="64" name="Groep 63"/>
          <p:cNvGrpSpPr/>
          <p:nvPr/>
        </p:nvGrpSpPr>
        <p:grpSpPr>
          <a:xfrm>
            <a:off x="-1" y="-15240"/>
            <a:ext cx="9144001" cy="663575"/>
            <a:chOff x="-1" y="0"/>
            <a:chExt cx="9144001" cy="663575"/>
          </a:xfrm>
        </p:grpSpPr>
        <p:sp>
          <p:nvSpPr>
            <p:cNvPr id="65" name="Rectangle 6">
              <a:extLst>
                <a:ext uri="{FF2B5EF4-FFF2-40B4-BE49-F238E27FC236}">
                  <a16:creationId xmlns:a16="http://schemas.microsoft.com/office/drawing/2014/main" id="{B27E9913-36EA-409F-89E0-3365B7801FA4}"/>
                </a:ext>
              </a:extLst>
            </p:cNvPr>
            <p:cNvSpPr/>
            <p:nvPr userDrawn="1"/>
          </p:nvSpPr>
          <p:spPr>
            <a:xfrm>
              <a:off x="-1" y="0"/>
              <a:ext cx="9144001" cy="663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nvGrpSpPr>
            <p:cNvPr id="88" name="Group 9">
              <a:extLst>
                <a:ext uri="{FF2B5EF4-FFF2-40B4-BE49-F238E27FC236}">
                  <a16:creationId xmlns:a16="http://schemas.microsoft.com/office/drawing/2014/main" id="{1E781993-6531-43B9-B216-4ED3FA58B464}"/>
                </a:ext>
              </a:extLst>
            </p:cNvPr>
            <p:cNvGrpSpPr/>
            <p:nvPr/>
          </p:nvGrpSpPr>
          <p:grpSpPr>
            <a:xfrm>
              <a:off x="-1" y="152839"/>
              <a:ext cx="9144001" cy="505840"/>
              <a:chOff x="-1" y="152839"/>
              <a:chExt cx="9144001" cy="505840"/>
            </a:xfrm>
          </p:grpSpPr>
          <p:pic>
            <p:nvPicPr>
              <p:cNvPr id="90" name="Graphic 11">
                <a:extLst>
                  <a:ext uri="{FF2B5EF4-FFF2-40B4-BE49-F238E27FC236}">
                    <a16:creationId xmlns:a16="http://schemas.microsoft.com/office/drawing/2014/main" id="{3E13691D-E9F1-4EF5-91F2-3E2D18FDF2B2}"/>
                  </a:ext>
                </a:extLst>
              </p:cNvPr>
              <p:cNvPicPr>
                <a:picLocks noChangeAspect="1"/>
              </p:cNvPicPr>
              <p:nvPr/>
            </p:nvPicPr>
            <p:blipFill>
              <a:blip r:embed="rId44" cstate="screen">
                <a:extLst>
                  <a:ext uri="{28A0092B-C50C-407E-A947-70E740481C1C}">
                    <a14:useLocalDpi xmlns:a14="http://schemas.microsoft.com/office/drawing/2010/main"/>
                  </a:ext>
                  <a:ext uri="{96DAC541-7B7A-43D3-8B79-37D633B846F1}">
                    <asvg:svgBlip xmlns:asvg="http://schemas.microsoft.com/office/drawing/2016/SVG/main" r:embed="rId45"/>
                  </a:ext>
                </a:extLst>
              </a:blip>
              <a:stretch>
                <a:fillRect/>
              </a:stretch>
            </p:blipFill>
            <p:spPr>
              <a:xfrm>
                <a:off x="205115" y="152839"/>
                <a:ext cx="1085850" cy="352425"/>
              </a:xfrm>
              <a:prstGeom prst="rect">
                <a:avLst/>
              </a:prstGeom>
            </p:spPr>
          </p:pic>
          <p:cxnSp>
            <p:nvCxnSpPr>
              <p:cNvPr id="99" name="Straight Connector 14">
                <a:extLst>
                  <a:ext uri="{FF2B5EF4-FFF2-40B4-BE49-F238E27FC236}">
                    <a16:creationId xmlns:a16="http://schemas.microsoft.com/office/drawing/2014/main" id="{E646B5C4-AFE6-450E-82F5-1511E3B490C0}"/>
                  </a:ext>
                </a:extLst>
              </p:cNvPr>
              <p:cNvCxnSpPr/>
              <p:nvPr/>
            </p:nvCxnSpPr>
            <p:spPr>
              <a:xfrm>
                <a:off x="-1" y="658679"/>
                <a:ext cx="9144001" cy="0"/>
              </a:xfrm>
              <a:prstGeom prst="line">
                <a:avLst/>
              </a:prstGeom>
              <a:ln w="19050">
                <a:solidFill>
                  <a:srgbClr val="B9122A"/>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400833600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40000" decel="60000" fill="hold" grpId="0" nodeType="after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additive="base">
                                        <p:cTn id="7" dur="500" fill="hold"/>
                                        <p:tgtEl>
                                          <p:spTgt spid="63"/>
                                        </p:tgtEl>
                                        <p:attrNameLst>
                                          <p:attrName>ppt_x</p:attrName>
                                        </p:attrNameLst>
                                      </p:cBhvr>
                                      <p:tavLst>
                                        <p:tav tm="0">
                                          <p:val>
                                            <p:strVal val="0-#ppt_w/2"/>
                                          </p:val>
                                        </p:tav>
                                        <p:tav tm="100000">
                                          <p:val>
                                            <p:strVal val="#ppt_x"/>
                                          </p:val>
                                        </p:tav>
                                      </p:tavLst>
                                    </p:anim>
                                    <p:anim calcmode="lin" valueType="num">
                                      <p:cBhvr additive="base">
                                        <p:cTn id="8" dur="500" fill="hold"/>
                                        <p:tgtEl>
                                          <p:spTgt spid="63"/>
                                        </p:tgtEl>
                                        <p:attrNameLst>
                                          <p:attrName>ppt_y</p:attrName>
                                        </p:attrNameLst>
                                      </p:cBhvr>
                                      <p:tavLst>
                                        <p:tav tm="0">
                                          <p:val>
                                            <p:strVal val="#ppt_y"/>
                                          </p:val>
                                        </p:tav>
                                        <p:tav tm="100000">
                                          <p:val>
                                            <p:strVal val="#ppt_y"/>
                                          </p:val>
                                        </p:tav>
                                      </p:tavLst>
                                    </p:anim>
                                  </p:childTnLst>
                                </p:cTn>
                              </p:par>
                              <p:par>
                                <p:cTn id="9" presetID="2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left)">
                                      <p:cBhvr>
                                        <p:cTn id="11" dur="250"/>
                                        <p:tgtEl>
                                          <p:spTgt spid="24"/>
                                        </p:tgtEl>
                                      </p:cBhvr>
                                    </p:animEffect>
                                  </p:childTnLst>
                                </p:cTn>
                              </p:par>
                              <p:par>
                                <p:cTn id="12" presetID="22" presetClass="entr" presetSubtype="4" fill="hold"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wipe(down)">
                                      <p:cBhvr>
                                        <p:cTn id="14" dur="250"/>
                                        <p:tgtEl>
                                          <p:spTgt spid="25"/>
                                        </p:tgtEl>
                                      </p:cBhvr>
                                    </p:animEffect>
                                  </p:childTnLst>
                                </p:cTn>
                              </p:par>
                              <p:par>
                                <p:cTn id="15" presetID="22" presetClass="entr" presetSubtype="4" fill="hold" nodeType="withEffect">
                                  <p:stCondLst>
                                    <p:cond delay="100"/>
                                  </p:stCondLst>
                                  <p:childTnLst>
                                    <p:set>
                                      <p:cBhvr>
                                        <p:cTn id="16" dur="1" fill="hold">
                                          <p:stCondLst>
                                            <p:cond delay="0"/>
                                          </p:stCondLst>
                                        </p:cTn>
                                        <p:tgtEl>
                                          <p:spTgt spid="36"/>
                                        </p:tgtEl>
                                        <p:attrNameLst>
                                          <p:attrName>style.visibility</p:attrName>
                                        </p:attrNameLst>
                                      </p:cBhvr>
                                      <p:to>
                                        <p:strVal val="visible"/>
                                      </p:to>
                                    </p:set>
                                    <p:animEffect transition="in" filter="wipe(down)">
                                      <p:cBhvr>
                                        <p:cTn id="17" dur="250"/>
                                        <p:tgtEl>
                                          <p:spTgt spid="36"/>
                                        </p:tgtEl>
                                      </p:cBhvr>
                                    </p:animEffect>
                                  </p:childTnLst>
                                </p:cTn>
                              </p:par>
                              <p:par>
                                <p:cTn id="18" presetID="22" presetClass="entr" presetSubtype="4" fill="hold" nodeType="withEffect">
                                  <p:stCondLst>
                                    <p:cond delay="200"/>
                                  </p:stCondLst>
                                  <p:childTnLst>
                                    <p:set>
                                      <p:cBhvr>
                                        <p:cTn id="19" dur="1" fill="hold">
                                          <p:stCondLst>
                                            <p:cond delay="0"/>
                                          </p:stCondLst>
                                        </p:cTn>
                                        <p:tgtEl>
                                          <p:spTgt spid="39"/>
                                        </p:tgtEl>
                                        <p:attrNameLst>
                                          <p:attrName>style.visibility</p:attrName>
                                        </p:attrNameLst>
                                      </p:cBhvr>
                                      <p:to>
                                        <p:strVal val="visible"/>
                                      </p:to>
                                    </p:set>
                                    <p:animEffect transition="in" filter="wipe(down)">
                                      <p:cBhvr>
                                        <p:cTn id="20" dur="250"/>
                                        <p:tgtEl>
                                          <p:spTgt spid="39"/>
                                        </p:tgtEl>
                                      </p:cBhvr>
                                    </p:animEffect>
                                  </p:childTnLst>
                                </p:cTn>
                              </p:par>
                              <p:par>
                                <p:cTn id="21" presetID="22" presetClass="entr" presetSubtype="4" fill="hold" nodeType="withEffect">
                                  <p:stCondLst>
                                    <p:cond delay="300"/>
                                  </p:stCondLst>
                                  <p:childTnLst>
                                    <p:set>
                                      <p:cBhvr>
                                        <p:cTn id="22" dur="1" fill="hold">
                                          <p:stCondLst>
                                            <p:cond delay="0"/>
                                          </p:stCondLst>
                                        </p:cTn>
                                        <p:tgtEl>
                                          <p:spTgt spid="26"/>
                                        </p:tgtEl>
                                        <p:attrNameLst>
                                          <p:attrName>style.visibility</p:attrName>
                                        </p:attrNameLst>
                                      </p:cBhvr>
                                      <p:to>
                                        <p:strVal val="visible"/>
                                      </p:to>
                                    </p:set>
                                    <p:animEffect transition="in" filter="wipe(down)">
                                      <p:cBhvr>
                                        <p:cTn id="23" dur="250"/>
                                        <p:tgtEl>
                                          <p:spTgt spid="26"/>
                                        </p:tgtEl>
                                      </p:cBhvr>
                                    </p:animEffect>
                                  </p:childTnLst>
                                </p:cTn>
                              </p:par>
                              <p:par>
                                <p:cTn id="24" presetID="22" presetClass="entr" presetSubtype="4" fill="hold" nodeType="withEffect">
                                  <p:stCondLst>
                                    <p:cond delay="400"/>
                                  </p:stCondLst>
                                  <p:childTnLst>
                                    <p:set>
                                      <p:cBhvr>
                                        <p:cTn id="25" dur="1" fill="hold">
                                          <p:stCondLst>
                                            <p:cond delay="0"/>
                                          </p:stCondLst>
                                        </p:cTn>
                                        <p:tgtEl>
                                          <p:spTgt spid="27"/>
                                        </p:tgtEl>
                                        <p:attrNameLst>
                                          <p:attrName>style.visibility</p:attrName>
                                        </p:attrNameLst>
                                      </p:cBhvr>
                                      <p:to>
                                        <p:strVal val="visible"/>
                                      </p:to>
                                    </p:set>
                                    <p:animEffect transition="in" filter="wipe(down)">
                                      <p:cBhvr>
                                        <p:cTn id="26" dur="250"/>
                                        <p:tgtEl>
                                          <p:spTgt spid="27"/>
                                        </p:tgtEl>
                                      </p:cBhvr>
                                    </p:animEffect>
                                  </p:childTnLst>
                                </p:cTn>
                              </p:par>
                              <p:par>
                                <p:cTn id="27" presetID="22" presetClass="entr" presetSubtype="2" fill="hold" nodeType="withEffect">
                                  <p:stCondLst>
                                    <p:cond delay="500"/>
                                  </p:stCondLst>
                                  <p:childTnLst>
                                    <p:set>
                                      <p:cBhvr>
                                        <p:cTn id="28" dur="1" fill="hold">
                                          <p:stCondLst>
                                            <p:cond delay="0"/>
                                          </p:stCondLst>
                                        </p:cTn>
                                        <p:tgtEl>
                                          <p:spTgt spid="38"/>
                                        </p:tgtEl>
                                        <p:attrNameLst>
                                          <p:attrName>style.visibility</p:attrName>
                                        </p:attrNameLst>
                                      </p:cBhvr>
                                      <p:to>
                                        <p:strVal val="visible"/>
                                      </p:to>
                                    </p:set>
                                    <p:animEffect transition="in" filter="wipe(right)">
                                      <p:cBhvr>
                                        <p:cTn id="29" dur="250"/>
                                        <p:tgtEl>
                                          <p:spTgt spid="38"/>
                                        </p:tgtEl>
                                      </p:cBhvr>
                                    </p:animEffect>
                                  </p:childTnLst>
                                </p:cTn>
                              </p:par>
                              <p:par>
                                <p:cTn id="30" presetID="22" presetClass="entr" presetSubtype="4" fill="hold" nodeType="withEffect">
                                  <p:stCondLst>
                                    <p:cond delay="600"/>
                                  </p:stCondLst>
                                  <p:childTnLst>
                                    <p:set>
                                      <p:cBhvr>
                                        <p:cTn id="31" dur="1" fill="hold">
                                          <p:stCondLst>
                                            <p:cond delay="0"/>
                                          </p:stCondLst>
                                        </p:cTn>
                                        <p:tgtEl>
                                          <p:spTgt spid="29"/>
                                        </p:tgtEl>
                                        <p:attrNameLst>
                                          <p:attrName>style.visibility</p:attrName>
                                        </p:attrNameLst>
                                      </p:cBhvr>
                                      <p:to>
                                        <p:strVal val="visible"/>
                                      </p:to>
                                    </p:set>
                                    <p:animEffect transition="in" filter="wipe(down)">
                                      <p:cBhvr>
                                        <p:cTn id="32" dur="250"/>
                                        <p:tgtEl>
                                          <p:spTgt spid="29"/>
                                        </p:tgtEl>
                                      </p:cBhvr>
                                    </p:animEffect>
                                  </p:childTnLst>
                                </p:cTn>
                              </p:par>
                              <p:par>
                                <p:cTn id="33" presetID="22" presetClass="entr" presetSubtype="4" fill="hold" nodeType="withEffect">
                                  <p:stCondLst>
                                    <p:cond delay="700"/>
                                  </p:stCondLst>
                                  <p:childTnLst>
                                    <p:set>
                                      <p:cBhvr>
                                        <p:cTn id="34" dur="1" fill="hold">
                                          <p:stCondLst>
                                            <p:cond delay="0"/>
                                          </p:stCondLst>
                                        </p:cTn>
                                        <p:tgtEl>
                                          <p:spTgt spid="28"/>
                                        </p:tgtEl>
                                        <p:attrNameLst>
                                          <p:attrName>style.visibility</p:attrName>
                                        </p:attrNameLst>
                                      </p:cBhvr>
                                      <p:to>
                                        <p:strVal val="visible"/>
                                      </p:to>
                                    </p:set>
                                    <p:animEffect transition="in" filter="wipe(down)">
                                      <p:cBhvr>
                                        <p:cTn id="35" dur="250"/>
                                        <p:tgtEl>
                                          <p:spTgt spid="28"/>
                                        </p:tgtEl>
                                      </p:cBhvr>
                                    </p:animEffect>
                                  </p:childTnLst>
                                </p:cTn>
                              </p:par>
                              <p:par>
                                <p:cTn id="36" presetID="22" presetClass="entr" presetSubtype="4" fill="hold" nodeType="withEffect">
                                  <p:stCondLst>
                                    <p:cond delay="800"/>
                                  </p:stCondLst>
                                  <p:childTnLst>
                                    <p:set>
                                      <p:cBhvr>
                                        <p:cTn id="37" dur="1" fill="hold">
                                          <p:stCondLst>
                                            <p:cond delay="0"/>
                                          </p:stCondLst>
                                        </p:cTn>
                                        <p:tgtEl>
                                          <p:spTgt spid="30"/>
                                        </p:tgtEl>
                                        <p:attrNameLst>
                                          <p:attrName>style.visibility</p:attrName>
                                        </p:attrNameLst>
                                      </p:cBhvr>
                                      <p:to>
                                        <p:strVal val="visible"/>
                                      </p:to>
                                    </p:set>
                                    <p:animEffect transition="in" filter="wipe(down)">
                                      <p:cBhvr>
                                        <p:cTn id="38" dur="250"/>
                                        <p:tgtEl>
                                          <p:spTgt spid="30"/>
                                        </p:tgtEl>
                                      </p:cBhvr>
                                    </p:animEffect>
                                  </p:childTnLst>
                                </p:cTn>
                              </p:par>
                              <p:par>
                                <p:cTn id="39" presetID="22" presetClass="entr" presetSubtype="1" fill="hold" nodeType="withEffect">
                                  <p:stCondLst>
                                    <p:cond delay="800"/>
                                  </p:stCondLst>
                                  <p:childTnLst>
                                    <p:set>
                                      <p:cBhvr>
                                        <p:cTn id="40" dur="1" fill="hold">
                                          <p:stCondLst>
                                            <p:cond delay="0"/>
                                          </p:stCondLst>
                                        </p:cTn>
                                        <p:tgtEl>
                                          <p:spTgt spid="58"/>
                                        </p:tgtEl>
                                        <p:attrNameLst>
                                          <p:attrName>style.visibility</p:attrName>
                                        </p:attrNameLst>
                                      </p:cBhvr>
                                      <p:to>
                                        <p:strVal val="visible"/>
                                      </p:to>
                                    </p:set>
                                    <p:animEffect transition="in" filter="wipe(up)">
                                      <p:cBhvr>
                                        <p:cTn id="41" dur="250"/>
                                        <p:tgtEl>
                                          <p:spTgt spid="58"/>
                                        </p:tgtEl>
                                      </p:cBhvr>
                                    </p:animEffect>
                                  </p:childTnLst>
                                </p:cTn>
                              </p:par>
                              <p:par>
                                <p:cTn id="42" presetID="22" presetClass="entr" presetSubtype="4" fill="hold" nodeType="withEffect">
                                  <p:stCondLst>
                                    <p:cond delay="900"/>
                                  </p:stCondLst>
                                  <p:childTnLst>
                                    <p:set>
                                      <p:cBhvr>
                                        <p:cTn id="43" dur="1" fill="hold">
                                          <p:stCondLst>
                                            <p:cond delay="0"/>
                                          </p:stCondLst>
                                        </p:cTn>
                                        <p:tgtEl>
                                          <p:spTgt spid="40"/>
                                        </p:tgtEl>
                                        <p:attrNameLst>
                                          <p:attrName>style.visibility</p:attrName>
                                        </p:attrNameLst>
                                      </p:cBhvr>
                                      <p:to>
                                        <p:strVal val="visible"/>
                                      </p:to>
                                    </p:set>
                                    <p:animEffect transition="in" filter="wipe(down)">
                                      <p:cBhvr>
                                        <p:cTn id="44" dur="250"/>
                                        <p:tgtEl>
                                          <p:spTgt spid="40"/>
                                        </p:tgtEl>
                                      </p:cBhvr>
                                    </p:animEffect>
                                  </p:childTnLst>
                                </p:cTn>
                              </p:par>
                              <p:par>
                                <p:cTn id="45" presetID="22" presetClass="entr" presetSubtype="4" fill="hold" nodeType="withEffect">
                                  <p:stCondLst>
                                    <p:cond delay="1000"/>
                                  </p:stCondLst>
                                  <p:childTnLst>
                                    <p:set>
                                      <p:cBhvr>
                                        <p:cTn id="46" dur="1" fill="hold">
                                          <p:stCondLst>
                                            <p:cond delay="0"/>
                                          </p:stCondLst>
                                        </p:cTn>
                                        <p:tgtEl>
                                          <p:spTgt spid="37"/>
                                        </p:tgtEl>
                                        <p:attrNameLst>
                                          <p:attrName>style.visibility</p:attrName>
                                        </p:attrNameLst>
                                      </p:cBhvr>
                                      <p:to>
                                        <p:strVal val="visible"/>
                                      </p:to>
                                    </p:set>
                                    <p:animEffect transition="in" filter="wipe(down)">
                                      <p:cBhvr>
                                        <p:cTn id="47" dur="250"/>
                                        <p:tgtEl>
                                          <p:spTgt spid="37"/>
                                        </p:tgtEl>
                                      </p:cBhvr>
                                    </p:animEffect>
                                  </p:childTnLst>
                                </p:cTn>
                              </p:par>
                              <p:par>
                                <p:cTn id="48" presetID="22" presetClass="entr" presetSubtype="4" fill="hold" nodeType="withEffect">
                                  <p:stCondLst>
                                    <p:cond delay="1100"/>
                                  </p:stCondLst>
                                  <p:childTnLst>
                                    <p:set>
                                      <p:cBhvr>
                                        <p:cTn id="49" dur="1" fill="hold">
                                          <p:stCondLst>
                                            <p:cond delay="0"/>
                                          </p:stCondLst>
                                        </p:cTn>
                                        <p:tgtEl>
                                          <p:spTgt spid="69"/>
                                        </p:tgtEl>
                                        <p:attrNameLst>
                                          <p:attrName>style.visibility</p:attrName>
                                        </p:attrNameLst>
                                      </p:cBhvr>
                                      <p:to>
                                        <p:strVal val="visible"/>
                                      </p:to>
                                    </p:set>
                                    <p:animEffect transition="in" filter="wipe(down)">
                                      <p:cBhvr>
                                        <p:cTn id="50" dur="250"/>
                                        <p:tgtEl>
                                          <p:spTgt spid="69"/>
                                        </p:tgtEl>
                                      </p:cBhvr>
                                    </p:animEffect>
                                  </p:childTnLst>
                                </p:cTn>
                              </p:par>
                              <p:par>
                                <p:cTn id="51" presetID="22" presetClass="entr" presetSubtype="4" fill="hold" nodeType="withEffect">
                                  <p:stCondLst>
                                    <p:cond delay="1200"/>
                                  </p:stCondLst>
                                  <p:childTnLst>
                                    <p:set>
                                      <p:cBhvr>
                                        <p:cTn id="52" dur="1" fill="hold">
                                          <p:stCondLst>
                                            <p:cond delay="0"/>
                                          </p:stCondLst>
                                        </p:cTn>
                                        <p:tgtEl>
                                          <p:spTgt spid="32"/>
                                        </p:tgtEl>
                                        <p:attrNameLst>
                                          <p:attrName>style.visibility</p:attrName>
                                        </p:attrNameLst>
                                      </p:cBhvr>
                                      <p:to>
                                        <p:strVal val="visible"/>
                                      </p:to>
                                    </p:set>
                                    <p:animEffect transition="in" filter="wipe(down)">
                                      <p:cBhvr>
                                        <p:cTn id="53" dur="250"/>
                                        <p:tgtEl>
                                          <p:spTgt spid="32"/>
                                        </p:tgtEl>
                                      </p:cBhvr>
                                    </p:animEffect>
                                  </p:childTnLst>
                                </p:cTn>
                              </p:par>
                              <p:par>
                                <p:cTn id="54" presetID="22" presetClass="entr" presetSubtype="1" fill="hold" nodeType="withEffect">
                                  <p:stCondLst>
                                    <p:cond delay="1200"/>
                                  </p:stCondLst>
                                  <p:childTnLst>
                                    <p:set>
                                      <p:cBhvr>
                                        <p:cTn id="55" dur="1" fill="hold">
                                          <p:stCondLst>
                                            <p:cond delay="0"/>
                                          </p:stCondLst>
                                        </p:cTn>
                                        <p:tgtEl>
                                          <p:spTgt spid="59"/>
                                        </p:tgtEl>
                                        <p:attrNameLst>
                                          <p:attrName>style.visibility</p:attrName>
                                        </p:attrNameLst>
                                      </p:cBhvr>
                                      <p:to>
                                        <p:strVal val="visible"/>
                                      </p:to>
                                    </p:set>
                                    <p:animEffect transition="in" filter="wipe(up)">
                                      <p:cBhvr>
                                        <p:cTn id="56" dur="250"/>
                                        <p:tgtEl>
                                          <p:spTgt spid="59"/>
                                        </p:tgtEl>
                                      </p:cBhvr>
                                    </p:animEffect>
                                  </p:childTnLst>
                                </p:cTn>
                              </p:par>
                              <p:par>
                                <p:cTn id="57" presetID="22" presetClass="entr" presetSubtype="4" fill="hold" nodeType="withEffect">
                                  <p:stCondLst>
                                    <p:cond delay="1300"/>
                                  </p:stCondLst>
                                  <p:childTnLst>
                                    <p:set>
                                      <p:cBhvr>
                                        <p:cTn id="58" dur="1" fill="hold">
                                          <p:stCondLst>
                                            <p:cond delay="0"/>
                                          </p:stCondLst>
                                        </p:cTn>
                                        <p:tgtEl>
                                          <p:spTgt spid="56"/>
                                        </p:tgtEl>
                                        <p:attrNameLst>
                                          <p:attrName>style.visibility</p:attrName>
                                        </p:attrNameLst>
                                      </p:cBhvr>
                                      <p:to>
                                        <p:strVal val="visible"/>
                                      </p:to>
                                    </p:set>
                                    <p:animEffect transition="in" filter="wipe(down)">
                                      <p:cBhvr>
                                        <p:cTn id="59" dur="250"/>
                                        <p:tgtEl>
                                          <p:spTgt spid="56"/>
                                        </p:tgtEl>
                                      </p:cBhvr>
                                    </p:animEffect>
                                  </p:childTnLst>
                                </p:cTn>
                              </p:par>
                              <p:par>
                                <p:cTn id="60" presetID="22" presetClass="entr" presetSubtype="4" fill="hold" nodeType="withEffect">
                                  <p:stCondLst>
                                    <p:cond delay="1400"/>
                                  </p:stCondLst>
                                  <p:childTnLst>
                                    <p:set>
                                      <p:cBhvr>
                                        <p:cTn id="61" dur="1" fill="hold">
                                          <p:stCondLst>
                                            <p:cond delay="0"/>
                                          </p:stCondLst>
                                        </p:cTn>
                                        <p:tgtEl>
                                          <p:spTgt spid="41"/>
                                        </p:tgtEl>
                                        <p:attrNameLst>
                                          <p:attrName>style.visibility</p:attrName>
                                        </p:attrNameLst>
                                      </p:cBhvr>
                                      <p:to>
                                        <p:strVal val="visible"/>
                                      </p:to>
                                    </p:set>
                                    <p:animEffect transition="in" filter="wipe(down)">
                                      <p:cBhvr>
                                        <p:cTn id="62" dur="250"/>
                                        <p:tgtEl>
                                          <p:spTgt spid="41"/>
                                        </p:tgtEl>
                                      </p:cBhvr>
                                    </p:animEffect>
                                  </p:childTnLst>
                                </p:cTn>
                              </p:par>
                              <p:par>
                                <p:cTn id="63" presetID="22" presetClass="entr" presetSubtype="4" fill="hold" nodeType="withEffect">
                                  <p:stCondLst>
                                    <p:cond delay="1500"/>
                                  </p:stCondLst>
                                  <p:childTnLst>
                                    <p:set>
                                      <p:cBhvr>
                                        <p:cTn id="64" dur="1" fill="hold">
                                          <p:stCondLst>
                                            <p:cond delay="0"/>
                                          </p:stCondLst>
                                        </p:cTn>
                                        <p:tgtEl>
                                          <p:spTgt spid="33"/>
                                        </p:tgtEl>
                                        <p:attrNameLst>
                                          <p:attrName>style.visibility</p:attrName>
                                        </p:attrNameLst>
                                      </p:cBhvr>
                                      <p:to>
                                        <p:strVal val="visible"/>
                                      </p:to>
                                    </p:set>
                                    <p:animEffect transition="in" filter="wipe(down)">
                                      <p:cBhvr>
                                        <p:cTn id="65" dur="250"/>
                                        <p:tgtEl>
                                          <p:spTgt spid="33"/>
                                        </p:tgtEl>
                                      </p:cBhvr>
                                    </p:animEffect>
                                  </p:childTnLst>
                                </p:cTn>
                              </p:par>
                              <p:par>
                                <p:cTn id="66" presetID="22" presetClass="entr" presetSubtype="4" fill="hold" nodeType="withEffect">
                                  <p:stCondLst>
                                    <p:cond delay="1600"/>
                                  </p:stCondLst>
                                  <p:childTnLst>
                                    <p:set>
                                      <p:cBhvr>
                                        <p:cTn id="67" dur="1" fill="hold">
                                          <p:stCondLst>
                                            <p:cond delay="0"/>
                                          </p:stCondLst>
                                        </p:cTn>
                                        <p:tgtEl>
                                          <p:spTgt spid="34"/>
                                        </p:tgtEl>
                                        <p:attrNameLst>
                                          <p:attrName>style.visibility</p:attrName>
                                        </p:attrNameLst>
                                      </p:cBhvr>
                                      <p:to>
                                        <p:strVal val="visible"/>
                                      </p:to>
                                    </p:set>
                                    <p:animEffect transition="in" filter="wipe(down)">
                                      <p:cBhvr>
                                        <p:cTn id="68" dur="250"/>
                                        <p:tgtEl>
                                          <p:spTgt spid="34"/>
                                        </p:tgtEl>
                                      </p:cBhvr>
                                    </p:animEffect>
                                  </p:childTnLst>
                                </p:cTn>
                              </p:par>
                              <p:par>
                                <p:cTn id="69" presetID="22" presetClass="entr" presetSubtype="4" fill="hold" nodeType="withEffect">
                                  <p:stCondLst>
                                    <p:cond delay="1700"/>
                                  </p:stCondLst>
                                  <p:childTnLst>
                                    <p:set>
                                      <p:cBhvr>
                                        <p:cTn id="70" dur="1" fill="hold">
                                          <p:stCondLst>
                                            <p:cond delay="0"/>
                                          </p:stCondLst>
                                        </p:cTn>
                                        <p:tgtEl>
                                          <p:spTgt spid="71"/>
                                        </p:tgtEl>
                                        <p:attrNameLst>
                                          <p:attrName>style.visibility</p:attrName>
                                        </p:attrNameLst>
                                      </p:cBhvr>
                                      <p:to>
                                        <p:strVal val="visible"/>
                                      </p:to>
                                    </p:set>
                                    <p:animEffect transition="in" filter="wipe(down)">
                                      <p:cBhvr>
                                        <p:cTn id="71" dur="500"/>
                                        <p:tgtEl>
                                          <p:spTgt spid="71"/>
                                        </p:tgtEl>
                                      </p:cBhvr>
                                    </p:animEffect>
                                  </p:childTnLst>
                                </p:cTn>
                              </p:par>
                              <p:par>
                                <p:cTn id="72" presetID="22" presetClass="entr" presetSubtype="4" fill="hold" nodeType="withEffect">
                                  <p:stCondLst>
                                    <p:cond delay="1800"/>
                                  </p:stCondLst>
                                  <p:childTnLst>
                                    <p:set>
                                      <p:cBhvr>
                                        <p:cTn id="73" dur="1" fill="hold">
                                          <p:stCondLst>
                                            <p:cond delay="0"/>
                                          </p:stCondLst>
                                        </p:cTn>
                                        <p:tgtEl>
                                          <p:spTgt spid="42"/>
                                        </p:tgtEl>
                                        <p:attrNameLst>
                                          <p:attrName>style.visibility</p:attrName>
                                        </p:attrNameLst>
                                      </p:cBhvr>
                                      <p:to>
                                        <p:strVal val="visible"/>
                                      </p:to>
                                    </p:set>
                                    <p:animEffect transition="in" filter="wipe(down)">
                                      <p:cBhvr>
                                        <p:cTn id="74" dur="250"/>
                                        <p:tgtEl>
                                          <p:spTgt spid="42"/>
                                        </p:tgtEl>
                                      </p:cBhvr>
                                    </p:animEffect>
                                  </p:childTnLst>
                                </p:cTn>
                              </p:par>
                              <p:par>
                                <p:cTn id="75" presetID="35" presetClass="path" presetSubtype="0" accel="50000" decel="50000" fill="hold" nodeType="withEffect">
                                  <p:stCondLst>
                                    <p:cond delay="1900"/>
                                  </p:stCondLst>
                                  <p:childTnLst>
                                    <p:animMotion origin="layout" path="M 3.61111E-6 -3.7037E-6 L -0.04948 -3.7037E-6 " pathEditMode="relative" rAng="0" ptsTypes="AA">
                                      <p:cBhvr>
                                        <p:cTn id="76" dur="1500" fill="hold"/>
                                        <p:tgtEl>
                                          <p:spTgt spid="28"/>
                                        </p:tgtEl>
                                        <p:attrNameLst>
                                          <p:attrName>ppt_x</p:attrName>
                                          <p:attrName>ppt_y</p:attrName>
                                        </p:attrNameLst>
                                      </p:cBhvr>
                                      <p:rCtr x="-2483" y="0"/>
                                    </p:animMotion>
                                  </p:childTnLst>
                                </p:cTn>
                              </p:par>
                              <p:par>
                                <p:cTn id="77" presetID="63" presetClass="path" presetSubtype="0" accel="50000" decel="50000" fill="hold" nodeType="withEffect">
                                  <p:stCondLst>
                                    <p:cond delay="2000"/>
                                  </p:stCondLst>
                                  <p:childTnLst>
                                    <p:animMotion origin="layout" path="M -3.61111E-6 -3.33333E-6 L 0.07032 0.00124 " pathEditMode="relative" rAng="0" ptsTypes="AA">
                                      <p:cBhvr>
                                        <p:cTn id="78" dur="1500" fill="hold"/>
                                        <p:tgtEl>
                                          <p:spTgt spid="29"/>
                                        </p:tgtEl>
                                        <p:attrNameLst>
                                          <p:attrName>ppt_x</p:attrName>
                                          <p:attrName>ppt_y</p:attrName>
                                        </p:attrNameLst>
                                      </p:cBhvr>
                                      <p:rCtr x="3507" y="62"/>
                                    </p:animMotion>
                                  </p:childTnLst>
                                </p:cTn>
                              </p:par>
                              <p:par>
                                <p:cTn id="79" presetID="63" presetClass="path" presetSubtype="0" accel="50000" decel="50000" fill="hold" nodeType="withEffect">
                                  <p:stCondLst>
                                    <p:cond delay="2100"/>
                                  </p:stCondLst>
                                  <p:childTnLst>
                                    <p:animMotion origin="layout" path="M -2.77778E-6 1.85185E-6 L 0.0658 1.85185E-6 " pathEditMode="relative" rAng="0" ptsTypes="AA">
                                      <p:cBhvr>
                                        <p:cTn id="80" dur="1500" fill="hold"/>
                                        <p:tgtEl>
                                          <p:spTgt spid="37"/>
                                        </p:tgtEl>
                                        <p:attrNameLst>
                                          <p:attrName>ppt_x</p:attrName>
                                          <p:attrName>ppt_y</p:attrName>
                                        </p:attrNameLst>
                                      </p:cBhvr>
                                      <p:rCtr x="3281" y="0"/>
                                    </p:animMotion>
                                  </p:childTnLst>
                                </p:cTn>
                              </p:par>
                              <p:par>
                                <p:cTn id="81" presetID="35" presetClass="path" presetSubtype="0" accel="50000" decel="50000" fill="hold" nodeType="withEffect">
                                  <p:stCondLst>
                                    <p:cond delay="2200"/>
                                  </p:stCondLst>
                                  <p:childTnLst>
                                    <p:animMotion origin="layout" path="M -3.88889E-6 -3.33333E-6 L -0.03975 -0.00185 " pathEditMode="relative" rAng="0" ptsTypes="AA">
                                      <p:cBhvr>
                                        <p:cTn id="82" dur="1500" fill="hold"/>
                                        <p:tgtEl>
                                          <p:spTgt spid="56"/>
                                        </p:tgtEl>
                                        <p:attrNameLst>
                                          <p:attrName>ppt_x</p:attrName>
                                          <p:attrName>ppt_y</p:attrName>
                                        </p:attrNameLst>
                                      </p:cBhvr>
                                      <p:rCtr x="-1997" y="-93"/>
                                    </p:animMotion>
                                  </p:childTnLst>
                                </p:cTn>
                              </p:par>
                              <p:par>
                                <p:cTn id="83" presetID="35" presetClass="path" presetSubtype="0" accel="50000" decel="50000" fill="hold" nodeType="withEffect">
                                  <p:stCondLst>
                                    <p:cond delay="2300"/>
                                  </p:stCondLst>
                                  <p:childTnLst>
                                    <p:animMotion origin="layout" path="M -8.33333E-7 1.11022E-16 L -0.10156 0.00154 " pathEditMode="relative" rAng="0" ptsTypes="AA">
                                      <p:cBhvr>
                                        <p:cTn id="84" dur="1500" fill="hold"/>
                                        <p:tgtEl>
                                          <p:spTgt spid="35"/>
                                        </p:tgtEl>
                                        <p:attrNameLst>
                                          <p:attrName>ppt_x</p:attrName>
                                          <p:attrName>ppt_y</p:attrName>
                                        </p:attrNameLst>
                                      </p:cBhvr>
                                      <p:rCtr x="-5087" y="62"/>
                                    </p:animMotion>
                                  </p:childTnLst>
                                </p:cTn>
                              </p:par>
                              <p:par>
                                <p:cTn id="85" presetID="22" presetClass="entr" presetSubtype="8" fill="hold" grpId="0" nodeType="withEffect">
                                  <p:stCondLst>
                                    <p:cond delay="0"/>
                                  </p:stCondLst>
                                  <p:childTnLst>
                                    <p:set>
                                      <p:cBhvr>
                                        <p:cTn id="86" dur="1" fill="hold">
                                          <p:stCondLst>
                                            <p:cond delay="0"/>
                                          </p:stCondLst>
                                        </p:cTn>
                                        <p:tgtEl>
                                          <p:spTgt spid="70"/>
                                        </p:tgtEl>
                                        <p:attrNameLst>
                                          <p:attrName>style.visibility</p:attrName>
                                        </p:attrNameLst>
                                      </p:cBhvr>
                                      <p:to>
                                        <p:strVal val="visible"/>
                                      </p:to>
                                    </p:set>
                                    <p:animEffect transition="in" filter="wipe(left)">
                                      <p:cBhvr>
                                        <p:cTn id="87" dur="500"/>
                                        <p:tgtEl>
                                          <p:spTgt spid="70"/>
                                        </p:tgtEl>
                                      </p:cBhvr>
                                    </p:animEffect>
                                  </p:childTnLst>
                                </p:cTn>
                              </p:par>
                              <p:par>
                                <p:cTn id="88" presetID="22" presetClass="entr" presetSubtype="8" fill="hold" grpId="0" nodeType="withEffect">
                                  <p:stCondLst>
                                    <p:cond delay="0"/>
                                  </p:stCondLst>
                                  <p:childTnLst>
                                    <p:set>
                                      <p:cBhvr>
                                        <p:cTn id="89" dur="1" fill="hold">
                                          <p:stCondLst>
                                            <p:cond delay="0"/>
                                          </p:stCondLst>
                                        </p:cTn>
                                        <p:tgtEl>
                                          <p:spTgt spid="92"/>
                                        </p:tgtEl>
                                        <p:attrNameLst>
                                          <p:attrName>style.visibility</p:attrName>
                                        </p:attrNameLst>
                                      </p:cBhvr>
                                      <p:to>
                                        <p:strVal val="visible"/>
                                      </p:to>
                                    </p:set>
                                    <p:animEffect transition="in" filter="wipe(left)">
                                      <p:cBhvr>
                                        <p:cTn id="90" dur="500"/>
                                        <p:tgtEl>
                                          <p:spTgt spid="92"/>
                                        </p:tgtEl>
                                      </p:cBhvr>
                                    </p:animEffect>
                                  </p:childTnLst>
                                </p:cTn>
                              </p:par>
                              <p:par>
                                <p:cTn id="91" presetID="22" presetClass="entr" presetSubtype="8" fill="hold" grpId="0" nodeType="withEffect">
                                  <p:stCondLst>
                                    <p:cond delay="0"/>
                                  </p:stCondLst>
                                  <p:childTnLst>
                                    <p:set>
                                      <p:cBhvr>
                                        <p:cTn id="92" dur="1" fill="hold">
                                          <p:stCondLst>
                                            <p:cond delay="0"/>
                                          </p:stCondLst>
                                        </p:cTn>
                                        <p:tgtEl>
                                          <p:spTgt spid="93"/>
                                        </p:tgtEl>
                                        <p:attrNameLst>
                                          <p:attrName>style.visibility</p:attrName>
                                        </p:attrNameLst>
                                      </p:cBhvr>
                                      <p:to>
                                        <p:strVal val="visible"/>
                                      </p:to>
                                    </p:set>
                                    <p:animEffect transition="in" filter="wipe(left)">
                                      <p:cBhvr>
                                        <p:cTn id="93" dur="500"/>
                                        <p:tgtEl>
                                          <p:spTgt spid="93"/>
                                        </p:tgtEl>
                                      </p:cBhvr>
                                    </p:animEffect>
                                  </p:childTnLst>
                                </p:cTn>
                              </p:par>
                              <p:par>
                                <p:cTn id="94" presetID="22" presetClass="entr" presetSubtype="8" fill="hold" grpId="0" nodeType="withEffect">
                                  <p:stCondLst>
                                    <p:cond delay="0"/>
                                  </p:stCondLst>
                                  <p:childTnLst>
                                    <p:set>
                                      <p:cBhvr>
                                        <p:cTn id="95" dur="1" fill="hold">
                                          <p:stCondLst>
                                            <p:cond delay="0"/>
                                          </p:stCondLst>
                                        </p:cTn>
                                        <p:tgtEl>
                                          <p:spTgt spid="94"/>
                                        </p:tgtEl>
                                        <p:attrNameLst>
                                          <p:attrName>style.visibility</p:attrName>
                                        </p:attrNameLst>
                                      </p:cBhvr>
                                      <p:to>
                                        <p:strVal val="visible"/>
                                      </p:to>
                                    </p:set>
                                    <p:animEffect transition="in" filter="wipe(left)">
                                      <p:cBhvr>
                                        <p:cTn id="96" dur="500"/>
                                        <p:tgtEl>
                                          <p:spTgt spid="94"/>
                                        </p:tgtEl>
                                      </p:cBhvr>
                                    </p:animEffect>
                                  </p:childTnLst>
                                </p:cTn>
                              </p:par>
                            </p:childTnLst>
                          </p:cTn>
                        </p:par>
                        <p:par>
                          <p:cTn id="97" fill="hold">
                            <p:stCondLst>
                              <p:cond delay="3800"/>
                            </p:stCondLst>
                            <p:childTnLst>
                              <p:par>
                                <p:cTn id="98" presetID="22" presetClass="entr" presetSubtype="1" fill="hold" nodeType="afterEffect">
                                  <p:stCondLst>
                                    <p:cond delay="0"/>
                                  </p:stCondLst>
                                  <p:childTnLst>
                                    <p:set>
                                      <p:cBhvr>
                                        <p:cTn id="99" dur="1" fill="hold">
                                          <p:stCondLst>
                                            <p:cond delay="0"/>
                                          </p:stCondLst>
                                        </p:cTn>
                                        <p:tgtEl>
                                          <p:spTgt spid="53"/>
                                        </p:tgtEl>
                                        <p:attrNameLst>
                                          <p:attrName>style.visibility</p:attrName>
                                        </p:attrNameLst>
                                      </p:cBhvr>
                                      <p:to>
                                        <p:strVal val="visible"/>
                                      </p:to>
                                    </p:set>
                                    <p:animEffect transition="in" filter="wipe(up)">
                                      <p:cBhvr>
                                        <p:cTn id="100" dur="500"/>
                                        <p:tgtEl>
                                          <p:spTgt spid="53"/>
                                        </p:tgtEl>
                                      </p:cBhvr>
                                    </p:animEffect>
                                  </p:childTnLst>
                                </p:cTn>
                              </p:par>
                              <p:par>
                                <p:cTn id="101" presetID="22" presetClass="entr" presetSubtype="8" fill="hold" grpId="0" nodeType="withEffect">
                                  <p:stCondLst>
                                    <p:cond delay="500"/>
                                  </p:stCondLst>
                                  <p:childTnLst>
                                    <p:set>
                                      <p:cBhvr>
                                        <p:cTn id="102" dur="1" fill="hold">
                                          <p:stCondLst>
                                            <p:cond delay="0"/>
                                          </p:stCondLst>
                                        </p:cTn>
                                        <p:tgtEl>
                                          <p:spTgt spid="95"/>
                                        </p:tgtEl>
                                        <p:attrNameLst>
                                          <p:attrName>style.visibility</p:attrName>
                                        </p:attrNameLst>
                                      </p:cBhvr>
                                      <p:to>
                                        <p:strVal val="visible"/>
                                      </p:to>
                                    </p:set>
                                    <p:animEffect transition="in" filter="wipe(left)">
                                      <p:cBhvr>
                                        <p:cTn id="103" dur="500"/>
                                        <p:tgtEl>
                                          <p:spTgt spid="95"/>
                                        </p:tgtEl>
                                      </p:cBhvr>
                                    </p:animEffect>
                                  </p:childTnLst>
                                </p:cTn>
                              </p:par>
                            </p:childTnLst>
                          </p:cTn>
                        </p:par>
                        <p:par>
                          <p:cTn id="104" fill="hold">
                            <p:stCondLst>
                              <p:cond delay="4800"/>
                            </p:stCondLst>
                            <p:childTnLst>
                              <p:par>
                                <p:cTn id="105" presetID="22" presetClass="entr" presetSubtype="1" fill="hold" nodeType="afterEffect">
                                  <p:stCondLst>
                                    <p:cond delay="0"/>
                                  </p:stCondLst>
                                  <p:childTnLst>
                                    <p:set>
                                      <p:cBhvr>
                                        <p:cTn id="106" dur="1" fill="hold">
                                          <p:stCondLst>
                                            <p:cond delay="0"/>
                                          </p:stCondLst>
                                        </p:cTn>
                                        <p:tgtEl>
                                          <p:spTgt spid="54"/>
                                        </p:tgtEl>
                                        <p:attrNameLst>
                                          <p:attrName>style.visibility</p:attrName>
                                        </p:attrNameLst>
                                      </p:cBhvr>
                                      <p:to>
                                        <p:strVal val="visible"/>
                                      </p:to>
                                    </p:set>
                                    <p:animEffect transition="in" filter="wipe(up)">
                                      <p:cBhvr>
                                        <p:cTn id="107" dur="500"/>
                                        <p:tgtEl>
                                          <p:spTgt spid="54"/>
                                        </p:tgtEl>
                                      </p:cBhvr>
                                    </p:animEffect>
                                  </p:childTnLst>
                                </p:cTn>
                              </p:par>
                              <p:par>
                                <p:cTn id="108" presetID="22" presetClass="entr" presetSubtype="8" fill="hold" grpId="0" nodeType="withEffect">
                                  <p:stCondLst>
                                    <p:cond delay="0"/>
                                  </p:stCondLst>
                                  <p:childTnLst>
                                    <p:set>
                                      <p:cBhvr>
                                        <p:cTn id="109" dur="1" fill="hold">
                                          <p:stCondLst>
                                            <p:cond delay="0"/>
                                          </p:stCondLst>
                                        </p:cTn>
                                        <p:tgtEl>
                                          <p:spTgt spid="96"/>
                                        </p:tgtEl>
                                        <p:attrNameLst>
                                          <p:attrName>style.visibility</p:attrName>
                                        </p:attrNameLst>
                                      </p:cBhvr>
                                      <p:to>
                                        <p:strVal val="visible"/>
                                      </p:to>
                                    </p:set>
                                    <p:animEffect transition="in" filter="wipe(left)">
                                      <p:cBhvr>
                                        <p:cTn id="110" dur="500"/>
                                        <p:tgtEl>
                                          <p:spTgt spid="96"/>
                                        </p:tgtEl>
                                      </p:cBhvr>
                                    </p:animEffect>
                                  </p:childTnLst>
                                </p:cTn>
                              </p:par>
                            </p:childTnLst>
                          </p:cTn>
                        </p:par>
                        <p:par>
                          <p:cTn id="111" fill="hold">
                            <p:stCondLst>
                              <p:cond delay="5300"/>
                            </p:stCondLst>
                            <p:childTnLst>
                              <p:par>
                                <p:cTn id="112" presetID="22" presetClass="entr" presetSubtype="1" fill="hold" nodeType="afterEffect">
                                  <p:stCondLst>
                                    <p:cond delay="0"/>
                                  </p:stCondLst>
                                  <p:childTnLst>
                                    <p:set>
                                      <p:cBhvr>
                                        <p:cTn id="113" dur="1" fill="hold">
                                          <p:stCondLst>
                                            <p:cond delay="0"/>
                                          </p:stCondLst>
                                        </p:cTn>
                                        <p:tgtEl>
                                          <p:spTgt spid="55"/>
                                        </p:tgtEl>
                                        <p:attrNameLst>
                                          <p:attrName>style.visibility</p:attrName>
                                        </p:attrNameLst>
                                      </p:cBhvr>
                                      <p:to>
                                        <p:strVal val="visible"/>
                                      </p:to>
                                    </p:set>
                                    <p:animEffect transition="in" filter="wipe(up)">
                                      <p:cBhvr>
                                        <p:cTn id="114" dur="500"/>
                                        <p:tgtEl>
                                          <p:spTgt spid="55"/>
                                        </p:tgtEl>
                                      </p:cBhvr>
                                    </p:animEffect>
                                  </p:childTnLst>
                                </p:cTn>
                              </p:par>
                              <p:par>
                                <p:cTn id="115" presetID="22" presetClass="entr" presetSubtype="8" fill="hold" grpId="0" nodeType="withEffect">
                                  <p:stCondLst>
                                    <p:cond delay="0"/>
                                  </p:stCondLst>
                                  <p:childTnLst>
                                    <p:set>
                                      <p:cBhvr>
                                        <p:cTn id="116" dur="1" fill="hold">
                                          <p:stCondLst>
                                            <p:cond delay="0"/>
                                          </p:stCondLst>
                                        </p:cTn>
                                        <p:tgtEl>
                                          <p:spTgt spid="97"/>
                                        </p:tgtEl>
                                        <p:attrNameLst>
                                          <p:attrName>style.visibility</p:attrName>
                                        </p:attrNameLst>
                                      </p:cBhvr>
                                      <p:to>
                                        <p:strVal val="visible"/>
                                      </p:to>
                                    </p:set>
                                    <p:animEffect transition="in" filter="wipe(left)">
                                      <p:cBhvr>
                                        <p:cTn id="117"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70" grpId="0"/>
      <p:bldP spid="92" grpId="0"/>
      <p:bldP spid="93" grpId="0"/>
      <p:bldP spid="94" grpId="0"/>
      <p:bldP spid="95" grpId="0"/>
      <p:bldP spid="96" grpId="0"/>
      <p:bldP spid="9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C228EAF1-A2CC-4DF3-B71E-8273023B765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 y="648335"/>
            <a:ext cx="9144000" cy="4495165"/>
          </a:xfrm>
          <a:prstGeom prst="rect">
            <a:avLst/>
          </a:prstGeom>
        </p:spPr>
      </p:pic>
      <p:grpSp>
        <p:nvGrpSpPr>
          <p:cNvPr id="49" name="Groep 48"/>
          <p:cNvGrpSpPr/>
          <p:nvPr/>
        </p:nvGrpSpPr>
        <p:grpSpPr>
          <a:xfrm>
            <a:off x="-1" y="-15240"/>
            <a:ext cx="9144001" cy="663575"/>
            <a:chOff x="-1" y="0"/>
            <a:chExt cx="9144001" cy="663575"/>
          </a:xfrm>
        </p:grpSpPr>
        <p:sp>
          <p:nvSpPr>
            <p:cNvPr id="50" name="Rectangle 6">
              <a:extLst>
                <a:ext uri="{FF2B5EF4-FFF2-40B4-BE49-F238E27FC236}">
                  <a16:creationId xmlns:a16="http://schemas.microsoft.com/office/drawing/2014/main" id="{B27E9913-36EA-409F-89E0-3365B7801FA4}"/>
                </a:ext>
              </a:extLst>
            </p:cNvPr>
            <p:cNvSpPr/>
            <p:nvPr userDrawn="1"/>
          </p:nvSpPr>
          <p:spPr>
            <a:xfrm>
              <a:off x="-1" y="0"/>
              <a:ext cx="9144001" cy="663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nvGrpSpPr>
            <p:cNvPr id="68" name="Group 9">
              <a:extLst>
                <a:ext uri="{FF2B5EF4-FFF2-40B4-BE49-F238E27FC236}">
                  <a16:creationId xmlns:a16="http://schemas.microsoft.com/office/drawing/2014/main" id="{1E781993-6531-43B9-B216-4ED3FA58B464}"/>
                </a:ext>
              </a:extLst>
            </p:cNvPr>
            <p:cNvGrpSpPr/>
            <p:nvPr/>
          </p:nvGrpSpPr>
          <p:grpSpPr>
            <a:xfrm>
              <a:off x="-1" y="152839"/>
              <a:ext cx="9144001" cy="505840"/>
              <a:chOff x="-1" y="152839"/>
              <a:chExt cx="9144001" cy="505840"/>
            </a:xfrm>
          </p:grpSpPr>
          <p:pic>
            <p:nvPicPr>
              <p:cNvPr id="70" name="Graphic 11">
                <a:extLst>
                  <a:ext uri="{FF2B5EF4-FFF2-40B4-BE49-F238E27FC236}">
                    <a16:creationId xmlns:a16="http://schemas.microsoft.com/office/drawing/2014/main" id="{3E13691D-E9F1-4EF5-91F2-3E2D18FDF2B2}"/>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05115" y="152839"/>
                <a:ext cx="1085850" cy="352425"/>
              </a:xfrm>
              <a:prstGeom prst="rect">
                <a:avLst/>
              </a:prstGeom>
            </p:spPr>
          </p:pic>
          <p:cxnSp>
            <p:nvCxnSpPr>
              <p:cNvPr id="73" name="Straight Connector 14">
                <a:extLst>
                  <a:ext uri="{FF2B5EF4-FFF2-40B4-BE49-F238E27FC236}">
                    <a16:creationId xmlns:a16="http://schemas.microsoft.com/office/drawing/2014/main" id="{E646B5C4-AFE6-450E-82F5-1511E3B490C0}"/>
                  </a:ext>
                </a:extLst>
              </p:cNvPr>
              <p:cNvCxnSpPr/>
              <p:nvPr/>
            </p:nvCxnSpPr>
            <p:spPr>
              <a:xfrm>
                <a:off x="-1" y="658679"/>
                <a:ext cx="9144001" cy="0"/>
              </a:xfrm>
              <a:prstGeom prst="line">
                <a:avLst/>
              </a:prstGeom>
              <a:ln w="19050">
                <a:solidFill>
                  <a:srgbClr val="B9122A"/>
                </a:solidFill>
              </a:ln>
            </p:spPr>
            <p:style>
              <a:lnRef idx="1">
                <a:schemeClr val="accent1"/>
              </a:lnRef>
              <a:fillRef idx="0">
                <a:schemeClr val="accent1"/>
              </a:fillRef>
              <a:effectRef idx="0">
                <a:schemeClr val="accent1"/>
              </a:effectRef>
              <a:fontRef idx="minor">
                <a:schemeClr val="tx1"/>
              </a:fontRef>
            </p:style>
          </p:cxnSp>
        </p:grpSp>
      </p:grpSp>
      <p:sp>
        <p:nvSpPr>
          <p:cNvPr id="46" name="Rectangle 89">
            <a:extLst>
              <a:ext uri="{FF2B5EF4-FFF2-40B4-BE49-F238E27FC236}">
                <a16:creationId xmlns:a16="http://schemas.microsoft.com/office/drawing/2014/main" id="{902B2527-9082-40C1-B14A-88328E9651B3}"/>
              </a:ext>
            </a:extLst>
          </p:cNvPr>
          <p:cNvSpPr/>
          <p:nvPr/>
        </p:nvSpPr>
        <p:spPr>
          <a:xfrm>
            <a:off x="0" y="3468410"/>
            <a:ext cx="9144001" cy="66357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000" b="1" dirty="0">
                <a:solidFill>
                  <a:schemeClr val="tx1"/>
                </a:solidFill>
                <a:latin typeface="Arial" panose="020B0604020202020204" pitchFamily="34" charset="0"/>
                <a:cs typeface="Arial" panose="020B0604020202020204" pitchFamily="34" charset="0"/>
              </a:rPr>
              <a:t>Extended </a:t>
            </a:r>
            <a:r>
              <a:rPr lang="nl-BE" sz="2000" b="1" dirty="0" err="1">
                <a:solidFill>
                  <a:schemeClr val="tx1"/>
                </a:solidFill>
                <a:latin typeface="Arial" panose="020B0604020202020204" pitchFamily="34" charset="0"/>
                <a:cs typeface="Arial" panose="020B0604020202020204" pitchFamily="34" charset="0"/>
              </a:rPr>
              <a:t>capacity</a:t>
            </a:r>
            <a:r>
              <a:rPr lang="nl-BE" sz="2000" b="1" dirty="0">
                <a:solidFill>
                  <a:schemeClr val="tx1"/>
                </a:solidFill>
                <a:latin typeface="Arial" panose="020B0604020202020204" pitchFamily="34" charset="0"/>
                <a:cs typeface="Arial" panose="020B0604020202020204" pitchFamily="34" charset="0"/>
              </a:rPr>
              <a:t> at </a:t>
            </a:r>
            <a:r>
              <a:rPr lang="nl-BE" sz="2000" b="1" dirty="0" err="1">
                <a:solidFill>
                  <a:schemeClr val="tx1"/>
                </a:solidFill>
                <a:latin typeface="Arial" panose="020B0604020202020204" pitchFamily="34" charset="0"/>
                <a:cs typeface="Arial" panose="020B0604020202020204" pitchFamily="34" charset="0"/>
              </a:rPr>
              <a:t>deep</a:t>
            </a:r>
            <a:r>
              <a:rPr lang="nl-BE" sz="2000" b="1" dirty="0">
                <a:solidFill>
                  <a:schemeClr val="tx1"/>
                </a:solidFill>
                <a:latin typeface="Arial" panose="020B0604020202020204" pitchFamily="34" charset="0"/>
                <a:cs typeface="Arial" panose="020B0604020202020204" pitchFamily="34" charset="0"/>
              </a:rPr>
              <a:t> </a:t>
            </a:r>
            <a:r>
              <a:rPr lang="nl-BE" sz="2000" b="1" dirty="0" err="1">
                <a:solidFill>
                  <a:schemeClr val="tx1"/>
                </a:solidFill>
                <a:latin typeface="Arial" panose="020B0604020202020204" pitchFamily="34" charset="0"/>
                <a:cs typeface="Arial" panose="020B0604020202020204" pitchFamily="34" charset="0"/>
              </a:rPr>
              <a:t>sea</a:t>
            </a:r>
            <a:r>
              <a:rPr lang="nl-BE" sz="2000" b="1" dirty="0">
                <a:solidFill>
                  <a:schemeClr val="tx1"/>
                </a:solidFill>
                <a:latin typeface="Arial" panose="020B0604020202020204" pitchFamily="34" charset="0"/>
                <a:cs typeface="Arial" panose="020B0604020202020204" pitchFamily="34" charset="0"/>
              </a:rPr>
              <a:t> container terminals</a:t>
            </a:r>
          </a:p>
        </p:txBody>
      </p:sp>
      <p:sp>
        <p:nvSpPr>
          <p:cNvPr id="9" name="Tekstvak 8">
            <a:extLst>
              <a:ext uri="{FF2B5EF4-FFF2-40B4-BE49-F238E27FC236}">
                <a16:creationId xmlns:a16="http://schemas.microsoft.com/office/drawing/2014/main" id="{8D095551-A547-4DD7-9987-56D614173204}"/>
              </a:ext>
            </a:extLst>
          </p:cNvPr>
          <p:cNvSpPr txBox="1"/>
          <p:nvPr/>
        </p:nvSpPr>
        <p:spPr>
          <a:xfrm>
            <a:off x="2258194" y="129450"/>
            <a:ext cx="6456405" cy="400110"/>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nl-BE" sz="2000" b="1" dirty="0">
                <a:solidFill>
                  <a:prstClr val="black"/>
                </a:solidFill>
                <a:latin typeface="Arial" panose="020B0604020202020204" pitchFamily="34" charset="0"/>
                <a:cs typeface="Arial" panose="020B0604020202020204" pitchFamily="34" charset="0"/>
              </a:rPr>
              <a:t>Container Giant</a:t>
            </a:r>
            <a:endParaRPr kumimoji="0" lang="nl-BE"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16819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40000" decel="60000" fill="hold" grpId="0" nodeType="after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0-#ppt_w/2"/>
                                          </p:val>
                                        </p:tav>
                                        <p:tav tm="100000">
                                          <p:val>
                                            <p:strVal val="#ppt_x"/>
                                          </p:val>
                                        </p:tav>
                                      </p:tavLst>
                                    </p:anim>
                                    <p:anim calcmode="lin" valueType="num">
                                      <p:cBhvr additive="base">
                                        <p:cTn id="8" dur="500" fill="hold"/>
                                        <p:tgtEl>
                                          <p:spTgt spid="4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ECB7BC0B-67C5-4FFE-A1A4-DA4A93B739C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 y="643439"/>
            <a:ext cx="9144002" cy="4500000"/>
          </a:xfrm>
          <a:prstGeom prst="rect">
            <a:avLst/>
          </a:prstGeom>
        </p:spPr>
      </p:pic>
      <p:grpSp>
        <p:nvGrpSpPr>
          <p:cNvPr id="49" name="Groep 48"/>
          <p:cNvGrpSpPr/>
          <p:nvPr/>
        </p:nvGrpSpPr>
        <p:grpSpPr>
          <a:xfrm>
            <a:off x="-1" y="-15240"/>
            <a:ext cx="9144001" cy="663575"/>
            <a:chOff x="-1" y="0"/>
            <a:chExt cx="9144001" cy="663575"/>
          </a:xfrm>
        </p:grpSpPr>
        <p:sp>
          <p:nvSpPr>
            <p:cNvPr id="50" name="Rectangle 6">
              <a:extLst>
                <a:ext uri="{FF2B5EF4-FFF2-40B4-BE49-F238E27FC236}">
                  <a16:creationId xmlns:a16="http://schemas.microsoft.com/office/drawing/2014/main" id="{B27E9913-36EA-409F-89E0-3365B7801FA4}"/>
                </a:ext>
              </a:extLst>
            </p:cNvPr>
            <p:cNvSpPr/>
            <p:nvPr userDrawn="1"/>
          </p:nvSpPr>
          <p:spPr>
            <a:xfrm>
              <a:off x="-1" y="0"/>
              <a:ext cx="9144001" cy="663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nvGrpSpPr>
            <p:cNvPr id="68" name="Group 9">
              <a:extLst>
                <a:ext uri="{FF2B5EF4-FFF2-40B4-BE49-F238E27FC236}">
                  <a16:creationId xmlns:a16="http://schemas.microsoft.com/office/drawing/2014/main" id="{1E781993-6531-43B9-B216-4ED3FA58B464}"/>
                </a:ext>
              </a:extLst>
            </p:cNvPr>
            <p:cNvGrpSpPr/>
            <p:nvPr/>
          </p:nvGrpSpPr>
          <p:grpSpPr>
            <a:xfrm>
              <a:off x="-1" y="152839"/>
              <a:ext cx="9144001" cy="505840"/>
              <a:chOff x="-1" y="152839"/>
              <a:chExt cx="9144001" cy="505840"/>
            </a:xfrm>
          </p:grpSpPr>
          <p:pic>
            <p:nvPicPr>
              <p:cNvPr id="70" name="Graphic 11">
                <a:extLst>
                  <a:ext uri="{FF2B5EF4-FFF2-40B4-BE49-F238E27FC236}">
                    <a16:creationId xmlns:a16="http://schemas.microsoft.com/office/drawing/2014/main" id="{3E13691D-E9F1-4EF5-91F2-3E2D18FDF2B2}"/>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05115" y="152839"/>
                <a:ext cx="1085850" cy="352425"/>
              </a:xfrm>
              <a:prstGeom prst="rect">
                <a:avLst/>
              </a:prstGeom>
            </p:spPr>
          </p:pic>
          <p:cxnSp>
            <p:nvCxnSpPr>
              <p:cNvPr id="73" name="Straight Connector 14">
                <a:extLst>
                  <a:ext uri="{FF2B5EF4-FFF2-40B4-BE49-F238E27FC236}">
                    <a16:creationId xmlns:a16="http://schemas.microsoft.com/office/drawing/2014/main" id="{E646B5C4-AFE6-450E-82F5-1511E3B490C0}"/>
                  </a:ext>
                </a:extLst>
              </p:cNvPr>
              <p:cNvCxnSpPr/>
              <p:nvPr/>
            </p:nvCxnSpPr>
            <p:spPr>
              <a:xfrm>
                <a:off x="-1" y="658679"/>
                <a:ext cx="9144001" cy="0"/>
              </a:xfrm>
              <a:prstGeom prst="line">
                <a:avLst/>
              </a:prstGeom>
              <a:ln w="19050">
                <a:solidFill>
                  <a:srgbClr val="B9122A"/>
                </a:solidFill>
              </a:ln>
            </p:spPr>
            <p:style>
              <a:lnRef idx="1">
                <a:schemeClr val="accent1"/>
              </a:lnRef>
              <a:fillRef idx="0">
                <a:schemeClr val="accent1"/>
              </a:fillRef>
              <a:effectRef idx="0">
                <a:schemeClr val="accent1"/>
              </a:effectRef>
              <a:fontRef idx="minor">
                <a:schemeClr val="tx1"/>
              </a:fontRef>
            </p:style>
          </p:cxnSp>
        </p:grpSp>
      </p:grpSp>
      <p:sp>
        <p:nvSpPr>
          <p:cNvPr id="46" name="Rectangle 89">
            <a:extLst>
              <a:ext uri="{FF2B5EF4-FFF2-40B4-BE49-F238E27FC236}">
                <a16:creationId xmlns:a16="http://schemas.microsoft.com/office/drawing/2014/main" id="{902B2527-9082-40C1-B14A-88328E9651B3}"/>
              </a:ext>
            </a:extLst>
          </p:cNvPr>
          <p:cNvSpPr/>
          <p:nvPr/>
        </p:nvSpPr>
        <p:spPr>
          <a:xfrm>
            <a:off x="-20208" y="3296644"/>
            <a:ext cx="9144001" cy="66357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800" b="1" dirty="0" err="1">
                <a:solidFill>
                  <a:schemeClr val="tx1"/>
                </a:solidFill>
                <a:latin typeface="Arial" panose="020B0604020202020204" pitchFamily="34" charset="0"/>
                <a:cs typeface="Arial" panose="020B0604020202020204" pitchFamily="34" charset="0"/>
              </a:rPr>
              <a:t>Your</a:t>
            </a:r>
            <a:r>
              <a:rPr lang="nl-BE" sz="1800" b="1" dirty="0">
                <a:solidFill>
                  <a:schemeClr val="tx1"/>
                </a:solidFill>
                <a:latin typeface="Arial" panose="020B0604020202020204" pitchFamily="34" charset="0"/>
                <a:cs typeface="Arial" panose="020B0604020202020204" pitchFamily="34" charset="0"/>
              </a:rPr>
              <a:t> steel, </a:t>
            </a:r>
            <a:r>
              <a:rPr lang="nl-BE" sz="1800" b="1" dirty="0" err="1">
                <a:solidFill>
                  <a:schemeClr val="tx1"/>
                </a:solidFill>
                <a:latin typeface="Arial" panose="020B0604020202020204" pitchFamily="34" charset="0"/>
                <a:cs typeface="Arial" panose="020B0604020202020204" pitchFamily="34" charset="0"/>
              </a:rPr>
              <a:t>machinery</a:t>
            </a:r>
            <a:r>
              <a:rPr lang="nl-BE" sz="1800" b="1" dirty="0">
                <a:solidFill>
                  <a:schemeClr val="tx1"/>
                </a:solidFill>
                <a:latin typeface="Arial" panose="020B0604020202020204" pitchFamily="34" charset="0"/>
                <a:cs typeface="Arial" panose="020B0604020202020204" pitchFamily="34" charset="0"/>
              </a:rPr>
              <a:t>, paper </a:t>
            </a:r>
            <a:r>
              <a:rPr lang="nl-BE" sz="1800" b="1" dirty="0" err="1">
                <a:solidFill>
                  <a:schemeClr val="tx1"/>
                </a:solidFill>
                <a:latin typeface="Arial" panose="020B0604020202020204" pitchFamily="34" charset="0"/>
                <a:cs typeface="Arial" panose="020B0604020202020204" pitchFamily="34" charset="0"/>
              </a:rPr>
              <a:t>and</a:t>
            </a:r>
            <a:r>
              <a:rPr lang="nl-BE" sz="1800" b="1" dirty="0">
                <a:solidFill>
                  <a:schemeClr val="tx1"/>
                </a:solidFill>
                <a:latin typeface="Arial" panose="020B0604020202020204" pitchFamily="34" charset="0"/>
                <a:cs typeface="Arial" panose="020B0604020202020204" pitchFamily="34" charset="0"/>
              </a:rPr>
              <a:t> </a:t>
            </a:r>
            <a:r>
              <a:rPr lang="nl-BE" sz="1800" b="1" dirty="0" err="1">
                <a:solidFill>
                  <a:schemeClr val="tx1"/>
                </a:solidFill>
                <a:latin typeface="Arial" panose="020B0604020202020204" pitchFamily="34" charset="0"/>
                <a:cs typeface="Arial" panose="020B0604020202020204" pitchFamily="34" charset="0"/>
              </a:rPr>
              <a:t>cars</a:t>
            </a:r>
            <a:r>
              <a:rPr lang="nl-BE" sz="1800" b="1" dirty="0">
                <a:solidFill>
                  <a:schemeClr val="tx1"/>
                </a:solidFill>
                <a:latin typeface="Arial" panose="020B0604020202020204" pitchFamily="34" charset="0"/>
                <a:cs typeface="Arial" panose="020B0604020202020204" pitchFamily="34" charset="0"/>
              </a:rPr>
              <a:t> are in </a:t>
            </a:r>
            <a:r>
              <a:rPr lang="nl-BE" sz="1800" b="1" dirty="0" err="1">
                <a:solidFill>
                  <a:schemeClr val="tx1"/>
                </a:solidFill>
                <a:latin typeface="Arial" panose="020B0604020202020204" pitchFamily="34" charset="0"/>
                <a:cs typeface="Arial" panose="020B0604020202020204" pitchFamily="34" charset="0"/>
              </a:rPr>
              <a:t>good</a:t>
            </a:r>
            <a:r>
              <a:rPr lang="nl-BE" sz="1800" b="1" dirty="0">
                <a:solidFill>
                  <a:schemeClr val="tx1"/>
                </a:solidFill>
                <a:latin typeface="Arial" panose="020B0604020202020204" pitchFamily="34" charset="0"/>
                <a:cs typeface="Arial" panose="020B0604020202020204" pitchFamily="34" charset="0"/>
              </a:rPr>
              <a:t> hands</a:t>
            </a:r>
          </a:p>
        </p:txBody>
      </p:sp>
      <p:sp>
        <p:nvSpPr>
          <p:cNvPr id="2" name="Rechthoek 1">
            <a:extLst>
              <a:ext uri="{FF2B5EF4-FFF2-40B4-BE49-F238E27FC236}">
                <a16:creationId xmlns:a16="http://schemas.microsoft.com/office/drawing/2014/main" id="{FE0194B9-45F6-423D-8D3B-859A420E0C63}"/>
              </a:ext>
            </a:extLst>
          </p:cNvPr>
          <p:cNvSpPr/>
          <p:nvPr/>
        </p:nvSpPr>
        <p:spPr>
          <a:xfrm>
            <a:off x="2741926" y="89914"/>
            <a:ext cx="6279284" cy="400110"/>
          </a:xfrm>
          <a:prstGeom prst="rect">
            <a:avLst/>
          </a:prstGeom>
        </p:spPr>
        <p:txBody>
          <a:bodyPr wrap="none">
            <a:spAutoFit/>
          </a:bodyPr>
          <a:lstStyle/>
          <a:p>
            <a:pPr algn="r">
              <a:defRPr/>
            </a:pPr>
            <a:r>
              <a:rPr lang="nl-BE" sz="2000" b="1" dirty="0">
                <a:solidFill>
                  <a:prstClr val="black"/>
                </a:solidFill>
                <a:latin typeface="Arial" panose="020B0604020202020204" pitchFamily="34" charset="0"/>
                <a:cs typeface="Arial" panose="020B0604020202020204" pitchFamily="34" charset="0"/>
              </a:rPr>
              <a:t>Longstanding expertise at multipurpose terminals</a:t>
            </a:r>
          </a:p>
        </p:txBody>
      </p:sp>
    </p:spTree>
    <p:extLst>
      <p:ext uri="{BB962C8B-B14F-4D97-AF65-F5344CB8AC3E}">
        <p14:creationId xmlns:p14="http://schemas.microsoft.com/office/powerpoint/2010/main" val="953112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40000" decel="60000" fill="hold" grpId="0" nodeType="after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0-#ppt_w/2"/>
                                          </p:val>
                                        </p:tav>
                                        <p:tav tm="100000">
                                          <p:val>
                                            <p:strVal val="#ppt_x"/>
                                          </p:val>
                                        </p:tav>
                                      </p:tavLst>
                                    </p:anim>
                                    <p:anim calcmode="lin" valueType="num">
                                      <p:cBhvr additive="base">
                                        <p:cTn id="8" dur="500" fill="hold"/>
                                        <p:tgtEl>
                                          <p:spTgt spid="4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theme/theme1.xml><?xml version="1.0" encoding="utf-8"?>
<a:theme xmlns:a="http://schemas.openxmlformats.org/drawingml/2006/main" name="Office-thema">
  <a:themeElements>
    <a:clrScheme name="Office-them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thema">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Port of A">
    <a:dk1>
      <a:srgbClr val="000000"/>
    </a:dk1>
    <a:lt1>
      <a:sysClr val="window" lastClr="FFFFFF"/>
    </a:lt1>
    <a:dk2>
      <a:srgbClr val="BA122B"/>
    </a:dk2>
    <a:lt2>
      <a:srgbClr val="888B87"/>
    </a:lt2>
    <a:accent1>
      <a:srgbClr val="BA122B"/>
    </a:accent1>
    <a:accent2>
      <a:srgbClr val="55788E"/>
    </a:accent2>
    <a:accent3>
      <a:srgbClr val="B6CAC8"/>
    </a:accent3>
    <a:accent4>
      <a:srgbClr val="82483B"/>
    </a:accent4>
    <a:accent5>
      <a:srgbClr val="979B00"/>
    </a:accent5>
    <a:accent6>
      <a:srgbClr val="824C5B"/>
    </a:accent6>
    <a:hlink>
      <a:srgbClr val="BA122B"/>
    </a:hlink>
    <a:folHlink>
      <a:srgbClr val="495F70"/>
    </a:folHlink>
  </a:clrScheme>
  <a:fontScheme name="Port of Antwerp">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0</TotalTime>
  <Words>2986</Words>
  <Application>Microsoft Macintosh PowerPoint</Application>
  <PresentationFormat>Bildschirmpräsentation (16:9)</PresentationFormat>
  <Paragraphs>335</Paragraphs>
  <Slides>32</Slides>
  <Notes>22</Notes>
  <HiddenSlides>0</HiddenSlides>
  <MMClips>0</MMClips>
  <ScaleCrop>false</ScaleCrop>
  <HeadingPairs>
    <vt:vector size="6" baseType="variant">
      <vt:variant>
        <vt:lpstr>Verwendete Schriftarten</vt:lpstr>
      </vt:variant>
      <vt:variant>
        <vt:i4>9</vt:i4>
      </vt:variant>
      <vt:variant>
        <vt:lpstr>Design</vt:lpstr>
      </vt:variant>
      <vt:variant>
        <vt:i4>2</vt:i4>
      </vt:variant>
      <vt:variant>
        <vt:lpstr>Folientitel</vt:lpstr>
      </vt:variant>
      <vt:variant>
        <vt:i4>32</vt:i4>
      </vt:variant>
    </vt:vector>
  </HeadingPairs>
  <TitlesOfParts>
    <vt:vector size="43" baseType="lpstr">
      <vt:lpstr>ＭＳ Ｐゴシック</vt:lpstr>
      <vt:lpstr>Calibri Light</vt:lpstr>
      <vt:lpstr>Wingdings 3</vt:lpstr>
      <vt:lpstr>Glypha LT Std Black</vt:lpstr>
      <vt:lpstr>Gill Sans MT</vt:lpstr>
      <vt:lpstr>Calibri</vt:lpstr>
      <vt:lpstr>Arial Black</vt:lpstr>
      <vt:lpstr>Arial</vt:lpstr>
      <vt:lpstr>Glypha 75 Black</vt:lpstr>
      <vt:lpstr>Office-thema</vt:lpstr>
      <vt:lpstr>Custom Design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Importance of Slovakia for the Port of Antwerp</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Microsoft Office-gebruiker</dc:creator>
  <cp:lastModifiedBy>Microsoft Office User</cp:lastModifiedBy>
  <cp:revision>1022</cp:revision>
  <cp:lastPrinted>2017-05-11T12:50:58Z</cp:lastPrinted>
  <dcterms:created xsi:type="dcterms:W3CDTF">2017-05-03T12:00:29Z</dcterms:created>
  <dcterms:modified xsi:type="dcterms:W3CDTF">2018-11-08T08:52:29Z</dcterms:modified>
</cp:coreProperties>
</file>