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4" r:id="rId2"/>
    <p:sldId id="275" r:id="rId3"/>
    <p:sldId id="277" r:id="rId4"/>
    <p:sldId id="278" r:id="rId5"/>
    <p:sldId id="279" r:id="rId6"/>
    <p:sldId id="280" r:id="rId7"/>
    <p:sldId id="281" r:id="rId8"/>
    <p:sldId id="282" r:id="rId9"/>
    <p:sldId id="287" r:id="rId10"/>
    <p:sldId id="285" r:id="rId11"/>
    <p:sldId id="286" r:id="rId12"/>
    <p:sldId id="294" r:id="rId13"/>
    <p:sldId id="288" r:id="rId14"/>
    <p:sldId id="290" r:id="rId15"/>
    <p:sldId id="291" r:id="rId16"/>
    <p:sldId id="292" r:id="rId17"/>
    <p:sldId id="293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Graf%202%20v%20aplikaci%20Microsoft%20Office%20Word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Graf%203%20v%20aplikaci%20Microsoft%20Office%20Word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H_rok_programu_Microsoft_Excel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programu_Microsoft_Excel1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859013789941061E-2"/>
          <c:y val="2.2425347222222232E-2"/>
          <c:w val="0.88318837486266288"/>
          <c:h val="0.699432887310926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'[Graf 2 v aplikaci Microsoft Office Word]List1'!$B$1</c:f>
              <c:strCache>
                <c:ptCount val="1"/>
                <c:pt idx="0">
                  <c:v>Obojstranné parkovisko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1.4225555706772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A051-419F-8C34-29EA9091753F}"/>
                </c:ext>
              </c:extLst>
            </c:dLbl>
            <c:dLbl>
              <c:idx val="1"/>
              <c:layout>
                <c:manualLayout>
                  <c:x val="-4.5521793558666234E-3"/>
                  <c:y val="-1.4225555706772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051-419F-8C34-29EA9091753F}"/>
                </c:ext>
              </c:extLst>
            </c:dLbl>
            <c:dLbl>
              <c:idx val="2"/>
              <c:layout>
                <c:manualLayout>
                  <c:x val="-2.2760896779334002E-3"/>
                  <c:y val="-1.066916678007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A051-419F-8C34-29EA909175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'[Graf 2 v aplikaci Microsoft Office Word]List1'!$A$2:$A$4</c:f>
              <c:strCache>
                <c:ptCount val="3"/>
                <c:pt idx="0">
                  <c:v>Cesta I.triedy</c:v>
                </c:pt>
                <c:pt idx="1">
                  <c:v>Privádzač rýchlostnej cesty</c:v>
                </c:pt>
                <c:pt idx="2">
                  <c:v>Rýchlostná cesta</c:v>
                </c:pt>
              </c:strCache>
            </c:strRef>
          </c:cat>
          <c:val>
            <c:numRef>
              <c:f>'[Graf 2 v aplikaci Microsoft Office Word]List1'!$B$2:$B$4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51-419F-8C34-29EA9091753F}"/>
            </c:ext>
          </c:extLst>
        </c:ser>
        <c:ser>
          <c:idx val="1"/>
          <c:order val="1"/>
          <c:tx>
            <c:strRef>
              <c:f>'[Graf 2 v aplikaci Microsoft Office Word]List1'!$C$1</c:f>
              <c:strCache>
                <c:ptCount val="1"/>
                <c:pt idx="0">
                  <c:v>Pravá strana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0"/>
                  <c:y val="-1.0416663818716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A051-419F-8C34-29EA9091753F}"/>
                </c:ext>
              </c:extLst>
            </c:dLbl>
            <c:dLbl>
              <c:idx val="2"/>
              <c:layout>
                <c:manualLayout>
                  <c:x val="7.5561539712254019E-17"/>
                  <c:y val="-1.0416663818716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051-419F-8C34-29EA909175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'[Graf 2 v aplikaci Microsoft Office Word]List1'!$A$2:$A$4</c:f>
              <c:strCache>
                <c:ptCount val="3"/>
                <c:pt idx="0">
                  <c:v>Cesta I.triedy</c:v>
                </c:pt>
                <c:pt idx="1">
                  <c:v>Privádzač rýchlostnej cesty</c:v>
                </c:pt>
                <c:pt idx="2">
                  <c:v>Rýchlostná cesta</c:v>
                </c:pt>
              </c:strCache>
            </c:strRef>
          </c:cat>
          <c:val>
            <c:numRef>
              <c:f>'[Graf 2 v aplikaci Microsoft Office Word]List1'!$C$2:$C$4</c:f>
              <c:numCache>
                <c:formatCode>General</c:formatCode>
                <c:ptCount val="3"/>
                <c:pt idx="0">
                  <c:v>125</c:v>
                </c:pt>
                <c:pt idx="1">
                  <c:v>1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51-419F-8C34-29EA9091753F}"/>
            </c:ext>
          </c:extLst>
        </c:ser>
        <c:ser>
          <c:idx val="2"/>
          <c:order val="2"/>
          <c:tx>
            <c:strRef>
              <c:f>'[Graf 2 v aplikaci Microsoft Office Word]List1'!$D$1</c:f>
              <c:strCache>
                <c:ptCount val="1"/>
                <c:pt idx="0">
                  <c:v>Ľavá strana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64758426371919E-2"/>
                  <c:y val="-1.0416663818716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051-419F-8C34-29EA9091753F}"/>
                </c:ext>
              </c:extLst>
            </c:dLbl>
            <c:dLbl>
              <c:idx val="1"/>
              <c:layout>
                <c:manualLayout>
                  <c:x val="0"/>
                  <c:y val="-1.38888850916216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A051-419F-8C34-29EA9091753F}"/>
                </c:ext>
              </c:extLst>
            </c:dLbl>
            <c:dLbl>
              <c:idx val="2"/>
              <c:layout>
                <c:manualLayout>
                  <c:x val="4.1215861421239706E-3"/>
                  <c:y val="-1.0416663818716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051-419F-8C34-29EA909175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'[Graf 2 v aplikaci Microsoft Office Word]List1'!$A$2:$A$4</c:f>
              <c:strCache>
                <c:ptCount val="3"/>
                <c:pt idx="0">
                  <c:v>Cesta I.triedy</c:v>
                </c:pt>
                <c:pt idx="1">
                  <c:v>Privádzač rýchlostnej cesty</c:v>
                </c:pt>
                <c:pt idx="2">
                  <c:v>Rýchlostná cesta</c:v>
                </c:pt>
              </c:strCache>
            </c:strRef>
          </c:cat>
          <c:val>
            <c:numRef>
              <c:f>'[Graf 2 v aplikaci Microsoft Office Word]List1'!$D$2:$D$4</c:f>
              <c:numCache>
                <c:formatCode>General</c:formatCode>
                <c:ptCount val="3"/>
                <c:pt idx="0">
                  <c:v>77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051-419F-8C34-29EA909175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751104"/>
        <c:axId val="108773760"/>
        <c:axId val="86499776"/>
      </c:bar3DChart>
      <c:catAx>
        <c:axId val="108751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50" b="1"/>
                </a:pPr>
                <a:r>
                  <a:rPr lang="sk-SK" sz="1050" b="1"/>
                  <a:t>Typ úseku</a:t>
                </a:r>
              </a:p>
            </c:rich>
          </c:tx>
          <c:layout/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sk-SK"/>
          </a:p>
        </c:txPr>
        <c:crossAx val="108773760"/>
        <c:crosses val="autoZero"/>
        <c:auto val="1"/>
        <c:lblAlgn val="ctr"/>
        <c:lblOffset val="100"/>
        <c:noMultiLvlLbl val="0"/>
      </c:catAx>
      <c:valAx>
        <c:axId val="108773760"/>
        <c:scaling>
          <c:orientation val="minMax"/>
          <c:max val="14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1"/>
                </a:pPr>
                <a:r>
                  <a:rPr lang="sk-SK" sz="1600" b="1" dirty="0" smtClean="0"/>
                  <a:t>Počet</a:t>
                </a:r>
                <a:r>
                  <a:rPr lang="sk-SK" sz="1600" b="1" baseline="0" dirty="0" smtClean="0"/>
                  <a:t> </a:t>
                </a:r>
                <a:r>
                  <a:rPr lang="sk-SK" sz="1600" b="1" dirty="0" smtClean="0"/>
                  <a:t>parkovísk</a:t>
                </a:r>
                <a:endParaRPr lang="sk-SK" sz="1600" b="1" dirty="0"/>
              </a:p>
            </c:rich>
          </c:tx>
          <c:layout>
            <c:manualLayout>
              <c:xMode val="edge"/>
              <c:yMode val="edge"/>
              <c:x val="1.0665626575889025E-2"/>
              <c:y val="0.1992758827093302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08751104"/>
        <c:crosses val="autoZero"/>
        <c:crossBetween val="between"/>
        <c:majorUnit val="20"/>
      </c:valAx>
      <c:serAx>
        <c:axId val="86499776"/>
        <c:scaling>
          <c:orientation val="minMax"/>
        </c:scaling>
        <c:delete val="1"/>
        <c:axPos val="b"/>
        <c:majorTickMark val="out"/>
        <c:minorTickMark val="none"/>
        <c:tickLblPos val="nextTo"/>
        <c:crossAx val="108773760"/>
        <c:crosses val="autoZero"/>
      </c:serAx>
    </c:plotArea>
    <c:plotVisOnly val="1"/>
    <c:dispBlanksAs val="gap"/>
    <c:showDLblsOverMax val="0"/>
  </c:chart>
  <c:spPr>
    <a:solidFill>
      <a:srgbClr val="EAE2E2"/>
    </a:solidFill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1035754695306"/>
          <c:y val="0.13349512390222634"/>
          <c:w val="0.88075552663151868"/>
          <c:h val="0.7569139269609579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'[Graf 3 v aplikaci Microsoft Office Word]List1'!$B$1</c:f>
              <c:strCache>
                <c:ptCount val="1"/>
                <c:pt idx="0">
                  <c:v>Obojstranné parkovisko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'[Graf 3 v aplikaci Microsoft Office Word]List1'!$A$2:$A$8</c:f>
              <c:strCache>
                <c:ptCount val="7"/>
                <c:pt idx="0">
                  <c:v>D1</c:v>
                </c:pt>
                <c:pt idx="1">
                  <c:v>D2</c:v>
                </c:pt>
                <c:pt idx="2">
                  <c:v>D4</c:v>
                </c:pt>
                <c:pt idx="3">
                  <c:v>R1</c:v>
                </c:pt>
                <c:pt idx="4">
                  <c:v>R2</c:v>
                </c:pt>
                <c:pt idx="5">
                  <c:v>R1A</c:v>
                </c:pt>
                <c:pt idx="6">
                  <c:v>I</c:v>
                </c:pt>
              </c:strCache>
            </c:strRef>
          </c:cat>
          <c:val>
            <c:numRef>
              <c:f>'[Graf 3 v aplikaci Microsoft Office Word]List1'!$B$2:$B$8</c:f>
              <c:numCache>
                <c:formatCode>General</c:formatCode>
                <c:ptCount val="7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BE-41B5-AA34-BA28395B4B1E}"/>
            </c:ext>
          </c:extLst>
        </c:ser>
        <c:ser>
          <c:idx val="1"/>
          <c:order val="1"/>
          <c:tx>
            <c:strRef>
              <c:f>'[Graf 3 v aplikaci Microsoft Office Word]List1'!$C$1</c:f>
              <c:strCache>
                <c:ptCount val="1"/>
                <c:pt idx="0">
                  <c:v>Pravá strana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-1.111111111111112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4BE-41B5-AA34-BA28395B4B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'[Graf 3 v aplikaci Microsoft Office Word]List1'!$A$2:$A$8</c:f>
              <c:strCache>
                <c:ptCount val="7"/>
                <c:pt idx="0">
                  <c:v>D1</c:v>
                </c:pt>
                <c:pt idx="1">
                  <c:v>D2</c:v>
                </c:pt>
                <c:pt idx="2">
                  <c:v>D4</c:v>
                </c:pt>
                <c:pt idx="3">
                  <c:v>R1</c:v>
                </c:pt>
                <c:pt idx="4">
                  <c:v>R2</c:v>
                </c:pt>
                <c:pt idx="5">
                  <c:v>R1A</c:v>
                </c:pt>
                <c:pt idx="6">
                  <c:v>I</c:v>
                </c:pt>
              </c:strCache>
            </c:strRef>
          </c:cat>
          <c:val>
            <c:numRef>
              <c:f>'[Graf 3 v aplikaci Microsoft Office Word]List1'!$C$2:$C$8</c:f>
              <c:numCache>
                <c:formatCode>General</c:formatCode>
                <c:ptCount val="7"/>
                <c:pt idx="0">
                  <c:v>21</c:v>
                </c:pt>
                <c:pt idx="1">
                  <c:v>5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BE-41B5-AA34-BA28395B4B1E}"/>
            </c:ext>
          </c:extLst>
        </c:ser>
        <c:ser>
          <c:idx val="2"/>
          <c:order val="2"/>
          <c:tx>
            <c:strRef>
              <c:f>'[Graf 3 v aplikaci Microsoft Office Word]List1'!$D$1</c:f>
              <c:strCache>
                <c:ptCount val="1"/>
                <c:pt idx="0">
                  <c:v>Ľavá strana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33333333333322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4BE-41B5-AA34-BA28395B4B1E}"/>
                </c:ext>
              </c:extLst>
            </c:dLbl>
            <c:dLbl>
              <c:idx val="3"/>
              <c:layout>
                <c:manualLayout>
                  <c:x val="5.5555555555555558E-3"/>
                  <c:y val="4.62962962962967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4BE-41B5-AA34-BA28395B4B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'[Graf 3 v aplikaci Microsoft Office Word]List1'!$A$2:$A$8</c:f>
              <c:strCache>
                <c:ptCount val="7"/>
                <c:pt idx="0">
                  <c:v>D1</c:v>
                </c:pt>
                <c:pt idx="1">
                  <c:v>D2</c:v>
                </c:pt>
                <c:pt idx="2">
                  <c:v>D4</c:v>
                </c:pt>
                <c:pt idx="3">
                  <c:v>R1</c:v>
                </c:pt>
                <c:pt idx="4">
                  <c:v>R2</c:v>
                </c:pt>
                <c:pt idx="5">
                  <c:v>R1A</c:v>
                </c:pt>
                <c:pt idx="6">
                  <c:v>I</c:v>
                </c:pt>
              </c:strCache>
            </c:strRef>
          </c:cat>
          <c:val>
            <c:numRef>
              <c:f>'[Graf 3 v aplikaci Microsoft Office Word]List1'!$D$2:$D$8</c:f>
              <c:numCache>
                <c:formatCode>General</c:formatCode>
                <c:ptCount val="7"/>
                <c:pt idx="0">
                  <c:v>17</c:v>
                </c:pt>
                <c:pt idx="1">
                  <c:v>4</c:v>
                </c:pt>
                <c:pt idx="2">
                  <c:v>1</c:v>
                </c:pt>
                <c:pt idx="3">
                  <c:v>4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4BE-41B5-AA34-BA28395B4B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0196224"/>
        <c:axId val="110197760"/>
        <c:axId val="86502016"/>
      </c:bar3DChart>
      <c:catAx>
        <c:axId val="110196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sk-SK"/>
          </a:p>
        </c:txPr>
        <c:crossAx val="110197760"/>
        <c:crosses val="autoZero"/>
        <c:auto val="1"/>
        <c:lblAlgn val="ctr"/>
        <c:lblOffset val="100"/>
        <c:noMultiLvlLbl val="0"/>
      </c:catAx>
      <c:valAx>
        <c:axId val="110197760"/>
        <c:scaling>
          <c:orientation val="minMax"/>
          <c:max val="2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sk-SK" sz="1400" b="1" dirty="0"/>
                  <a:t>Počet </a:t>
                </a:r>
                <a:r>
                  <a:rPr lang="sk-SK" sz="1600" b="1" dirty="0"/>
                  <a:t>parkovísk</a:t>
                </a:r>
                <a:endParaRPr lang="sk-SK" sz="1400" b="1" dirty="0"/>
              </a:p>
            </c:rich>
          </c:tx>
          <c:layout>
            <c:manualLayout>
              <c:xMode val="edge"/>
              <c:yMode val="edge"/>
              <c:x val="1.4253585883145929E-2"/>
              <c:y val="0.2869677933728884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0196224"/>
        <c:crosses val="autoZero"/>
        <c:crossBetween val="between"/>
        <c:majorUnit val="3"/>
      </c:valAx>
      <c:serAx>
        <c:axId val="86502016"/>
        <c:scaling>
          <c:orientation val="minMax"/>
        </c:scaling>
        <c:delete val="1"/>
        <c:axPos val="b"/>
        <c:majorTickMark val="out"/>
        <c:minorTickMark val="none"/>
        <c:tickLblPos val="nextTo"/>
        <c:crossAx val="110197760"/>
        <c:crosses val="autoZero"/>
      </c:serAx>
    </c:plotArea>
    <c:plotVisOnly val="1"/>
    <c:dispBlanksAs val="gap"/>
    <c:showDLblsOverMax val="0"/>
  </c:chart>
  <c:spPr>
    <a:solidFill>
      <a:srgbClr val="EAE2E2"/>
    </a:solidFill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7694695851157324E-2"/>
          <c:y val="1.8181728844395877E-2"/>
          <c:w val="0.92532865332506087"/>
          <c:h val="0.864259156662107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Obojstranné parkovisko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3F-42D0-A9DA-8C7D17BE998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3F-42D0-A9DA-8C7D17BE9981}"/>
                </c:ext>
              </c:extLst>
            </c:dLbl>
            <c:dLbl>
              <c:idx val="2"/>
              <c:layout>
                <c:manualLayout>
                  <c:x val="0"/>
                  <c:y val="1.9841269841270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B73F-42D0-A9DA-8C7D17BE9981}"/>
                </c:ext>
              </c:extLst>
            </c:dLbl>
            <c:dLbl>
              <c:idx val="3"/>
              <c:layout>
                <c:manualLayout>
                  <c:x val="0"/>
                  <c:y val="1.5873015873015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73F-42D0-A9DA-8C7D17BE9981}"/>
                </c:ext>
              </c:extLst>
            </c:dLbl>
            <c:dLbl>
              <c:idx val="4"/>
              <c:layout>
                <c:manualLayout>
                  <c:x val="0"/>
                  <c:y val="1.5873015873015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B73F-42D0-A9DA-8C7D17BE9981}"/>
                </c:ext>
              </c:extLst>
            </c:dLbl>
            <c:dLbl>
              <c:idx val="5"/>
              <c:layout>
                <c:manualLayout>
                  <c:x val="0"/>
                  <c:y val="1.5873015873015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73F-42D0-A9DA-8C7D17BE9981}"/>
                </c:ext>
              </c:extLst>
            </c:dLbl>
            <c:dLbl>
              <c:idx val="6"/>
              <c:layout>
                <c:manualLayout>
                  <c:x val="0"/>
                  <c:y val="1.7063433303463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B73F-42D0-A9DA-8C7D17BE9981}"/>
                </c:ext>
              </c:extLst>
            </c:dLbl>
            <c:dLbl>
              <c:idx val="7"/>
              <c:layout>
                <c:manualLayout>
                  <c:x val="6.0135671968156417E-4"/>
                  <c:y val="4.45032905737730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B73F-42D0-A9DA-8C7D17BE998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73F-42D0-A9DA-8C7D17BE998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3F-42D0-A9DA-8C7D17BE9981}"/>
                </c:ext>
              </c:extLst>
            </c:dLbl>
            <c:dLbl>
              <c:idx val="10"/>
              <c:layout>
                <c:manualLayout>
                  <c:x val="2.3148654820932179E-3"/>
                  <c:y val="1.4285654918122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B73F-42D0-A9DA-8C7D17BE998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3F-42D0-A9DA-8C7D17BE9981}"/>
                </c:ext>
              </c:extLst>
            </c:dLbl>
            <c:dLbl>
              <c:idx val="12"/>
              <c:layout>
                <c:manualLayout>
                  <c:x val="0"/>
                  <c:y val="1.58730158730158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B73F-42D0-A9DA-8C7D17BE9981}"/>
                </c:ext>
              </c:extLst>
            </c:dLbl>
            <c:dLbl>
              <c:idx val="13"/>
              <c:layout>
                <c:manualLayout>
                  <c:x val="0"/>
                  <c:y val="1.1507876532781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B73F-42D0-A9DA-8C7D17BE9981}"/>
                </c:ext>
              </c:extLst>
            </c:dLbl>
            <c:dLbl>
              <c:idx val="14"/>
              <c:layout>
                <c:manualLayout>
                  <c:x val="0"/>
                  <c:y val="1.190476190476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B73F-42D0-A9DA-8C7D17BE9981}"/>
                </c:ext>
              </c:extLst>
            </c:dLbl>
            <c:dLbl>
              <c:idx val="15"/>
              <c:layout>
                <c:manualLayout>
                  <c:x val="-2.3148148148148147E-3"/>
                  <c:y val="1.1904761904761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B73F-42D0-A9DA-8C7D17BE9981}"/>
                </c:ext>
              </c:extLst>
            </c:dLbl>
            <c:dLbl>
              <c:idx val="16"/>
              <c:layout>
                <c:manualLayout>
                  <c:x val="-2.4360278934784465E-3"/>
                  <c:y val="5.555556770681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B73F-42D0-A9DA-8C7D17BE9981}"/>
                </c:ext>
              </c:extLst>
            </c:dLbl>
            <c:dLbl>
              <c:idx val="17"/>
              <c:layout>
                <c:manualLayout>
                  <c:x val="0"/>
                  <c:y val="1.11257679627663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B73F-42D0-A9DA-8C7D17BE9981}"/>
                </c:ext>
              </c:extLst>
            </c:dLbl>
            <c:dLbl>
              <c:idx val="18"/>
              <c:layout>
                <c:manualLayout>
                  <c:x val="-1.2180139467392233E-3"/>
                  <c:y val="5.18810262206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B73F-42D0-A9DA-8C7D17BE9981}"/>
                </c:ext>
              </c:extLst>
            </c:dLbl>
            <c:dLbl>
              <c:idx val="19"/>
              <c:layout>
                <c:manualLayout>
                  <c:x val="-1.2180139467392233E-3"/>
                  <c:y val="1.0743659392751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B73F-42D0-A9DA-8C7D17BE9981}"/>
                </c:ext>
              </c:extLst>
            </c:dLbl>
            <c:dLbl>
              <c:idx val="20"/>
              <c:layout>
                <c:manualLayout>
                  <c:x val="-1.9188035458591842E-3"/>
                  <c:y val="4.72368869721975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B73F-42D0-A9DA-8C7D17BE9981}"/>
                </c:ext>
              </c:extLst>
            </c:dLbl>
            <c:dLbl>
              <c:idx val="21"/>
              <c:layout>
                <c:manualLayout>
                  <c:x val="-3.6540418402176695E-3"/>
                  <c:y val="7.5395904504791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5-B73F-42D0-A9DA-8C7D17BE9981}"/>
                </c:ext>
              </c:extLst>
            </c:dLbl>
            <c:dLbl>
              <c:idx val="22"/>
              <c:layout>
                <c:manualLayout>
                  <c:x val="-1.2181098533491134E-3"/>
                  <c:y val="1.1507876532781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B73F-42D0-A9DA-8C7D17BE9981}"/>
                </c:ext>
              </c:extLst>
            </c:dLbl>
            <c:dLbl>
              <c:idx val="23"/>
              <c:layout>
                <c:manualLayout>
                  <c:x val="0"/>
                  <c:y val="1.1507876532781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B73F-42D0-A9DA-8C7D17BE9981}"/>
                </c:ext>
              </c:extLst>
            </c:dLbl>
            <c:dLbl>
              <c:idx val="24"/>
              <c:layout>
                <c:manualLayout>
                  <c:x val="-1.9188035458591842E-3"/>
                  <c:y val="9.9352602658049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B73F-42D0-A9DA-8C7D17BE9981}"/>
                </c:ext>
              </c:extLst>
            </c:dLbl>
            <c:dLbl>
              <c:idx val="25"/>
              <c:layout>
                <c:manualLayout>
                  <c:x val="-1.9188035458591842E-3"/>
                  <c:y val="7.15748188046410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9-B73F-42D0-A9DA-8C7D17BE9981}"/>
                </c:ext>
              </c:extLst>
            </c:dLbl>
            <c:dLbl>
              <c:idx val="26"/>
              <c:layout>
                <c:manualLayout>
                  <c:x val="-5.7564106375775524E-3"/>
                  <c:y val="1.1552058519697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A-B73F-42D0-A9DA-8C7D17BE99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List1!$A$2:$A$28</c:f>
              <c:strCache>
                <c:ptCount val="27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A4</c:v>
                </c:pt>
                <c:pt idx="4">
                  <c:v>A5</c:v>
                </c:pt>
                <c:pt idx="5">
                  <c:v>A6</c:v>
                </c:pt>
                <c:pt idx="6">
                  <c:v>A7</c:v>
                </c:pt>
                <c:pt idx="7">
                  <c:v>A8</c:v>
                </c:pt>
                <c:pt idx="8">
                  <c:v>A9</c:v>
                </c:pt>
                <c:pt idx="9">
                  <c:v>A10</c:v>
                </c:pt>
                <c:pt idx="10">
                  <c:v>A11</c:v>
                </c:pt>
                <c:pt idx="11">
                  <c:v>A12</c:v>
                </c:pt>
                <c:pt idx="12">
                  <c:v>A13</c:v>
                </c:pt>
                <c:pt idx="13">
                  <c:v>A14</c:v>
                </c:pt>
                <c:pt idx="14">
                  <c:v>A21</c:v>
                </c:pt>
                <c:pt idx="15">
                  <c:v>A22</c:v>
                </c:pt>
                <c:pt idx="16">
                  <c:v>A25</c:v>
                </c:pt>
                <c:pt idx="17">
                  <c:v>S1</c:v>
                </c:pt>
                <c:pt idx="18">
                  <c:v>S4</c:v>
                </c:pt>
                <c:pt idx="19">
                  <c:v>S5</c:v>
                </c:pt>
                <c:pt idx="20">
                  <c:v>S6</c:v>
                </c:pt>
                <c:pt idx="21">
                  <c:v>S16</c:v>
                </c:pt>
                <c:pt idx="22">
                  <c:v>S31</c:v>
                </c:pt>
                <c:pt idx="23">
                  <c:v>S33</c:v>
                </c:pt>
                <c:pt idx="24">
                  <c:v>S35</c:v>
                </c:pt>
                <c:pt idx="25">
                  <c:v>S36</c:v>
                </c:pt>
                <c:pt idx="26">
                  <c:v>S37</c:v>
                </c:pt>
              </c:strCache>
            </c:strRef>
          </c:cat>
          <c:val>
            <c:numRef>
              <c:f>List1!$B$2:$B$28</c:f>
              <c:numCache>
                <c:formatCode>General</c:formatCode>
                <c:ptCount val="27"/>
                <c:pt idx="0">
                  <c:v>3</c:v>
                </c:pt>
                <c:pt idx="1">
                  <c:v>10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2</c:v>
                </c:pt>
                <c:pt idx="8">
                  <c:v>3</c:v>
                </c:pt>
                <c:pt idx="9">
                  <c:v>5</c:v>
                </c:pt>
                <c:pt idx="10">
                  <c:v>1</c:v>
                </c:pt>
                <c:pt idx="11">
                  <c:v>4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0</c:v>
                </c:pt>
                <c:pt idx="16">
                  <c:v>1</c:v>
                </c:pt>
                <c:pt idx="17">
                  <c:v>2</c:v>
                </c:pt>
                <c:pt idx="18">
                  <c:v>1</c:v>
                </c:pt>
                <c:pt idx="19">
                  <c:v>1</c:v>
                </c:pt>
                <c:pt idx="20">
                  <c:v>2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B73F-42D0-A9DA-8C7D17BE9981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Pravá strana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73F-42D0-A9DA-8C7D17BE998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73F-42D0-A9DA-8C7D17BE9981}"/>
                </c:ext>
              </c:extLst>
            </c:dLbl>
            <c:dLbl>
              <c:idx val="2"/>
              <c:layout>
                <c:manualLayout>
                  <c:x val="1.317445288934943E-3"/>
                  <c:y val="1.03173688358199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E-B73F-42D0-A9DA-8C7D17BE998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73F-42D0-A9DA-8C7D17BE9981}"/>
                </c:ext>
              </c:extLst>
            </c:dLbl>
            <c:dLbl>
              <c:idx val="6"/>
              <c:layout>
                <c:manualLayout>
                  <c:x val="1.317445288934943E-3"/>
                  <c:y val="5.555556770681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0-B73F-42D0-A9DA-8C7D17BE998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73F-42D0-A9DA-8C7D17BE998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B73F-42D0-A9DA-8C7D17BE998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73F-42D0-A9DA-8C7D17BE9981}"/>
                </c:ext>
              </c:extLst>
            </c:dLbl>
            <c:dLbl>
              <c:idx val="10"/>
              <c:layout>
                <c:manualLayout>
                  <c:x val="4.8305769228579688E-17"/>
                  <c:y val="3.924104095385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4-B73F-42D0-A9DA-8C7D17BE998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73F-42D0-A9DA-8C7D17BE998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73F-42D0-A9DA-8C7D17BE9981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73F-42D0-A9DA-8C7D17BE9981}"/>
                </c:ext>
              </c:extLst>
            </c:dLbl>
            <c:dLbl>
              <c:idx val="14"/>
              <c:layout>
                <c:manualLayout>
                  <c:x val="0"/>
                  <c:y val="7.937447055434614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8-B73F-42D0-A9DA-8C7D17BE9981}"/>
                </c:ext>
              </c:extLst>
            </c:dLbl>
            <c:dLbl>
              <c:idx val="15"/>
              <c:layout>
                <c:manualLayout>
                  <c:x val="0"/>
                  <c:y val="5.18810262206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9-B73F-42D0-A9DA-8C7D17BE9981}"/>
                </c:ext>
              </c:extLst>
            </c:dLbl>
            <c:dLbl>
              <c:idx val="16"/>
              <c:layout>
                <c:manualLayout>
                  <c:x val="9.9742019315822656E-4"/>
                  <c:y val="7.14282745906112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A-B73F-42D0-A9DA-8C7D17BE9981}"/>
                </c:ext>
              </c:extLst>
            </c:dLbl>
            <c:dLbl>
              <c:idx val="17"/>
              <c:layout>
                <c:manualLayout>
                  <c:x val="3.9523358668048288E-3"/>
                  <c:y val="5.55555677068170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B-B73F-42D0-A9DA-8C7D17BE9981}"/>
                </c:ext>
              </c:extLst>
            </c:dLbl>
            <c:dLbl>
              <c:idx val="18"/>
              <c:layout>
                <c:manualLayout>
                  <c:x val="-6.0135671968156417E-4"/>
                  <c:y val="3.5419955253708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C-B73F-42D0-A9DA-8C7D17BE9981}"/>
                </c:ext>
              </c:extLst>
            </c:dLbl>
            <c:dLbl>
              <c:idx val="19"/>
              <c:layout>
                <c:manualLayout>
                  <c:x val="-6.0135671968146757E-4"/>
                  <c:y val="3.9241040953858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D-B73F-42D0-A9DA-8C7D17BE9981}"/>
                </c:ext>
              </c:extLst>
            </c:dLbl>
            <c:dLbl>
              <c:idx val="20"/>
              <c:layout>
                <c:manualLayout>
                  <c:x val="-3.8376237916962212E-3"/>
                  <c:y val="3.15990591939950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E-B73F-42D0-A9DA-8C7D17BE9981}"/>
                </c:ext>
              </c:extLst>
            </c:dLbl>
            <c:dLbl>
              <c:idx val="22"/>
              <c:layout>
                <c:manualLayout>
                  <c:x val="-4.6296296296296892E-3"/>
                  <c:y val="7.93650793650794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2F-B73F-42D0-A9DA-8C7D17BE9981}"/>
                </c:ext>
              </c:extLst>
            </c:dLbl>
            <c:dLbl>
              <c:idx val="23"/>
              <c:layout>
                <c:manualLayout>
                  <c:x val="-4.6296038769288016E-3"/>
                  <c:y val="3.1745413767588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0-B73F-42D0-A9DA-8C7D17BE9981}"/>
                </c:ext>
              </c:extLst>
            </c:dLbl>
            <c:dLbl>
              <c:idx val="24"/>
              <c:layout>
                <c:manualLayout>
                  <c:x val="-2.7108128374257181E-3"/>
                  <c:y val="3.96829444948844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1-B73F-42D0-A9DA-8C7D17BE9981}"/>
                </c:ext>
              </c:extLst>
            </c:dLbl>
            <c:dLbl>
              <c:idx val="25"/>
              <c:layout>
                <c:manualLayout>
                  <c:x val="-7.340437570699531E-3"/>
                  <c:y val="1.0361505677753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2-B73F-42D0-A9DA-8C7D17BE9981}"/>
                </c:ext>
              </c:extLst>
            </c:dLbl>
            <c:dLbl>
              <c:idx val="26"/>
              <c:layout>
                <c:manualLayout>
                  <c:x val="-8.3748529032369439E-3"/>
                  <c:y val="9.12707986156602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3-B73F-42D0-A9DA-8C7D17BE9981}"/>
                </c:ext>
              </c:extLst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List1!$A$2:$A$28</c:f>
              <c:strCache>
                <c:ptCount val="27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A4</c:v>
                </c:pt>
                <c:pt idx="4">
                  <c:v>A5</c:v>
                </c:pt>
                <c:pt idx="5">
                  <c:v>A6</c:v>
                </c:pt>
                <c:pt idx="6">
                  <c:v>A7</c:v>
                </c:pt>
                <c:pt idx="7">
                  <c:v>A8</c:v>
                </c:pt>
                <c:pt idx="8">
                  <c:v>A9</c:v>
                </c:pt>
                <c:pt idx="9">
                  <c:v>A10</c:v>
                </c:pt>
                <c:pt idx="10">
                  <c:v>A11</c:v>
                </c:pt>
                <c:pt idx="11">
                  <c:v>A12</c:v>
                </c:pt>
                <c:pt idx="12">
                  <c:v>A13</c:v>
                </c:pt>
                <c:pt idx="13">
                  <c:v>A14</c:v>
                </c:pt>
                <c:pt idx="14">
                  <c:v>A21</c:v>
                </c:pt>
                <c:pt idx="15">
                  <c:v>A22</c:v>
                </c:pt>
                <c:pt idx="16">
                  <c:v>A25</c:v>
                </c:pt>
                <c:pt idx="17">
                  <c:v>S1</c:v>
                </c:pt>
                <c:pt idx="18">
                  <c:v>S4</c:v>
                </c:pt>
                <c:pt idx="19">
                  <c:v>S5</c:v>
                </c:pt>
                <c:pt idx="20">
                  <c:v>S6</c:v>
                </c:pt>
                <c:pt idx="21">
                  <c:v>S16</c:v>
                </c:pt>
                <c:pt idx="22">
                  <c:v>S31</c:v>
                </c:pt>
                <c:pt idx="23">
                  <c:v>S33</c:v>
                </c:pt>
                <c:pt idx="24">
                  <c:v>S35</c:v>
                </c:pt>
                <c:pt idx="25">
                  <c:v>S36</c:v>
                </c:pt>
                <c:pt idx="26">
                  <c:v>S37</c:v>
                </c:pt>
              </c:strCache>
            </c:strRef>
          </c:cat>
          <c:val>
            <c:numRef>
              <c:f>List1!$C$2:$C$28</c:f>
              <c:numCache>
                <c:formatCode>General</c:formatCode>
                <c:ptCount val="27"/>
                <c:pt idx="0">
                  <c:v>14</c:v>
                </c:pt>
                <c:pt idx="1">
                  <c:v>16</c:v>
                </c:pt>
                <c:pt idx="2">
                  <c:v>0</c:v>
                </c:pt>
                <c:pt idx="3">
                  <c:v>4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</c:v>
                </c:pt>
                <c:pt idx="8">
                  <c:v>11</c:v>
                </c:pt>
                <c:pt idx="9">
                  <c:v>7</c:v>
                </c:pt>
                <c:pt idx="10">
                  <c:v>0</c:v>
                </c:pt>
                <c:pt idx="11">
                  <c:v>9</c:v>
                </c:pt>
                <c:pt idx="12">
                  <c:v>5</c:v>
                </c:pt>
                <c:pt idx="13">
                  <c:v>3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1</c:v>
                </c:pt>
                <c:pt idx="25">
                  <c:v>2</c:v>
                </c:pt>
                <c:pt idx="2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B73F-42D0-A9DA-8C7D17BE9981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Ľavá strana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B73F-42D0-A9DA-8C7D17BE9981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B73F-42D0-A9DA-8C7D17BE9981}"/>
                </c:ext>
              </c:extLst>
            </c:dLbl>
            <c:dLbl>
              <c:idx val="2"/>
              <c:layout>
                <c:manualLayout>
                  <c:x val="2.1218890680034393E-17"/>
                  <c:y val="7.93650793650794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7-B73F-42D0-A9DA-8C7D17BE998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8-B73F-42D0-A9DA-8C7D17BE9981}"/>
                </c:ext>
              </c:extLst>
            </c:dLbl>
            <c:dLbl>
              <c:idx val="6"/>
              <c:layout>
                <c:manualLayout>
                  <c:x val="-5.2697811557397721E-3"/>
                  <c:y val="2.7777783853408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9-B73F-42D0-A9DA-8C7D17BE9981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A-B73F-42D0-A9DA-8C7D17BE9981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B-B73F-42D0-A9DA-8C7D17BE9981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C-B73F-42D0-A9DA-8C7D17BE9981}"/>
                </c:ext>
              </c:extLst>
            </c:dLbl>
            <c:dLbl>
              <c:idx val="10"/>
              <c:layout>
                <c:manualLayout>
                  <c:x val="-5.756435687544297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3D-B73F-42D0-A9DA-8C7D17BE9981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E-B73F-42D0-A9DA-8C7D17BE9981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B73F-42D0-A9DA-8C7D17BE9981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0-B73F-42D0-A9DA-8C7D17BE9981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1-B73F-42D0-A9DA-8C7D17BE9981}"/>
                </c:ext>
              </c:extLst>
            </c:dLbl>
            <c:dLbl>
              <c:idx val="21"/>
              <c:layout>
                <c:manualLayout>
                  <c:x val="4.62962962962955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42-B73F-42D0-A9DA-8C7D17BE9981}"/>
                </c:ext>
              </c:extLst>
            </c:dLbl>
            <c:dLbl>
              <c:idx val="23"/>
              <c:layout>
                <c:manualLayout>
                  <c:x val="4.62962962962968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43-B73F-42D0-A9DA-8C7D17BE9981}"/>
                </c:ext>
              </c:extLst>
            </c:dLbl>
            <c:dLbl>
              <c:idx val="24"/>
              <c:layout>
                <c:manualLayout>
                  <c:x val="2.7108128374257181E-3"/>
                  <c:y val="7.93658889897688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44-B73F-42D0-A9DA-8C7D17BE9981}"/>
                </c:ext>
              </c:extLst>
            </c:dLbl>
            <c:dLbl>
              <c:idx val="25"/>
              <c:layout>
                <c:manualLayout>
                  <c:x val="-6.6846907155688074E-4"/>
                  <c:y val="4.116361355284636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45-B73F-42D0-A9DA-8C7D17BE9981}"/>
                </c:ext>
              </c:extLst>
            </c:dLbl>
            <c:dLbl>
              <c:idx val="26"/>
              <c:layout>
                <c:manualLayout>
                  <c:x val="-1.4604658567673142E-3"/>
                  <c:y val="6.34930147622516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46-B73F-42D0-A9DA-8C7D17BE99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List1!$A$2:$A$28</c:f>
              <c:strCache>
                <c:ptCount val="27"/>
                <c:pt idx="0">
                  <c:v>A1</c:v>
                </c:pt>
                <c:pt idx="1">
                  <c:v>A2</c:v>
                </c:pt>
                <c:pt idx="2">
                  <c:v>A3</c:v>
                </c:pt>
                <c:pt idx="3">
                  <c:v>A4</c:v>
                </c:pt>
                <c:pt idx="4">
                  <c:v>A5</c:v>
                </c:pt>
                <c:pt idx="5">
                  <c:v>A6</c:v>
                </c:pt>
                <c:pt idx="6">
                  <c:v>A7</c:v>
                </c:pt>
                <c:pt idx="7">
                  <c:v>A8</c:v>
                </c:pt>
                <c:pt idx="8">
                  <c:v>A9</c:v>
                </c:pt>
                <c:pt idx="9">
                  <c:v>A10</c:v>
                </c:pt>
                <c:pt idx="10">
                  <c:v>A11</c:v>
                </c:pt>
                <c:pt idx="11">
                  <c:v>A12</c:v>
                </c:pt>
                <c:pt idx="12">
                  <c:v>A13</c:v>
                </c:pt>
                <c:pt idx="13">
                  <c:v>A14</c:v>
                </c:pt>
                <c:pt idx="14">
                  <c:v>A21</c:v>
                </c:pt>
                <c:pt idx="15">
                  <c:v>A22</c:v>
                </c:pt>
                <c:pt idx="16">
                  <c:v>A25</c:v>
                </c:pt>
                <c:pt idx="17">
                  <c:v>S1</c:v>
                </c:pt>
                <c:pt idx="18">
                  <c:v>S4</c:v>
                </c:pt>
                <c:pt idx="19">
                  <c:v>S5</c:v>
                </c:pt>
                <c:pt idx="20">
                  <c:v>S6</c:v>
                </c:pt>
                <c:pt idx="21">
                  <c:v>S16</c:v>
                </c:pt>
                <c:pt idx="22">
                  <c:v>S31</c:v>
                </c:pt>
                <c:pt idx="23">
                  <c:v>S33</c:v>
                </c:pt>
                <c:pt idx="24">
                  <c:v>S35</c:v>
                </c:pt>
                <c:pt idx="25">
                  <c:v>S36</c:v>
                </c:pt>
                <c:pt idx="26">
                  <c:v>S37</c:v>
                </c:pt>
              </c:strCache>
            </c:strRef>
          </c:cat>
          <c:val>
            <c:numRef>
              <c:f>List1!$D$2:$D$28</c:f>
              <c:numCache>
                <c:formatCode>General</c:formatCode>
                <c:ptCount val="27"/>
                <c:pt idx="0">
                  <c:v>15</c:v>
                </c:pt>
                <c:pt idx="1">
                  <c:v>16</c:v>
                </c:pt>
                <c:pt idx="2">
                  <c:v>0</c:v>
                </c:pt>
                <c:pt idx="3">
                  <c:v>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</c:v>
                </c:pt>
                <c:pt idx="8">
                  <c:v>10</c:v>
                </c:pt>
                <c:pt idx="9">
                  <c:v>6</c:v>
                </c:pt>
                <c:pt idx="10">
                  <c:v>1</c:v>
                </c:pt>
                <c:pt idx="11">
                  <c:v>9</c:v>
                </c:pt>
                <c:pt idx="12">
                  <c:v>4</c:v>
                </c:pt>
                <c:pt idx="13">
                  <c:v>4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0</c:v>
                </c:pt>
                <c:pt idx="18">
                  <c:v>0</c:v>
                </c:pt>
                <c:pt idx="19">
                  <c:v>1</c:v>
                </c:pt>
                <c:pt idx="20">
                  <c:v>3</c:v>
                </c:pt>
                <c:pt idx="21">
                  <c:v>2</c:v>
                </c:pt>
                <c:pt idx="22">
                  <c:v>2</c:v>
                </c:pt>
                <c:pt idx="23">
                  <c:v>1</c:v>
                </c:pt>
                <c:pt idx="24">
                  <c:v>1</c:v>
                </c:pt>
                <c:pt idx="25">
                  <c:v>2</c:v>
                </c:pt>
                <c:pt idx="2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B73F-42D0-A9DA-8C7D17BE99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337536"/>
        <c:axId val="120339072"/>
        <c:axId val="110605632"/>
      </c:bar3DChart>
      <c:catAx>
        <c:axId val="120337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sk-SK"/>
          </a:p>
        </c:txPr>
        <c:crossAx val="120339072"/>
        <c:crosses val="autoZero"/>
        <c:auto val="1"/>
        <c:lblAlgn val="ctr"/>
        <c:lblOffset val="100"/>
        <c:noMultiLvlLbl val="0"/>
      </c:catAx>
      <c:valAx>
        <c:axId val="120339072"/>
        <c:scaling>
          <c:orientation val="minMax"/>
          <c:max val="16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sk-SK" sz="1600" dirty="0"/>
                  <a:t>Počet parkovísk</a:t>
                </a:r>
              </a:p>
            </c:rich>
          </c:tx>
          <c:layout>
            <c:manualLayout>
              <c:xMode val="edge"/>
              <c:yMode val="edge"/>
              <c:x val="6.0107696367027203E-4"/>
              <c:y val="0.271470352564102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6350"/>
        </c:spPr>
        <c:txPr>
          <a:bodyPr/>
          <a:lstStyle/>
          <a:p>
            <a:pPr>
              <a:defRPr sz="1050"/>
            </a:pPr>
            <a:endParaRPr lang="sk-SK"/>
          </a:p>
        </c:txPr>
        <c:crossAx val="120337536"/>
        <c:crosses val="autoZero"/>
        <c:crossBetween val="between"/>
        <c:majorUnit val="2"/>
        <c:minorUnit val="1"/>
      </c:valAx>
      <c:serAx>
        <c:axId val="110605632"/>
        <c:scaling>
          <c:orientation val="minMax"/>
        </c:scaling>
        <c:delete val="1"/>
        <c:axPos val="b"/>
        <c:majorTickMark val="out"/>
        <c:minorTickMark val="none"/>
        <c:tickLblPos val="none"/>
        <c:crossAx val="120339072"/>
        <c:crosses val="autoZero"/>
      </c:serAx>
      <c:spPr>
        <a:noFill/>
        <a:ln w="25400">
          <a:noFill/>
        </a:ln>
        <a:scene3d>
          <a:camera prst="orthographicFront"/>
          <a:lightRig rig="threePt" dir="t"/>
        </a:scene3d>
        <a:sp3d>
          <a:bevelB h="6350"/>
        </a:sp3d>
      </c:spPr>
    </c:plotArea>
    <c:plotVisOnly val="1"/>
    <c:dispBlanksAs val="gap"/>
    <c:showDLblsOverMax val="0"/>
  </c:chart>
  <c:spPr>
    <a:solidFill>
      <a:srgbClr val="F4E7ED"/>
    </a:solidFill>
    <a:ln>
      <a:solidFill>
        <a:sysClr val="windowText" lastClr="000000"/>
      </a:solidFill>
    </a:ln>
  </c:sp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018500362334297E-2"/>
          <c:y val="2.1602392748282601E-2"/>
          <c:w val="0.78900142043709864"/>
          <c:h val="0.720299877105200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List1!$S$4</c:f>
              <c:strCache>
                <c:ptCount val="1"/>
                <c:pt idx="0">
                  <c:v>vzdialenosť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5555555555555558E-3"/>
                  <c:y val="7.147415808011282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321-4DA0-96B4-F3BC9BFB189B}"/>
                </c:ext>
              </c:extLst>
            </c:dLbl>
            <c:dLbl>
              <c:idx val="1"/>
              <c:layout>
                <c:manualLayout>
                  <c:x val="-8.3333333333333506E-3"/>
                  <c:y val="1.16959064327484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321-4DA0-96B4-F3BC9BFB189B}"/>
                </c:ext>
              </c:extLst>
            </c:dLbl>
            <c:dLbl>
              <c:idx val="3"/>
              <c:layout>
                <c:manualLayout>
                  <c:x val="-5.5555555555555558E-3"/>
                  <c:y val="1.1695906432748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321-4DA0-96B4-F3BC9BFB189B}"/>
                </c:ext>
              </c:extLst>
            </c:dLbl>
            <c:dLbl>
              <c:idx val="5"/>
              <c:layout>
                <c:manualLayout>
                  <c:x val="-8.333333333333255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321-4DA0-96B4-F3BC9BFB18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List1!$Q$5:$R$11</c:f>
              <c:multiLvlStrCache>
                <c:ptCount val="7"/>
                <c:lvl>
                  <c:pt idx="0">
                    <c:v>Bezpečné parkovitá</c:v>
                  </c:pt>
                  <c:pt idx="1">
                    <c:v>Menej zabezpečené</c:v>
                  </c:pt>
                  <c:pt idx="2">
                    <c:v>Dvaja vodiči</c:v>
                  </c:pt>
                  <c:pt idx="3">
                    <c:v>Bezpečné parkoviská</c:v>
                  </c:pt>
                  <c:pt idx="4">
                    <c:v>Dvaja vodiči</c:v>
                  </c:pt>
                  <c:pt idx="5">
                    <c:v>Bezpečné parkoviská</c:v>
                  </c:pt>
                  <c:pt idx="6">
                    <c:v>Dvaja vodiči</c:v>
                  </c:pt>
                </c:lvl>
                <c:lvl>
                  <c:pt idx="0">
                    <c:v>Trasa č.1</c:v>
                  </c:pt>
                  <c:pt idx="3">
                    <c:v>Trasa č.2</c:v>
                  </c:pt>
                  <c:pt idx="5">
                    <c:v>Trasa č.3</c:v>
                  </c:pt>
                </c:lvl>
              </c:multiLvlStrCache>
            </c:multiLvlStrRef>
          </c:cat>
          <c:val>
            <c:numRef>
              <c:f>List1!$S$5:$S$11</c:f>
              <c:numCache>
                <c:formatCode>0.0</c:formatCode>
                <c:ptCount val="7"/>
                <c:pt idx="0">
                  <c:v>3.1317689530685873</c:v>
                </c:pt>
                <c:pt idx="1">
                  <c:v>3.31227436823105</c:v>
                </c:pt>
                <c:pt idx="2">
                  <c:v>0.69494584837546236</c:v>
                </c:pt>
                <c:pt idx="3">
                  <c:v>3.5827186512117999</c:v>
                </c:pt>
                <c:pt idx="4">
                  <c:v>2.9699999999999998</c:v>
                </c:pt>
                <c:pt idx="5">
                  <c:v>2.38</c:v>
                </c:pt>
                <c:pt idx="6">
                  <c:v>2.1841376199987201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21-4DA0-96B4-F3BC9BFB189B}"/>
            </c:ext>
          </c:extLst>
        </c:ser>
        <c:ser>
          <c:idx val="1"/>
          <c:order val="1"/>
          <c:tx>
            <c:strRef>
              <c:f>List1!$T$4</c:f>
              <c:strCache>
                <c:ptCount val="1"/>
                <c:pt idx="0">
                  <c:v>čas pre min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8.3333333333333228E-3"/>
                  <c:y val="7.79727095516570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321-4DA0-96B4-F3BC9BFB18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List1!$Q$5:$R$11</c:f>
              <c:multiLvlStrCache>
                <c:ptCount val="7"/>
                <c:lvl>
                  <c:pt idx="0">
                    <c:v>Bezpečné parkovitá</c:v>
                  </c:pt>
                  <c:pt idx="1">
                    <c:v>Menej zabezpečené</c:v>
                  </c:pt>
                  <c:pt idx="2">
                    <c:v>Dvaja vodiči</c:v>
                  </c:pt>
                  <c:pt idx="3">
                    <c:v>Bezpečné parkoviská</c:v>
                  </c:pt>
                  <c:pt idx="4">
                    <c:v>Dvaja vodiči</c:v>
                  </c:pt>
                  <c:pt idx="5">
                    <c:v>Bezpečné parkoviská</c:v>
                  </c:pt>
                  <c:pt idx="6">
                    <c:v>Dvaja vodiči</c:v>
                  </c:pt>
                </c:lvl>
                <c:lvl>
                  <c:pt idx="0">
                    <c:v>Trasa č.1</c:v>
                  </c:pt>
                  <c:pt idx="3">
                    <c:v>Trasa č.2</c:v>
                  </c:pt>
                  <c:pt idx="5">
                    <c:v>Trasa č.3</c:v>
                  </c:pt>
                </c:lvl>
              </c:multiLvlStrCache>
            </c:multiLvlStrRef>
          </c:cat>
          <c:val>
            <c:numRef>
              <c:f>List1!$T$5:$T$11</c:f>
              <c:numCache>
                <c:formatCode>0.0</c:formatCode>
                <c:ptCount val="7"/>
                <c:pt idx="0">
                  <c:v>31.36</c:v>
                </c:pt>
                <c:pt idx="1">
                  <c:v>6.2403300670448774</c:v>
                </c:pt>
                <c:pt idx="2">
                  <c:v>-3.8164002062919034</c:v>
                </c:pt>
                <c:pt idx="3">
                  <c:v>3.08</c:v>
                </c:pt>
                <c:pt idx="4">
                  <c:v>-1.852075858534</c:v>
                </c:pt>
                <c:pt idx="5">
                  <c:v>2.7185134205092827</c:v>
                </c:pt>
                <c:pt idx="6">
                  <c:v>-21.781073640742989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21-4DA0-96B4-F3BC9BFB189B}"/>
            </c:ext>
          </c:extLst>
        </c:ser>
        <c:ser>
          <c:idx val="2"/>
          <c:order val="2"/>
          <c:tx>
            <c:strRef>
              <c:f>List1!$U$4</c:f>
              <c:strCache>
                <c:ptCount val="1"/>
                <c:pt idx="0">
                  <c:v>cestovné náhrady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0070862904699953E-3"/>
                  <c:y val="-6.88739385251867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321-4DA0-96B4-F3BC9BFB189B}"/>
                </c:ext>
              </c:extLst>
            </c:dLbl>
            <c:dLbl>
              <c:idx val="3"/>
              <c:layout>
                <c:manualLayout>
                  <c:x val="0"/>
                  <c:y val="5.10558462652289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E321-4DA0-96B4-F3BC9BFB18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List1!$Q$5:$R$11</c:f>
              <c:multiLvlStrCache>
                <c:ptCount val="7"/>
                <c:lvl>
                  <c:pt idx="0">
                    <c:v>Bezpečné parkovitá</c:v>
                  </c:pt>
                  <c:pt idx="1">
                    <c:v>Menej zabezpečené</c:v>
                  </c:pt>
                  <c:pt idx="2">
                    <c:v>Dvaja vodiči</c:v>
                  </c:pt>
                  <c:pt idx="3">
                    <c:v>Bezpečné parkoviská</c:v>
                  </c:pt>
                  <c:pt idx="4">
                    <c:v>Dvaja vodiči</c:v>
                  </c:pt>
                  <c:pt idx="5">
                    <c:v>Bezpečné parkoviská</c:v>
                  </c:pt>
                  <c:pt idx="6">
                    <c:v>Dvaja vodiči</c:v>
                  </c:pt>
                </c:lvl>
                <c:lvl>
                  <c:pt idx="0">
                    <c:v>Trasa č.1</c:v>
                  </c:pt>
                  <c:pt idx="3">
                    <c:v>Trasa č.2</c:v>
                  </c:pt>
                  <c:pt idx="5">
                    <c:v>Trasa č.3</c:v>
                  </c:pt>
                </c:lvl>
              </c:multiLvlStrCache>
            </c:multiLvlStrRef>
          </c:cat>
          <c:val>
            <c:numRef>
              <c:f>List1!$U$5:$U$11</c:f>
              <c:numCache>
                <c:formatCode>0.0</c:formatCode>
                <c:ptCount val="7"/>
                <c:pt idx="0">
                  <c:v>49.45</c:v>
                </c:pt>
                <c:pt idx="1">
                  <c:v>49.45</c:v>
                </c:pt>
                <c:pt idx="2">
                  <c:v>100</c:v>
                </c:pt>
                <c:pt idx="3" formatCode="0">
                  <c:v>59.06</c:v>
                </c:pt>
                <c:pt idx="4">
                  <c:v>158.26999999999998</c:v>
                </c:pt>
                <c:pt idx="5">
                  <c:v>-22.118197776477491</c:v>
                </c:pt>
                <c:pt idx="6">
                  <c:v>68.529602106494721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321-4DA0-96B4-F3BC9BFB189B}"/>
            </c:ext>
          </c:extLst>
        </c:ser>
        <c:ser>
          <c:idx val="3"/>
          <c:order val="3"/>
          <c:tx>
            <c:strRef>
              <c:f>List1!$V$4</c:f>
              <c:strCache>
                <c:ptCount val="1"/>
                <c:pt idx="0">
                  <c:v>mzda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1.169590643274853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E321-4DA0-96B4-F3BC9BFB189B}"/>
                </c:ext>
              </c:extLst>
            </c:dLbl>
            <c:dLbl>
              <c:idx val="1"/>
              <c:layout>
                <c:manualLayout>
                  <c:x val="8.333333333333350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E321-4DA0-96B4-F3BC9BFB189B}"/>
                </c:ext>
              </c:extLst>
            </c:dLbl>
            <c:dLbl>
              <c:idx val="2"/>
              <c:layout>
                <c:manualLayout>
                  <c:x val="8.3333273124911057E-3"/>
                  <c:y val="-8.6881989124802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E321-4DA0-96B4-F3BC9BFB189B}"/>
                </c:ext>
              </c:extLst>
            </c:dLbl>
            <c:dLbl>
              <c:idx val="4"/>
              <c:layout>
                <c:manualLayout>
                  <c:x val="8.8171320898126748E-3"/>
                  <c:y val="-8.9082202241541457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E321-4DA0-96B4-F3BC9BFB189B}"/>
                </c:ext>
              </c:extLst>
            </c:dLbl>
            <c:dLbl>
              <c:idx val="5"/>
              <c:layout>
                <c:manualLayout>
                  <c:x val="0"/>
                  <c:y val="-2.51736095338604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E321-4DA0-96B4-F3BC9BFB189B}"/>
                </c:ext>
              </c:extLst>
            </c:dLbl>
            <c:dLbl>
              <c:idx val="6"/>
              <c:layout>
                <c:manualLayout>
                  <c:x val="3.440911333946502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E321-4DA0-96B4-F3BC9BFB18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multiLvlStrRef>
              <c:f>List1!$Q$5:$R$11</c:f>
              <c:multiLvlStrCache>
                <c:ptCount val="7"/>
                <c:lvl>
                  <c:pt idx="0">
                    <c:v>Bezpečné parkovitá</c:v>
                  </c:pt>
                  <c:pt idx="1">
                    <c:v>Menej zabezpečené</c:v>
                  </c:pt>
                  <c:pt idx="2">
                    <c:v>Dvaja vodiči</c:v>
                  </c:pt>
                  <c:pt idx="3">
                    <c:v>Bezpečné parkoviská</c:v>
                  </c:pt>
                  <c:pt idx="4">
                    <c:v>Dvaja vodiči</c:v>
                  </c:pt>
                  <c:pt idx="5">
                    <c:v>Bezpečné parkoviská</c:v>
                  </c:pt>
                  <c:pt idx="6">
                    <c:v>Dvaja vodiči</c:v>
                  </c:pt>
                </c:lvl>
                <c:lvl>
                  <c:pt idx="0">
                    <c:v>Trasa č.1</c:v>
                  </c:pt>
                  <c:pt idx="3">
                    <c:v>Trasa č.2</c:v>
                  </c:pt>
                  <c:pt idx="5">
                    <c:v>Trasa č.3</c:v>
                  </c:pt>
                </c:lvl>
              </c:multiLvlStrCache>
            </c:multiLvlStrRef>
          </c:cat>
          <c:val>
            <c:numRef>
              <c:f>List1!$V$5:$V$11</c:f>
              <c:numCache>
                <c:formatCode>0.0</c:formatCode>
                <c:ptCount val="7"/>
                <c:pt idx="0">
                  <c:v>1.2232415902140477</c:v>
                </c:pt>
                <c:pt idx="1">
                  <c:v>0.89770148959258522</c:v>
                </c:pt>
                <c:pt idx="2">
                  <c:v>34.635628884285303</c:v>
                </c:pt>
                <c:pt idx="3">
                  <c:v>2.06</c:v>
                </c:pt>
                <c:pt idx="4">
                  <c:v>47.551247096839319</c:v>
                </c:pt>
                <c:pt idx="5">
                  <c:v>30.19</c:v>
                </c:pt>
                <c:pt idx="6">
                  <c:v>15.808885163453475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321-4DA0-96B4-F3BC9BFB18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4840832"/>
        <c:axId val="44867584"/>
      </c:barChart>
      <c:catAx>
        <c:axId val="4484083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sk-SK" sz="1600" b="0" i="0" baseline="0" dirty="0" smtClean="0">
                    <a:latin typeface="Arial" pitchFamily="34" charset="0"/>
                    <a:cs typeface="Arial" pitchFamily="34" charset="0"/>
                  </a:rPr>
                  <a:t>Alternatívy navrhnutej trasy </a:t>
                </a:r>
                <a:endParaRPr lang="sk-SK" sz="1600" b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05953751984169"/>
              <c:y val="0.95219954413302199"/>
            </c:manualLayout>
          </c:layout>
          <c:overlay val="0"/>
        </c:title>
        <c:numFmt formatCode="General" sourceLinked="0"/>
        <c:majorTickMark val="cross"/>
        <c:minorTickMark val="none"/>
        <c:tickLblPos val="low"/>
        <c:txPr>
          <a:bodyPr/>
          <a:lstStyle/>
          <a:p>
            <a:pPr>
              <a:defRPr sz="1400" b="1">
                <a:latin typeface="Arial" pitchFamily="34" charset="0"/>
                <a:cs typeface="Arial" pitchFamily="34" charset="0"/>
              </a:defRPr>
            </a:pPr>
            <a:endParaRPr lang="sk-SK"/>
          </a:p>
        </c:txPr>
        <c:crossAx val="44867584"/>
        <c:crosses val="autoZero"/>
        <c:auto val="1"/>
        <c:lblAlgn val="ctr"/>
        <c:lblOffset val="100"/>
        <c:noMultiLvlLbl val="0"/>
      </c:catAx>
      <c:valAx>
        <c:axId val="448675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Zvýšenie alebo pokles v %</a:t>
                </a:r>
              </a:p>
            </c:rich>
          </c:tx>
          <c:layout>
            <c:manualLayout>
              <c:xMode val="edge"/>
              <c:yMode val="edge"/>
              <c:x val="1.1182600584792373E-2"/>
              <c:y val="0.1892895211216331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sk-SK"/>
          </a:p>
        </c:txPr>
        <c:crossAx val="44840832"/>
        <c:crosses val="autoZero"/>
        <c:crossBetween val="between"/>
        <c:majorUnit val="40"/>
      </c:valAx>
    </c:plotArea>
    <c:legend>
      <c:legendPos val="r"/>
      <c:layout>
        <c:manualLayout>
          <c:xMode val="edge"/>
          <c:yMode val="edge"/>
          <c:x val="0.88689634132684436"/>
          <c:y val="3.1188908097784986E-2"/>
          <c:w val="0.11195668822850686"/>
          <c:h val="0.46260705895330823"/>
        </c:manualLayout>
      </c:layout>
      <c:overlay val="1"/>
      <c:txPr>
        <a:bodyPr/>
        <a:lstStyle/>
        <a:p>
          <a:pPr>
            <a:defRPr sz="1400" b="1">
              <a:latin typeface="Arial" pitchFamily="34" charset="0"/>
              <a:cs typeface="Arial" pitchFamily="34" charset="0"/>
            </a:defRPr>
          </a:pPr>
          <a:endParaRPr lang="sk-SK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0.81033</cdr:x>
      <cdr:y>0</cdr:y>
    </cdr:from>
    <cdr:to>
      <cdr:x>1</cdr:x>
      <cdr:y>0.08833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6264165" y="0"/>
          <a:ext cx="1466194" cy="441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r>
            <a:rPr lang="sk-SK" sz="2400" b="1" dirty="0" smtClean="0"/>
            <a:t>ASFINAG</a:t>
          </a:r>
          <a:endParaRPr lang="sk-SK" sz="24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D2E8-41D2-4A23-95A7-4F4A227B88F1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F2681-AF9C-475F-91B6-37B88842C1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6185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705EE-7B40-452A-86B0-13DCF6DBFA9A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7153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89F1D-9258-46E4-B0DC-4C332142F64A}" type="slidenum">
              <a:rPr lang="sk-SK" smtClean="0"/>
              <a:pPr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173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283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394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025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914400" y="228600"/>
            <a:ext cx="10363200" cy="5791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958219-F704-4B4D-AF01-A7FC7A382787}" type="slidenum">
              <a:rPr lang="cs-CZ" altLang="sk-SK"/>
              <a:pPr/>
              <a:t>‹#›</a:t>
            </a:fld>
            <a:endParaRPr lang="cs-CZ" altLang="sk-SK"/>
          </a:p>
        </p:txBody>
      </p:sp>
    </p:spTree>
    <p:extLst>
      <p:ext uri="{BB962C8B-B14F-4D97-AF65-F5344CB8AC3E}">
        <p14:creationId xmlns:p14="http://schemas.microsoft.com/office/powerpoint/2010/main" val="2379508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0710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06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3943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7556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837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899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503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09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A8D36-80ED-42CC-8E9C-86C41C479214}" type="datetimeFigureOut">
              <a:rPr lang="sk-SK" smtClean="0"/>
              <a:t>9.11.2017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D14A-57E8-40DE-A918-EBFEE1B1B8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757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40.png"/><Relationship Id="rId26" Type="http://schemas.openxmlformats.org/officeDocument/2006/relationships/image" Target="../media/image28.png"/><Relationship Id="rId3" Type="http://schemas.openxmlformats.org/officeDocument/2006/relationships/image" Target="../media/image29.jpeg"/><Relationship Id="rId21" Type="http://schemas.openxmlformats.org/officeDocument/2006/relationships/oleObject" Target="../embeddings/oleObject4.bin"/><Relationship Id="rId7" Type="http://schemas.openxmlformats.org/officeDocument/2006/relationships/image" Target="../media/image33.png"/><Relationship Id="rId12" Type="http://schemas.openxmlformats.org/officeDocument/2006/relationships/image" Target="../media/image24.png"/><Relationship Id="rId17" Type="http://schemas.openxmlformats.org/officeDocument/2006/relationships/image" Target="../media/image39.png"/><Relationship Id="rId25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png"/><Relationship Id="rId11" Type="http://schemas.openxmlformats.org/officeDocument/2006/relationships/oleObject" Target="../embeddings/oleObject2.bin"/><Relationship Id="rId24" Type="http://schemas.openxmlformats.org/officeDocument/2006/relationships/image" Target="../media/image27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23" Type="http://schemas.openxmlformats.org/officeDocument/2006/relationships/oleObject" Target="../embeddings/oleObject5.bin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25.png"/><Relationship Id="rId2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Radka\Desktop\Secure%20parking%20areas%20introducing%20TRANSPark.mpg" TargetMode="Externa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3600" b="1" dirty="0"/>
              <a:t>Nedostatok vhodných parkovísk pre nákladné vozidlá v EÚ  z hľadiska pravidelného týždenného odpočinku  a rizika krádeží zásielok</a:t>
            </a:r>
          </a:p>
        </p:txBody>
      </p:sp>
      <p:sp>
        <p:nvSpPr>
          <p:cNvPr id="9" name="Obdĺžnik 8"/>
          <p:cNvSpPr>
            <a:spLocks noChangeArrowheads="1"/>
          </p:cNvSpPr>
          <p:nvPr/>
        </p:nvSpPr>
        <p:spPr bwMode="auto">
          <a:xfrm>
            <a:off x="4955732" y="980728"/>
            <a:ext cx="525658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L="274320" indent="-274320" algn="ctr">
              <a:lnSpc>
                <a:spcPct val="120000"/>
              </a:lnSpc>
              <a:spcAft>
                <a:spcPts val="1200"/>
              </a:spcAft>
            </a:pPr>
            <a:r>
              <a:rPr lang="sk-SK" sz="1600" b="1" kern="0" cap="all" dirty="0">
                <a:solidFill>
                  <a:schemeClr val="bg1"/>
                </a:solidFill>
                <a:ea typeface="Calibri"/>
                <a:cs typeface="Adobe Devanagari" pitchFamily="18" charset="0"/>
              </a:rPr>
              <a:t>ŽILINSKÁ UNIVERZITA V ŽILINE</a:t>
            </a:r>
            <a:endParaRPr lang="sk-SK" sz="1600" b="1" kern="0" cap="all" dirty="0">
              <a:solidFill>
                <a:schemeClr val="bg1"/>
              </a:solidFill>
              <a:ea typeface="Times New Roman"/>
              <a:cs typeface="Adobe Devanagari" pitchFamily="18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sk-SK" sz="1600" b="1" dirty="0">
                <a:solidFill>
                  <a:schemeClr val="bg1"/>
                </a:solidFill>
                <a:ea typeface="Calibri"/>
                <a:cs typeface="Adobe Devanagari" pitchFamily="18" charset="0"/>
              </a:rPr>
              <a:t>Fakulta prevádzky a ekonomiky dopravy a spojov</a:t>
            </a:r>
            <a:endParaRPr lang="sk-SK" sz="1600" dirty="0">
              <a:solidFill>
                <a:schemeClr val="bg1"/>
              </a:solidFill>
              <a:ea typeface="Calibri"/>
              <a:cs typeface="Adobe Devanagari" pitchFamily="18" charset="0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sk-SK" sz="1600" dirty="0">
                <a:solidFill>
                  <a:schemeClr val="bg1"/>
                </a:solidFill>
                <a:ea typeface="Calibri"/>
                <a:cs typeface="Adobe Devanagari" pitchFamily="18" charset="0"/>
              </a:rPr>
              <a:t>Katedra cestnej a mestskej dopravy</a:t>
            </a: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sk-SK" sz="1400" b="1" i="1" dirty="0">
                <a:latin typeface="Arial"/>
                <a:ea typeface="Calibri"/>
                <a:cs typeface="Times New Roman"/>
              </a:rPr>
              <a:t> </a:t>
            </a:r>
            <a:endParaRPr lang="sk-SK" sz="1100" dirty="0">
              <a:latin typeface="Arial"/>
              <a:ea typeface="Calibri"/>
              <a:cs typeface="Times New Roman"/>
            </a:endParaRPr>
          </a:p>
        </p:txBody>
      </p:sp>
      <p:sp>
        <p:nvSpPr>
          <p:cNvPr id="10" name="Podnadpis 6"/>
          <p:cNvSpPr>
            <a:spLocks noGrp="1"/>
          </p:cNvSpPr>
          <p:nvPr>
            <p:ph type="subTitle" idx="1"/>
          </p:nvPr>
        </p:nvSpPr>
        <p:spPr>
          <a:xfrm>
            <a:off x="2209800" y="5589240"/>
            <a:ext cx="7772400" cy="720080"/>
          </a:xfrm>
        </p:spPr>
        <p:txBody>
          <a:bodyPr>
            <a:normAutofit/>
          </a:bodyPr>
          <a:lstStyle/>
          <a:p>
            <a:r>
              <a:rPr lang="sk-SK" altLang="sk-SK" b="1" dirty="0">
                <a:solidFill>
                  <a:srgbClr val="1A44F8"/>
                </a:solidFill>
              </a:rPr>
              <a:t>Prof. Ing. Jozef Gnap, PhD. </a:t>
            </a:r>
          </a:p>
        </p:txBody>
      </p:sp>
      <p:pic>
        <p:nvPicPr>
          <p:cNvPr id="5" name="Obrázok 4" descr="Logo - final Book Antiqua Bold 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148" y="5589241"/>
            <a:ext cx="1512168" cy="835789"/>
          </a:xfrm>
          <a:prstGeom prst="rect">
            <a:avLst/>
          </a:prstGeom>
          <a:noFill/>
        </p:spPr>
      </p:pic>
      <p:pic>
        <p:nvPicPr>
          <p:cNvPr id="2050" name="Obrázok 6" descr="65_UNIZA_napisMOD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58" y="4948690"/>
            <a:ext cx="1659280" cy="165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3" y="26591"/>
            <a:ext cx="1991909" cy="19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Zástupný symbol textu 2"/>
          <p:cNvSpPr>
            <a:spLocks noGrp="1"/>
          </p:cNvSpPr>
          <p:nvPr>
            <p:ph type="body" idx="1"/>
          </p:nvPr>
        </p:nvSpPr>
        <p:spPr>
          <a:xfrm>
            <a:off x="1788941" y="1194486"/>
            <a:ext cx="7702550" cy="1790700"/>
          </a:xfrm>
        </p:spPr>
        <p:txBody>
          <a:bodyPr>
            <a:normAutofit fontScale="70000" lnSpcReduction="20000"/>
          </a:bodyPr>
          <a:lstStyle/>
          <a:p>
            <a:r>
              <a:rPr lang="sk-SK" altLang="sk-SK" sz="1800" dirty="0">
                <a:solidFill>
                  <a:schemeClr val="tx1"/>
                </a:solidFill>
              </a:rPr>
              <a:t>Francúzsko</a:t>
            </a:r>
          </a:p>
          <a:p>
            <a:r>
              <a:rPr lang="sk-SK" altLang="sk-SK" dirty="0" smtClean="0">
                <a:solidFill>
                  <a:schemeClr val="tx1"/>
                </a:solidFill>
              </a:rPr>
              <a:t>10.7.2014</a:t>
            </a:r>
          </a:p>
          <a:p>
            <a:r>
              <a:rPr lang="sk-SK" altLang="sk-SK" dirty="0" smtClean="0">
                <a:solidFill>
                  <a:schemeClr val="tx1"/>
                </a:solidFill>
              </a:rPr>
              <a:t>„Každý zamestnávateľ bude dbať na to, aby organizácia práce cestných vodičov bola v súlade s ustanoveniami vzťahujúcimi sa na právo na pravidelný  týždenný odpočinok.“</a:t>
            </a:r>
          </a:p>
          <a:p>
            <a:endParaRPr lang="sk-SK" altLang="sk-SK" dirty="0" smtClean="0">
              <a:solidFill>
                <a:schemeClr val="tx1"/>
              </a:solidFill>
            </a:endParaRPr>
          </a:p>
          <a:p>
            <a:r>
              <a:rPr lang="sk-SK" altLang="sk-SK" dirty="0" smtClean="0">
                <a:solidFill>
                  <a:schemeClr val="tx1"/>
                </a:solidFill>
              </a:rPr>
              <a:t>Potrestá sa jedným rokom odňatia slobody a pokutou             30 000 €.</a:t>
            </a:r>
          </a:p>
          <a:p>
            <a:endParaRPr lang="sk-SK" altLang="sk-SK" dirty="0" smtClean="0"/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61950"/>
            <a:ext cx="129698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644901"/>
            <a:ext cx="42560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5554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Zástupný symbol textu 2"/>
          <p:cNvSpPr>
            <a:spLocks noGrp="1"/>
          </p:cNvSpPr>
          <p:nvPr>
            <p:ph type="body" idx="1"/>
          </p:nvPr>
        </p:nvSpPr>
        <p:spPr>
          <a:xfrm>
            <a:off x="1572426" y="717788"/>
            <a:ext cx="8547990" cy="1187924"/>
          </a:xfrm>
        </p:spPr>
        <p:txBody>
          <a:bodyPr/>
          <a:lstStyle/>
          <a:p>
            <a:r>
              <a:rPr lang="sk-SK" altLang="sk-SK" sz="2800" dirty="0" smtClean="0">
                <a:solidFill>
                  <a:schemeClr val="tx1"/>
                </a:solidFill>
              </a:rPr>
              <a:t>SRN</a:t>
            </a:r>
            <a:r>
              <a:rPr lang="sk-SK" altLang="sk-SK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1380" name="AutoShape 2" descr="Image result for vlajka nemecko"/>
          <p:cNvSpPr>
            <a:spLocks noChangeAspect="1" noChangeArrowheads="1"/>
          </p:cNvSpPr>
          <p:nvPr/>
        </p:nvSpPr>
        <p:spPr bwMode="auto">
          <a:xfrm>
            <a:off x="16732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k-SK" altLang="sk-SK" sz="2400" b="0">
              <a:latin typeface="Times New Roman" panose="02020603050405020304" pitchFamily="18" charset="0"/>
            </a:endParaRPr>
          </a:p>
        </p:txBody>
      </p:sp>
      <p:sp>
        <p:nvSpPr>
          <p:cNvPr id="101381" name="AutoShape 4" descr="Image result for vlajka nemecko"/>
          <p:cNvSpPr>
            <a:spLocks noChangeAspect="1" noChangeArrowheads="1"/>
          </p:cNvSpPr>
          <p:nvPr/>
        </p:nvSpPr>
        <p:spPr bwMode="auto">
          <a:xfrm>
            <a:off x="182562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sk-SK" altLang="sk-SK" sz="2400" b="0">
              <a:latin typeface="Times New Roman" panose="02020603050405020304" pitchFamily="18" charset="0"/>
            </a:endParaRPr>
          </a:p>
        </p:txBody>
      </p:sp>
      <p:pic>
        <p:nvPicPr>
          <p:cNvPr id="101382" name="Picture 6" descr="http://www.cod12.estranky.sk/img/mid/25/vlajka-nemecko-1100.g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39" y="438149"/>
            <a:ext cx="2007542" cy="133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1410057" y="2350092"/>
            <a:ext cx="103716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Od 25.5.2017   </a:t>
            </a:r>
          </a:p>
          <a:p>
            <a:endParaRPr lang="sk-SK" dirty="0" smtClean="0"/>
          </a:p>
          <a:p>
            <a:r>
              <a:rPr lang="sk-SK" dirty="0"/>
              <a:t>Pri kontrole sa vodiči musia preukázať dokladom o zaplatenom ubytovaní. </a:t>
            </a:r>
            <a:endParaRPr lang="sk-SK" dirty="0" smtClean="0"/>
          </a:p>
          <a:p>
            <a:endParaRPr lang="sk-SK" dirty="0"/>
          </a:p>
          <a:p>
            <a:r>
              <a:rPr lang="sk-SK" dirty="0" smtClean="0">
                <a:solidFill>
                  <a:srgbClr val="FF0000"/>
                </a:solidFill>
              </a:rPr>
              <a:t>Za </a:t>
            </a:r>
            <a:r>
              <a:rPr lang="sk-SK" dirty="0">
                <a:solidFill>
                  <a:srgbClr val="FF0000"/>
                </a:solidFill>
              </a:rPr>
              <a:t>každú hodinu, ktorú </a:t>
            </a:r>
            <a:r>
              <a:rPr lang="sk-SK" dirty="0" smtClean="0">
                <a:solidFill>
                  <a:srgbClr val="FF0000"/>
                </a:solidFill>
              </a:rPr>
              <a:t>strávili vodiči  </a:t>
            </a:r>
            <a:r>
              <a:rPr lang="sk-SK" dirty="0">
                <a:solidFill>
                  <a:srgbClr val="FF0000"/>
                </a:solidFill>
              </a:rPr>
              <a:t>proti vyhláške v kabíne, dostanú pokutu 60 eur, zamestnávateľ </a:t>
            </a:r>
            <a:r>
              <a:rPr lang="sk-SK" dirty="0" smtClean="0">
                <a:solidFill>
                  <a:srgbClr val="FF0000"/>
                </a:solidFill>
              </a:rPr>
              <a:t> (dopravca) trojnásobok</a:t>
            </a:r>
            <a:r>
              <a:rPr lang="sk-SK" dirty="0">
                <a:solidFill>
                  <a:srgbClr val="FF0000"/>
                </a:solidFill>
              </a:rPr>
              <a:t>. </a:t>
            </a:r>
            <a:endParaRPr lang="sk-SK" dirty="0" smtClean="0">
              <a:solidFill>
                <a:srgbClr val="FF0000"/>
              </a:solidFill>
            </a:endParaRPr>
          </a:p>
          <a:p>
            <a:endParaRPr lang="sk-SK" dirty="0">
              <a:solidFill>
                <a:srgbClr val="FF0000"/>
              </a:solidFill>
            </a:endParaRPr>
          </a:p>
          <a:p>
            <a:endParaRPr lang="sk-SK" dirty="0">
              <a:solidFill>
                <a:srgbClr val="FF0000"/>
              </a:solidFill>
            </a:endParaRPr>
          </a:p>
          <a:p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665" y="4214535"/>
            <a:ext cx="3454103" cy="230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0702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to pokračuje?</a:t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4000" dirty="0" smtClean="0">
                <a:solidFill>
                  <a:schemeClr val="tx1"/>
                </a:solidFill>
              </a:rPr>
              <a:t>Veľká Británia</a:t>
            </a:r>
            <a:endParaRPr lang="sk-SK" sz="400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760" y="393953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04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Výsledok : Návrh na zmenu Nariadenia EP a Rady č. 561/2006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Vodič mimo kabíny na 45 hodín....</a:t>
            </a: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06" y="604838"/>
            <a:ext cx="16573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3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9513" y="260351"/>
            <a:ext cx="5473700" cy="6367463"/>
          </a:xfrm>
          <a:noFill/>
        </p:spPr>
      </p:pic>
    </p:spTree>
    <p:extLst>
      <p:ext uri="{BB962C8B-B14F-4D97-AF65-F5344CB8AC3E}">
        <p14:creationId xmlns:p14="http://schemas.microsoft.com/office/powerpoint/2010/main" val="7043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dirty="0" smtClean="0">
                <a:solidFill>
                  <a:srgbClr val="FF0000"/>
                </a:solidFill>
              </a:rPr>
              <a:t>Krádež zásielky</a:t>
            </a:r>
          </a:p>
        </p:txBody>
      </p:sp>
      <p:sp>
        <p:nvSpPr>
          <p:cNvPr id="183299" name="Zástupný symbol obsahu 2"/>
          <p:cNvSpPr>
            <a:spLocks noGrp="1"/>
          </p:cNvSpPr>
          <p:nvPr>
            <p:ph idx="1"/>
          </p:nvPr>
        </p:nvSpPr>
        <p:spPr>
          <a:xfrm>
            <a:off x="838200" y="1450109"/>
            <a:ext cx="10753436" cy="4726854"/>
          </a:xfrm>
        </p:spPr>
        <p:txBody>
          <a:bodyPr>
            <a:normAutofit/>
          </a:bodyPr>
          <a:lstStyle/>
          <a:p>
            <a:r>
              <a:rPr lang="sk-SK" altLang="sk-SK" dirty="0"/>
              <a:t>Všeobecne sa považuje krádež zásielky za odvrátiteľnú udalosť, za ktorú dopravca zodpovedá. </a:t>
            </a:r>
          </a:p>
          <a:p>
            <a:r>
              <a:rPr lang="sk-SK" altLang="sk-SK" dirty="0"/>
              <a:t>Tento prístup je predovšetkým aplikovaný súdmi v prípadoch odstavenia vozidiel v miestach, ktoré sú svojou rizikovosťou všeobecne známe, alebo na ktoré bol dopravca svojim príkazcom upozornený.</a:t>
            </a:r>
          </a:p>
          <a:p>
            <a:r>
              <a:rPr lang="sk-SK" altLang="sk-SK" dirty="0">
                <a:solidFill>
                  <a:srgbClr val="FF0000"/>
                </a:solidFill>
              </a:rPr>
              <a:t>Dopravca sa  podľa rozsudkov súdov nezbavil svojej zodpovednosti v nasledujúcich prípadoch</a:t>
            </a:r>
            <a:r>
              <a:rPr lang="sk-SK" altLang="sk-SK" dirty="0"/>
              <a:t>:</a:t>
            </a:r>
            <a:br>
              <a:rPr lang="sk-SK" altLang="sk-SK" dirty="0"/>
            </a:br>
            <a:r>
              <a:rPr lang="sk-SK" altLang="sk-SK" dirty="0"/>
              <a:t>• krádež zásielky z nestráženého, odstaveného vozidla v centre mesta, napriek tomu, že vozidlo bolo zabezpečené proti krádeži,</a:t>
            </a:r>
            <a:br>
              <a:rPr lang="sk-SK" altLang="sk-SK" dirty="0"/>
            </a:br>
            <a:r>
              <a:rPr lang="sk-SK" altLang="sk-SK" dirty="0"/>
              <a:t>• krádež nestráženého vozidla z parkovacej plochy čerpacej stanice,</a:t>
            </a:r>
            <a:br>
              <a:rPr lang="sk-SK" altLang="sk-SK" dirty="0"/>
            </a:br>
            <a:endParaRPr lang="sk-SK" altLang="sk-SK" dirty="0"/>
          </a:p>
        </p:txBody>
      </p:sp>
    </p:spTree>
    <p:extLst>
      <p:ext uri="{BB962C8B-B14F-4D97-AF65-F5344CB8AC3E}">
        <p14:creationId xmlns:p14="http://schemas.microsoft.com/office/powerpoint/2010/main" val="305790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Krádež zásielky</a:t>
            </a:r>
          </a:p>
        </p:txBody>
      </p:sp>
      <p:sp>
        <p:nvSpPr>
          <p:cNvPr id="184323" name="Zástupný symbol obsahu 2"/>
          <p:cNvSpPr>
            <a:spLocks noGrp="1"/>
          </p:cNvSpPr>
          <p:nvPr>
            <p:ph idx="1"/>
          </p:nvPr>
        </p:nvSpPr>
        <p:spPr>
          <a:xfrm>
            <a:off x="1992313" y="1196976"/>
            <a:ext cx="8952778" cy="4935969"/>
          </a:xfrm>
        </p:spPr>
        <p:txBody>
          <a:bodyPr>
            <a:noAutofit/>
          </a:bodyPr>
          <a:lstStyle/>
          <a:p>
            <a:r>
              <a:rPr lang="sk-SK" altLang="sk-SK" dirty="0"/>
              <a:t> krádež zásielky z uzamknutého, avšak nestráženého vozidla na verejnom parkovisku vo Francúzsku,</a:t>
            </a:r>
            <a:br>
              <a:rPr lang="sk-SK" altLang="sk-SK" dirty="0"/>
            </a:br>
            <a:r>
              <a:rPr lang="sk-SK" altLang="sk-SK" dirty="0"/>
              <a:t>• krádež zásielky v Miláne z vozidla, ktoré bolo bez dohľadu iba 5 minút,</a:t>
            </a:r>
            <a:br>
              <a:rPr lang="sk-SK" altLang="sk-SK" dirty="0"/>
            </a:br>
            <a:r>
              <a:rPr lang="sk-SK" altLang="sk-SK" dirty="0"/>
              <a:t>• krádež prívesu v nočnej dobe z nestráženého parkovisku v severnom Taliansku, aj keď vodiči prenocovali vo vozidle,</a:t>
            </a:r>
            <a:br>
              <a:rPr lang="sk-SK" altLang="sk-SK" dirty="0"/>
            </a:br>
            <a:r>
              <a:rPr lang="sk-SK" altLang="sk-SK" dirty="0"/>
              <a:t>• krádež zásielky na </a:t>
            </a:r>
            <a:r>
              <a:rPr lang="sk-SK" altLang="sk-SK" dirty="0" err="1"/>
              <a:t>severotalianskom</a:t>
            </a:r>
            <a:r>
              <a:rPr lang="sk-SK" altLang="sk-SK" dirty="0"/>
              <a:t> parkovisku, kde vodič čakal 24 hodín z dôvodu zákazu jazdy cestných súprav,</a:t>
            </a:r>
            <a:br>
              <a:rPr lang="sk-SK" altLang="sk-SK" dirty="0"/>
            </a:br>
            <a:r>
              <a:rPr lang="sk-SK" altLang="sk-SK" dirty="0"/>
              <a:t>• krádež zásielky z nestráženého vozidla, ktoré bolo iba 1 hodinu odstavené vedľa colného skladu v severnom Taliansku,</a:t>
            </a:r>
            <a:br>
              <a:rPr lang="sk-SK" altLang="sk-SK" dirty="0"/>
            </a:br>
            <a:endParaRPr lang="sk-SK" altLang="sk-SK" dirty="0"/>
          </a:p>
        </p:txBody>
      </p:sp>
    </p:spTree>
    <p:extLst>
      <p:ext uri="{BB962C8B-B14F-4D97-AF65-F5344CB8AC3E}">
        <p14:creationId xmlns:p14="http://schemas.microsoft.com/office/powerpoint/2010/main" val="2817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dirty="0" smtClean="0">
                <a:solidFill>
                  <a:srgbClr val="FF0000"/>
                </a:solidFill>
              </a:rPr>
              <a:t>Krádež zásielky</a:t>
            </a:r>
          </a:p>
        </p:txBody>
      </p:sp>
      <p:sp>
        <p:nvSpPr>
          <p:cNvPr id="185347" name="Zástupný symbol obsahu 2"/>
          <p:cNvSpPr>
            <a:spLocks noGrp="1"/>
          </p:cNvSpPr>
          <p:nvPr>
            <p:ph idx="1"/>
          </p:nvPr>
        </p:nvSpPr>
        <p:spPr>
          <a:xfrm>
            <a:off x="295564" y="1178504"/>
            <a:ext cx="10788072" cy="5028333"/>
          </a:xfrm>
        </p:spPr>
        <p:txBody>
          <a:bodyPr>
            <a:noAutofit/>
          </a:bodyPr>
          <a:lstStyle/>
          <a:p>
            <a:r>
              <a:rPr lang="sk-SK" altLang="sk-SK" sz="3200" dirty="0"/>
              <a:t> krádež prívesu v colnej zóne talianskej hraničnej stanice v čase, keď bolo vozidlo približne na 2 hodiny odstavené bez dozoru,</a:t>
            </a:r>
            <a:br>
              <a:rPr lang="sk-SK" altLang="sk-SK" sz="3200" dirty="0"/>
            </a:br>
            <a:r>
              <a:rPr lang="sk-SK" altLang="sk-SK" sz="3200" dirty="0"/>
              <a:t>• krádež zásielky z vozidla odstaveného vo vedľajšej ulici v Miláne v čase, keď obidvaja vodiči opustili vozidlo na približne 15 minút, aby zabezpečili potraviny,</a:t>
            </a:r>
            <a:br>
              <a:rPr lang="sk-SK" altLang="sk-SK" sz="3200" dirty="0"/>
            </a:br>
            <a:r>
              <a:rPr lang="sk-SK" altLang="sk-SK" sz="3200" dirty="0"/>
              <a:t>• krádež zásielky na nestráženom, ale veľmi prevádzkovo vyťaženom parkovisku v priebehu povinného odpočinku vodiča,</a:t>
            </a:r>
            <a:br>
              <a:rPr lang="sk-SK" altLang="sk-SK" sz="3200" dirty="0"/>
            </a:br>
            <a:r>
              <a:rPr lang="sk-SK" altLang="sk-SK" sz="3200" dirty="0" smtClean="0">
                <a:solidFill>
                  <a:srgbClr val="FF0000"/>
                </a:solidFill>
              </a:rPr>
              <a:t>Toto </a:t>
            </a:r>
            <a:r>
              <a:rPr lang="sk-SK" altLang="sk-SK" sz="3200" dirty="0">
                <a:solidFill>
                  <a:srgbClr val="FF0000"/>
                </a:solidFill>
              </a:rPr>
              <a:t>sú prípady, v ktorých je zodpovednosť dopravcu neodvrátiteľná a dopravca musí počítať s tým, že voči nemu bude uplatnený nárok na náhradu škody v rozsahu náhradovej povinnosti podľa Dohovoru CMR</a:t>
            </a:r>
            <a:r>
              <a:rPr lang="sk-SK" altLang="sk-SK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18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59391" y="177421"/>
            <a:ext cx="10018713" cy="1752599"/>
          </a:xfrm>
        </p:spPr>
        <p:txBody>
          <a:bodyPr>
            <a:normAutofit fontScale="90000"/>
          </a:bodyPr>
          <a:lstStyle/>
          <a:p>
            <a:pPr marL="450850" lvl="0" indent="-450850" algn="l"/>
            <a:r>
              <a:rPr lang="sk-SK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600" b="1" dirty="0" smtClean="0">
                <a:latin typeface="Arial" pitchFamily="34" charset="0"/>
                <a:cs typeface="Arial" pitchFamily="34" charset="0"/>
              </a:rPr>
              <a:t> Analýza súčasného stavu možnosti parkovania na strážených parkoviskách resp. s ubytovaním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60059" y="1282890"/>
            <a:ext cx="10458736" cy="4324879"/>
          </a:xfrm>
        </p:spPr>
        <p:txBody>
          <a:bodyPr>
            <a:normAutofit/>
          </a:bodyPr>
          <a:lstStyle/>
          <a:p>
            <a:pPr marL="285750" lvl="1"/>
            <a:r>
              <a:rPr lang="sk-SK" sz="2400" dirty="0" smtClean="0">
                <a:latin typeface="Arial" pitchFamily="34" charset="0"/>
                <a:cs typeface="Arial" pitchFamily="34" charset="0"/>
              </a:rPr>
              <a:t>Mobilné aplikácie </a:t>
            </a:r>
          </a:p>
          <a:p>
            <a:pPr lvl="1">
              <a:buNone/>
            </a:pP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očítač\Desktop\logo-asfinag-maut-service-gmbh.company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155" y="2270731"/>
            <a:ext cx="3225137" cy="995680"/>
          </a:xfrm>
          <a:prstGeom prst="rect">
            <a:avLst/>
          </a:prstGeom>
          <a:noFill/>
        </p:spPr>
      </p:pic>
      <p:pic>
        <p:nvPicPr>
          <p:cNvPr id="1027" name="Picture 3" descr="C:\Users\Počítač\Desktop\obrazok_logo_patrol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6332" y="1569990"/>
            <a:ext cx="2062226" cy="232000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918793" y="1735107"/>
            <a:ext cx="9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Rakúsko</a:t>
            </a: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78010" y="2100116"/>
            <a:ext cx="1156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Slovensko</a:t>
            </a:r>
            <a:endParaRPr lang="sk-SK" dirty="0"/>
          </a:p>
        </p:txBody>
      </p:sp>
      <p:graphicFrame>
        <p:nvGraphicFramePr>
          <p:cNvPr id="22" name="Tabulka 21"/>
          <p:cNvGraphicFramePr>
            <a:graphicFrameLocks noGrp="1"/>
          </p:cNvGraphicFramePr>
          <p:nvPr/>
        </p:nvGraphicFramePr>
        <p:xfrm>
          <a:off x="3903261" y="1381099"/>
          <a:ext cx="8206851" cy="4883221"/>
        </p:xfrm>
        <a:graphic>
          <a:graphicData uri="http://schemas.openxmlformats.org/drawingml/2006/table">
            <a:tbl>
              <a:tblPr/>
              <a:tblGrid>
                <a:gridCol w="619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2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051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3917"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Calibri"/>
                          <a:cs typeface="Times New Roman"/>
                        </a:rPr>
                        <a:t>Zobrazenie a význam symbolu služby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4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b="1" dirty="0">
                          <a:latin typeface="Times New Roman"/>
                          <a:ea typeface="Calibri"/>
                          <a:cs typeface="Times New Roman"/>
                        </a:rPr>
                        <a:t>Zobrazenie a význam symbolu služby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D4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72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Pohľad na parkovisko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Parkovisko pre autobusy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72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Monitorovaný priestor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Parkovisko pre ŤZP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72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Teplota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Toalety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35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Čerpacia stanica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Bezplatná </a:t>
                      </a:r>
                      <a:r>
                        <a:rPr lang="sk-SK" sz="1600" dirty="0" err="1">
                          <a:latin typeface="Times New Roman"/>
                          <a:ea typeface="Calibri"/>
                          <a:cs typeface="Times New Roman"/>
                        </a:rPr>
                        <a:t>wifi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391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Parkovisko pre osobné automobily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Detské ihrisko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391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Parkovisko pre nákladné automobily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Motorest ; Občerstvenie; Reštaurácia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541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Bankomat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Hotel; ubytovanie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663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Sprchový kút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Lekárske služby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1727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600" dirty="0">
                          <a:latin typeface="Times New Roman"/>
                          <a:ea typeface="Calibri"/>
                          <a:cs typeface="Times New Roman"/>
                        </a:rPr>
                        <a:t>Vstup pre autobusy</a:t>
                      </a:r>
                      <a:endParaRPr lang="sk-SK" sz="2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CD4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43" name="Skupina 42"/>
          <p:cNvGrpSpPr/>
          <p:nvPr/>
        </p:nvGrpSpPr>
        <p:grpSpPr>
          <a:xfrm>
            <a:off x="4053382" y="2047158"/>
            <a:ext cx="4474092" cy="4136671"/>
            <a:chOff x="4053382" y="2047158"/>
            <a:chExt cx="4474092" cy="4136671"/>
          </a:xfrm>
        </p:grpSpPr>
        <p:grpSp>
          <p:nvGrpSpPr>
            <p:cNvPr id="40" name="Skupina 39"/>
            <p:cNvGrpSpPr/>
            <p:nvPr/>
          </p:nvGrpSpPr>
          <p:grpSpPr>
            <a:xfrm>
              <a:off x="8052178" y="2047158"/>
              <a:ext cx="475296" cy="3758294"/>
              <a:chOff x="5786650" y="2470244"/>
              <a:chExt cx="475296" cy="3758294"/>
            </a:xfrm>
          </p:grpSpPr>
          <p:pic>
            <p:nvPicPr>
              <p:cNvPr id="1053" name="obrázek 66" descr="P bus"/>
              <p:cNvPicPr>
                <a:picLocks noChangeAspect="1" noChangeArrowheads="1"/>
              </p:cNvPicPr>
              <p:nvPr/>
            </p:nvPicPr>
            <p:blipFill>
              <a:blip r:embed="rId5"/>
              <a:srcRect l="14745" r="25383" b="11629"/>
              <a:stretch>
                <a:fillRect/>
              </a:stretch>
            </p:blipFill>
            <p:spPr bwMode="auto">
              <a:xfrm>
                <a:off x="5882183" y="2470244"/>
                <a:ext cx="275294" cy="360000"/>
              </a:xfrm>
              <a:prstGeom prst="rect">
                <a:avLst/>
              </a:prstGeom>
              <a:noFill/>
            </p:spPr>
          </p:pic>
          <p:pic>
            <p:nvPicPr>
              <p:cNvPr id="1051" name="obrázek 68" descr="zťp"/>
              <p:cNvPicPr>
                <a:picLocks noChangeAspect="1" noChangeArrowheads="1"/>
              </p:cNvPicPr>
              <p:nvPr/>
            </p:nvPicPr>
            <p:blipFill>
              <a:blip r:embed="rId6"/>
              <a:srcRect r="10583" b="14886"/>
              <a:stretch>
                <a:fillRect/>
              </a:stretch>
            </p:blipFill>
            <p:spPr bwMode="auto">
              <a:xfrm>
                <a:off x="5841241" y="2934267"/>
                <a:ext cx="357120" cy="288000"/>
              </a:xfrm>
              <a:prstGeom prst="rect">
                <a:avLst/>
              </a:prstGeom>
              <a:noFill/>
            </p:spPr>
          </p:pic>
          <p:pic>
            <p:nvPicPr>
              <p:cNvPr id="1049" name="obrázek 70" descr="wc"/>
              <p:cNvPicPr>
                <a:picLocks noChangeAspect="1" noChangeArrowheads="1"/>
              </p:cNvPicPr>
              <p:nvPr/>
            </p:nvPicPr>
            <p:blipFill>
              <a:blip r:embed="rId7"/>
              <a:srcRect t="24242" r="-1024" b="15150"/>
              <a:stretch>
                <a:fillRect/>
              </a:stretch>
            </p:blipFill>
            <p:spPr bwMode="auto">
              <a:xfrm>
                <a:off x="5813945" y="3343701"/>
                <a:ext cx="444000" cy="216000"/>
              </a:xfrm>
              <a:prstGeom prst="rect">
                <a:avLst/>
              </a:prstGeom>
              <a:noFill/>
            </p:spPr>
          </p:pic>
          <p:pic>
            <p:nvPicPr>
              <p:cNvPr id="1047" name="obrázek 72" descr="w"/>
              <p:cNvPicPr>
                <a:picLocks noChangeAspect="1" noChangeArrowheads="1"/>
              </p:cNvPicPr>
              <p:nvPr/>
            </p:nvPicPr>
            <p:blipFill>
              <a:blip r:embed="rId8"/>
              <a:srcRect l="17377" t="23256" r="17377" b="20930"/>
              <a:stretch>
                <a:fillRect/>
              </a:stretch>
            </p:blipFill>
            <p:spPr bwMode="auto">
              <a:xfrm>
                <a:off x="5841241" y="3780430"/>
                <a:ext cx="355091" cy="252000"/>
              </a:xfrm>
              <a:prstGeom prst="rect">
                <a:avLst/>
              </a:prstGeom>
              <a:noFill/>
            </p:spPr>
          </p:pic>
          <p:pic>
            <p:nvPicPr>
              <p:cNvPr id="1045" name="obrázek 74" descr="ihr"/>
              <p:cNvPicPr>
                <a:picLocks noChangeAspect="1" noChangeArrowheads="1"/>
              </p:cNvPicPr>
              <p:nvPr/>
            </p:nvPicPr>
            <p:blipFill>
              <a:blip r:embed="rId9"/>
              <a:srcRect l="13028" t="12820" r="13113" b="12247"/>
              <a:stretch>
                <a:fillRect/>
              </a:stretch>
            </p:blipFill>
            <p:spPr bwMode="auto">
              <a:xfrm>
                <a:off x="5827593" y="4285397"/>
                <a:ext cx="386308" cy="324000"/>
              </a:xfrm>
              <a:prstGeom prst="rect">
                <a:avLst/>
              </a:prstGeom>
              <a:noFill/>
            </p:spPr>
          </p:pic>
          <p:pic>
            <p:nvPicPr>
              <p:cNvPr id="1043" name="obrázek 76" descr="M"/>
              <p:cNvPicPr>
                <a:picLocks noChangeAspect="1" noChangeArrowheads="1"/>
              </p:cNvPicPr>
              <p:nvPr/>
            </p:nvPicPr>
            <p:blipFill>
              <a:blip r:embed="rId10"/>
              <a:srcRect r="20976" b="15178"/>
              <a:stretch>
                <a:fillRect/>
              </a:stretch>
            </p:blipFill>
            <p:spPr bwMode="auto">
              <a:xfrm>
                <a:off x="5800298" y="4885898"/>
                <a:ext cx="373845" cy="324000"/>
              </a:xfrm>
              <a:prstGeom prst="rect">
                <a:avLst/>
              </a:prstGeom>
              <a:noFill/>
            </p:spPr>
          </p:pic>
          <p:graphicFrame>
            <p:nvGraphicFramePr>
              <p:cNvPr id="1041" name="Object 17"/>
              <p:cNvGraphicFramePr>
                <a:graphicFrameLocks noChangeAspect="1"/>
              </p:cNvGraphicFramePr>
              <p:nvPr/>
            </p:nvGraphicFramePr>
            <p:xfrm>
              <a:off x="5813946" y="5459105"/>
              <a:ext cx="448000" cy="252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6" name="Rastrový obrázek" r:id="rId11" imgW="590476" imgH="333333" progId="PBrush">
                      <p:embed/>
                    </p:oleObj>
                  </mc:Choice>
                  <mc:Fallback>
                    <p:oleObj name="Rastrový obrázek" r:id="rId11" imgW="590476" imgH="333333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13946" y="5459105"/>
                            <a:ext cx="448000" cy="252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9" name="Object 15"/>
              <p:cNvGraphicFramePr>
                <a:graphicFrameLocks noChangeAspect="1"/>
              </p:cNvGraphicFramePr>
              <p:nvPr/>
            </p:nvGraphicFramePr>
            <p:xfrm>
              <a:off x="5786650" y="5868538"/>
              <a:ext cx="405000" cy="3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7" name="Rastrový obrázek" r:id="rId13" imgW="542857" imgH="485586" progId="PBrush">
                      <p:embed/>
                    </p:oleObj>
                  </mc:Choice>
                  <mc:Fallback>
                    <p:oleObj name="Rastrový obrázek" r:id="rId13" imgW="542857" imgH="485586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786650" y="5868538"/>
                            <a:ext cx="405000" cy="360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1" name="Skupina 40"/>
            <p:cNvGrpSpPr/>
            <p:nvPr/>
          </p:nvGrpSpPr>
          <p:grpSpPr>
            <a:xfrm>
              <a:off x="4053382" y="2088102"/>
              <a:ext cx="445648" cy="4095727"/>
              <a:chOff x="1542196" y="2538483"/>
              <a:chExt cx="445648" cy="4095727"/>
            </a:xfrm>
          </p:grpSpPr>
          <p:pic>
            <p:nvPicPr>
              <p:cNvPr id="1054" name="obrázek 65" descr="pohľad"/>
              <p:cNvPicPr>
                <a:picLocks noChangeAspect="1" noChangeArrowheads="1"/>
              </p:cNvPicPr>
              <p:nvPr/>
            </p:nvPicPr>
            <p:blipFill>
              <a:blip r:embed="rId15"/>
              <a:srcRect/>
              <a:stretch>
                <a:fillRect/>
              </a:stretch>
            </p:blipFill>
            <p:spPr bwMode="auto">
              <a:xfrm>
                <a:off x="1542196" y="2538483"/>
                <a:ext cx="357517" cy="324000"/>
              </a:xfrm>
              <a:prstGeom prst="rect">
                <a:avLst/>
              </a:prstGeom>
              <a:noFill/>
            </p:spPr>
          </p:pic>
          <p:pic>
            <p:nvPicPr>
              <p:cNvPr id="1052" name="obrázek 67" descr="K"/>
              <p:cNvPicPr>
                <a:picLocks noChangeAspect="1" noChangeArrowheads="1"/>
              </p:cNvPicPr>
              <p:nvPr/>
            </p:nvPicPr>
            <p:blipFill>
              <a:blip r:embed="rId16"/>
              <a:srcRect l="14169" t="21622" r="13298" b="24324"/>
              <a:stretch>
                <a:fillRect/>
              </a:stretch>
            </p:blipFill>
            <p:spPr bwMode="auto">
              <a:xfrm>
                <a:off x="1569492" y="2961565"/>
                <a:ext cx="384000" cy="216000"/>
              </a:xfrm>
              <a:prstGeom prst="rect">
                <a:avLst/>
              </a:prstGeom>
              <a:noFill/>
            </p:spPr>
          </p:pic>
          <p:pic>
            <p:nvPicPr>
              <p:cNvPr id="1050" name="obrázek 69" descr="teplota"/>
              <p:cNvPicPr>
                <a:picLocks noChangeAspect="1" noChangeArrowheads="1"/>
              </p:cNvPicPr>
              <p:nvPr/>
            </p:nvPicPr>
            <p:blipFill>
              <a:blip r:embed="rId17"/>
              <a:srcRect l="16371" t="11363" r="16295" b="15909"/>
              <a:stretch>
                <a:fillRect/>
              </a:stretch>
            </p:blipFill>
            <p:spPr bwMode="auto">
              <a:xfrm>
                <a:off x="1569492" y="3343701"/>
                <a:ext cx="258207" cy="288000"/>
              </a:xfrm>
              <a:prstGeom prst="rect">
                <a:avLst/>
              </a:prstGeom>
              <a:noFill/>
            </p:spPr>
          </p:pic>
          <p:pic>
            <p:nvPicPr>
              <p:cNvPr id="1048" name="obrázek 71" descr="čerpačka"/>
              <p:cNvPicPr>
                <a:picLocks noChangeAspect="1" noChangeArrowheads="1"/>
              </p:cNvPicPr>
              <p:nvPr/>
            </p:nvPicPr>
            <p:blipFill>
              <a:blip r:embed="rId18"/>
              <a:srcRect l="15199" t="16667" r="22244" b="16667"/>
              <a:stretch>
                <a:fillRect/>
              </a:stretch>
            </p:blipFill>
            <p:spPr bwMode="auto">
              <a:xfrm>
                <a:off x="1555843" y="3794077"/>
                <a:ext cx="305053" cy="252000"/>
              </a:xfrm>
              <a:prstGeom prst="rect">
                <a:avLst/>
              </a:prstGeom>
              <a:noFill/>
            </p:spPr>
          </p:pic>
          <p:pic>
            <p:nvPicPr>
              <p:cNvPr id="1046" name="obrázek 73" descr="P os"/>
              <p:cNvPicPr>
                <a:picLocks noChangeAspect="1" noChangeArrowheads="1"/>
              </p:cNvPicPr>
              <p:nvPr/>
            </p:nvPicPr>
            <p:blipFill>
              <a:blip r:embed="rId19"/>
              <a:srcRect l="14198" r="22258" b="12820"/>
              <a:stretch>
                <a:fillRect/>
              </a:stretch>
            </p:blipFill>
            <p:spPr bwMode="auto">
              <a:xfrm>
                <a:off x="1610434" y="4271748"/>
                <a:ext cx="278710" cy="360000"/>
              </a:xfrm>
              <a:prstGeom prst="rect">
                <a:avLst/>
              </a:prstGeom>
              <a:noFill/>
            </p:spPr>
          </p:pic>
          <p:pic>
            <p:nvPicPr>
              <p:cNvPr id="1044" name="obrázek 75" descr="P na"/>
              <p:cNvPicPr>
                <a:picLocks noChangeAspect="1" noChangeArrowheads="1"/>
              </p:cNvPicPr>
              <p:nvPr/>
            </p:nvPicPr>
            <p:blipFill>
              <a:blip r:embed="rId20"/>
              <a:srcRect l="13965" t="16667" r="21758" b="21428"/>
              <a:stretch>
                <a:fillRect/>
              </a:stretch>
            </p:blipFill>
            <p:spPr bwMode="auto">
              <a:xfrm>
                <a:off x="1555842" y="4913194"/>
                <a:ext cx="396000" cy="288000"/>
              </a:xfrm>
              <a:prstGeom prst="rect">
                <a:avLst/>
              </a:prstGeom>
              <a:noFill/>
            </p:spPr>
          </p:pic>
          <p:graphicFrame>
            <p:nvGraphicFramePr>
              <p:cNvPr id="1042" name="Object 18"/>
              <p:cNvGraphicFramePr>
                <a:graphicFrameLocks noChangeAspect="1"/>
              </p:cNvGraphicFramePr>
              <p:nvPr/>
            </p:nvGraphicFramePr>
            <p:xfrm>
              <a:off x="1555844" y="5472752"/>
              <a:ext cx="432000" cy="28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" name="Rastrový obrázek" r:id="rId21" imgW="523810" imgH="333333" progId="PBrush">
                      <p:embed/>
                    </p:oleObj>
                  </mc:Choice>
                  <mc:Fallback>
                    <p:oleObj name="Rastrový obrázek" r:id="rId21" imgW="523810" imgH="333333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55844" y="5472752"/>
                            <a:ext cx="432000" cy="288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40" name="Object 16"/>
              <p:cNvGraphicFramePr>
                <a:graphicFrameLocks noChangeAspect="1"/>
              </p:cNvGraphicFramePr>
              <p:nvPr/>
            </p:nvGraphicFramePr>
            <p:xfrm>
              <a:off x="1651379" y="5882185"/>
              <a:ext cx="180000" cy="360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9" name="Rastrový obrázek" r:id="rId23" imgW="323981" imgH="581106" progId="PBrush">
                      <p:embed/>
                    </p:oleObj>
                  </mc:Choice>
                  <mc:Fallback>
                    <p:oleObj name="Rastrový obrázek" r:id="rId23" imgW="323981" imgH="581106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51379" y="5882185"/>
                            <a:ext cx="180000" cy="360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38" name="Object 14"/>
              <p:cNvGraphicFramePr>
                <a:graphicFrameLocks noChangeAspect="1"/>
              </p:cNvGraphicFramePr>
              <p:nvPr/>
            </p:nvGraphicFramePr>
            <p:xfrm>
              <a:off x="1610435" y="6346210"/>
              <a:ext cx="288000" cy="288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0" name="Rastrový obrázek" r:id="rId25" imgW="390580" imgH="352474" progId="PBrush">
                      <p:embed/>
                    </p:oleObj>
                  </mc:Choice>
                  <mc:Fallback>
                    <p:oleObj name="Rastrový obrázek" r:id="rId25" imgW="390580" imgH="352474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10435" y="6346210"/>
                            <a:ext cx="288000" cy="2880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3529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f 8"/>
          <p:cNvGraphicFramePr/>
          <p:nvPr/>
        </p:nvGraphicFramePr>
        <p:xfrm>
          <a:off x="5256" y="-2"/>
          <a:ext cx="6245419" cy="3562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Skupina 7"/>
          <p:cNvGrpSpPr/>
          <p:nvPr/>
        </p:nvGrpSpPr>
        <p:grpSpPr>
          <a:xfrm>
            <a:off x="0" y="3035097"/>
            <a:ext cx="6237027" cy="3822903"/>
            <a:chOff x="-220717" y="1852447"/>
            <a:chExt cx="5126123" cy="3618187"/>
          </a:xfrm>
        </p:grpSpPr>
        <p:graphicFrame>
          <p:nvGraphicFramePr>
            <p:cNvPr id="7" name="Graf 6"/>
            <p:cNvGraphicFramePr/>
            <p:nvPr/>
          </p:nvGraphicFramePr>
          <p:xfrm>
            <a:off x="-220717" y="1876098"/>
            <a:ext cx="5126123" cy="35945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" name="TextovéPole 1"/>
            <p:cNvSpPr txBox="1"/>
            <p:nvPr/>
          </p:nvSpPr>
          <p:spPr>
            <a:xfrm>
              <a:off x="-220717" y="1852447"/>
              <a:ext cx="927539" cy="43355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sk-SK" sz="2400" b="1" dirty="0" smtClean="0"/>
                <a:t>NDS</a:t>
              </a:r>
              <a:endParaRPr lang="sk-SK" sz="2400" b="1" dirty="0"/>
            </a:p>
          </p:txBody>
        </p:sp>
      </p:grpSp>
      <p:sp>
        <p:nvSpPr>
          <p:cNvPr id="6" name="TextovéPole 1"/>
          <p:cNvSpPr txBox="1"/>
          <p:nvPr/>
        </p:nvSpPr>
        <p:spPr>
          <a:xfrm>
            <a:off x="0" y="0"/>
            <a:ext cx="785649" cy="44931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b="1" dirty="0" smtClean="0"/>
              <a:t>SSC</a:t>
            </a:r>
            <a:endParaRPr lang="sk-SK" sz="2400" b="1" dirty="0"/>
          </a:p>
        </p:txBody>
      </p:sp>
      <p:graphicFrame>
        <p:nvGraphicFramePr>
          <p:cNvPr id="11" name="Graf 10"/>
          <p:cNvGraphicFramePr/>
          <p:nvPr/>
        </p:nvGraphicFramePr>
        <p:xfrm>
          <a:off x="1765191" y="1555845"/>
          <a:ext cx="10426810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91133" y="724466"/>
            <a:ext cx="5508000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ovéPole 11"/>
          <p:cNvSpPr txBox="1"/>
          <p:nvPr/>
        </p:nvSpPr>
        <p:spPr>
          <a:xfrm>
            <a:off x="7342498" y="54592"/>
            <a:ext cx="4442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Umiestnenie parkoviska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411111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obsahu 1"/>
          <p:cNvSpPr>
            <a:spLocks noGrp="1"/>
          </p:cNvSpPr>
          <p:nvPr>
            <p:ph/>
          </p:nvPr>
        </p:nvSpPr>
        <p:spPr>
          <a:xfrm>
            <a:off x="2324101" y="2133601"/>
            <a:ext cx="7942263" cy="3940175"/>
          </a:xfrm>
        </p:spPr>
        <p:txBody>
          <a:bodyPr/>
          <a:lstStyle/>
          <a:p>
            <a:pPr marL="0" indent="0">
              <a:buNone/>
            </a:pPr>
            <a:r>
              <a:rPr lang="sk-SK" altLang="sk-SK" sz="3600" dirty="0"/>
              <a:t>      </a:t>
            </a:r>
            <a:r>
              <a:rPr lang="sk-SK" altLang="sk-SK" sz="4800" dirty="0"/>
              <a:t>V čom vznikol problém  </a:t>
            </a:r>
          </a:p>
          <a:p>
            <a:pPr marL="0" indent="0">
              <a:buNone/>
            </a:pPr>
            <a:r>
              <a:rPr lang="sk-SK" altLang="sk-SK" sz="4800" dirty="0"/>
              <a:t>           </a:t>
            </a:r>
            <a:r>
              <a:rPr lang="sk-SK" altLang="sk-SK" sz="4800" dirty="0" smtClean="0"/>
              <a:t> až  </a:t>
            </a:r>
            <a:r>
              <a:rPr lang="sk-SK" altLang="sk-SK" sz="4800" dirty="0"/>
              <a:t>v roku 2014!!!</a:t>
            </a:r>
          </a:p>
        </p:txBody>
      </p:sp>
      <p:pic>
        <p:nvPicPr>
          <p:cNvPr id="3" name="Picture 12" descr="P92299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3789363"/>
            <a:ext cx="26479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719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700335" y="259309"/>
            <a:ext cx="10018713" cy="139207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450850" marR="0" lvl="0" indent="-4508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b="1" dirty="0" smtClean="0">
                <a:ln w="3175" cmpd="sng">
                  <a:noFill/>
                </a:ln>
                <a:latin typeface="Arial" pitchFamily="34" charset="0"/>
                <a:ea typeface="+mj-ea"/>
                <a:cs typeface="Arial" pitchFamily="34" charset="0"/>
              </a:rPr>
              <a:t>Plánovanie trasy prepravy</a:t>
            </a:r>
            <a:r>
              <a:rPr kumimoji="0" lang="sk-SK" sz="40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40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sk-SK" sz="4000" b="0" i="0" u="none" strike="noStrike" kern="1200" cap="none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008554" y="1351127"/>
            <a:ext cx="11183446" cy="4960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Mobilné aplikácie;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Obmedzujúce podmienky a požiadavky</a:t>
            </a:r>
            <a:r>
              <a:rPr kumimoji="0" lang="sk-SK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zo strany</a:t>
            </a: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</a:t>
            </a:r>
          </a:p>
          <a:p>
            <a:pPr marL="4297363" lvl="8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sociálnej legislatívy </a:t>
            </a:r>
          </a:p>
          <a:p>
            <a:pPr marL="4297363" lvl="8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zákazov jázd:</a:t>
            </a:r>
          </a:p>
          <a:p>
            <a:pPr marL="4297363" lvl="8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pPr marL="2511425" lvl="8" indent="-287338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				obmedzenia jazdy					</a:t>
            </a:r>
            <a:endParaRPr kumimoji="0" lang="sk-SK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511425" lvl="8" indent="-287338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endParaRPr lang="sk-SK" baseline="0" dirty="0" smtClean="0">
              <a:latin typeface="Arial" pitchFamily="34" charset="0"/>
              <a:cs typeface="Arial" pitchFamily="34" charset="0"/>
            </a:endParaRPr>
          </a:p>
          <a:p>
            <a:pPr marL="2511425" lvl="8" indent="-287338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				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sk-SK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maximálne</a:t>
            </a:r>
            <a:r>
              <a:rPr kumimoji="0" lang="sk-SK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povolené rýchlosti </a:t>
            </a:r>
            <a:endParaRPr kumimoji="0" lang="sk-SK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Šipka nahoru, doprava i doleva 5"/>
          <p:cNvSpPr/>
          <p:nvPr/>
        </p:nvSpPr>
        <p:spPr>
          <a:xfrm rot="10800000">
            <a:off x="7437662" y="4268361"/>
            <a:ext cx="1379925" cy="850392"/>
          </a:xfrm>
          <a:prstGeom prst="leftRightUpArrow">
            <a:avLst/>
          </a:prstGeom>
          <a:solidFill>
            <a:srgbClr val="ECD4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8884693" y="474942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štátne sviatky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8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r="502" b="1278"/>
          <a:stretch>
            <a:fillRect/>
          </a:stretch>
        </p:blipFill>
        <p:spPr bwMode="auto">
          <a:xfrm>
            <a:off x="6381496" y="1568752"/>
            <a:ext cx="5316747" cy="43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ovéPole 6"/>
          <p:cNvSpPr txBox="1"/>
          <p:nvPr/>
        </p:nvSpPr>
        <p:spPr>
          <a:xfrm>
            <a:off x="8405386" y="0"/>
            <a:ext cx="3786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..zo strany poisťovní</a:t>
            </a:r>
            <a:endParaRPr lang="sk-SK" sz="3200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 r="4176"/>
          <a:stretch>
            <a:fillRect/>
          </a:stretch>
        </p:blipFill>
        <p:spPr bwMode="auto">
          <a:xfrm>
            <a:off x="342374" y="1126407"/>
            <a:ext cx="5959362" cy="5275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Skupina 10"/>
          <p:cNvGrpSpPr/>
          <p:nvPr/>
        </p:nvGrpSpPr>
        <p:grpSpPr>
          <a:xfrm>
            <a:off x="300255" y="122864"/>
            <a:ext cx="11546007" cy="6696000"/>
            <a:chOff x="300255" y="136512"/>
            <a:chExt cx="11546007" cy="6696000"/>
          </a:xfrm>
        </p:grpSpPr>
        <p:grpSp>
          <p:nvGrpSpPr>
            <p:cNvPr id="6" name="Skupina 5"/>
            <p:cNvGrpSpPr/>
            <p:nvPr/>
          </p:nvGrpSpPr>
          <p:grpSpPr>
            <a:xfrm>
              <a:off x="300255" y="136512"/>
              <a:ext cx="7605127" cy="6696000"/>
              <a:chOff x="4836979" y="28474"/>
              <a:chExt cx="7383365" cy="6696000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4"/>
              <a:srcRect r="1192"/>
              <a:stretch>
                <a:fillRect/>
              </a:stretch>
            </p:blipFill>
            <p:spPr bwMode="auto">
              <a:xfrm>
                <a:off x="4836979" y="30592"/>
                <a:ext cx="3839570" cy="64829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5"/>
              <a:srcRect l="745" t="802" r="1384" b="802"/>
              <a:stretch>
                <a:fillRect/>
              </a:stretch>
            </p:blipFill>
            <p:spPr bwMode="auto">
              <a:xfrm>
                <a:off x="8690669" y="28474"/>
                <a:ext cx="3529675" cy="66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916632" y="2103971"/>
              <a:ext cx="3929630" cy="3687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6504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/>
          <p:cNvSpPr txBox="1"/>
          <p:nvPr/>
        </p:nvSpPr>
        <p:spPr>
          <a:xfrm>
            <a:off x="8068755" y="0"/>
            <a:ext cx="412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3200" b="1" dirty="0" smtClean="0"/>
              <a:t>..zo strany zákazníkov</a:t>
            </a:r>
            <a:endParaRPr lang="sk-SK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069" y="1692323"/>
            <a:ext cx="4792715" cy="492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0684" y="777923"/>
            <a:ext cx="8081316" cy="359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Skupina 7"/>
          <p:cNvGrpSpPr/>
          <p:nvPr/>
        </p:nvGrpSpPr>
        <p:grpSpPr>
          <a:xfrm>
            <a:off x="2702316" y="0"/>
            <a:ext cx="6532180" cy="6858000"/>
            <a:chOff x="0" y="0"/>
            <a:chExt cx="6532180" cy="6858000"/>
          </a:xfrm>
        </p:grpSpPr>
        <p:pic>
          <p:nvPicPr>
            <p:cNvPr id="6" name="Obrázek 5"/>
            <p:cNvPicPr/>
            <p:nvPr/>
          </p:nvPicPr>
          <p:blipFill>
            <a:blip r:embed="rId4" cstate="print"/>
            <a:srcRect l="50923" t="4191" r="6528" b="88030"/>
            <a:stretch>
              <a:fillRect/>
            </a:stretch>
          </p:blipFill>
          <p:spPr bwMode="auto">
            <a:xfrm>
              <a:off x="0" y="0"/>
              <a:ext cx="3158359" cy="804041"/>
            </a:xfrm>
            <a:prstGeom prst="rect">
              <a:avLst/>
            </a:prstGeom>
            <a:noFill/>
          </p:spPr>
        </p:pic>
        <p:pic>
          <p:nvPicPr>
            <p:cNvPr id="5" name="Obrázek 4"/>
            <p:cNvPicPr/>
            <p:nvPr/>
          </p:nvPicPr>
          <p:blipFill>
            <a:blip r:embed="rId5" cstate="print"/>
            <a:srcRect l="10841" t="11165" r="23766" b="43724"/>
            <a:stretch>
              <a:fillRect/>
            </a:stretch>
          </p:blipFill>
          <p:spPr bwMode="auto">
            <a:xfrm>
              <a:off x="0" y="804042"/>
              <a:ext cx="6532180" cy="6053958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53521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kupina 18"/>
          <p:cNvGrpSpPr/>
          <p:nvPr/>
        </p:nvGrpSpPr>
        <p:grpSpPr>
          <a:xfrm>
            <a:off x="5010970" y="4446041"/>
            <a:ext cx="6422118" cy="2112414"/>
            <a:chOff x="5010970" y="4446041"/>
            <a:chExt cx="6422118" cy="211241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98363" y="5766895"/>
              <a:ext cx="1548824" cy="712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305800" y="5774589"/>
              <a:ext cx="1484587" cy="689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10970" y="4446041"/>
              <a:ext cx="3000018" cy="1087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436194" y="4967616"/>
              <a:ext cx="2996894" cy="566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Zahnutá šipka doleva 15"/>
            <p:cNvSpPr/>
            <p:nvPr/>
          </p:nvSpPr>
          <p:spPr>
            <a:xfrm>
              <a:off x="10042634" y="5659821"/>
              <a:ext cx="409904" cy="867104"/>
            </a:xfrm>
            <a:prstGeom prst="curved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  <p:sp>
          <p:nvSpPr>
            <p:cNvPr id="18" name="Zahnutá šipka doprava 17"/>
            <p:cNvSpPr/>
            <p:nvPr/>
          </p:nvSpPr>
          <p:spPr>
            <a:xfrm>
              <a:off x="5817476" y="5675586"/>
              <a:ext cx="425669" cy="882869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chemeClr val="tx1"/>
                </a:solidFill>
              </a:endParaRPr>
            </a:p>
          </p:txBody>
        </p:sp>
      </p:grpSp>
      <p:sp>
        <p:nvSpPr>
          <p:cNvPr id="4" name="Nadpis 1"/>
          <p:cNvSpPr txBox="1">
            <a:spLocks/>
          </p:cNvSpPr>
          <p:nvPr/>
        </p:nvSpPr>
        <p:spPr>
          <a:xfrm>
            <a:off x="1659391" y="177421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450850" marR="0" lvl="0" indent="-45085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600" b="1" dirty="0" smtClean="0">
                <a:ln w="3175" cmpd="sng">
                  <a:noFill/>
                </a:ln>
                <a:latin typeface="Arial" pitchFamily="34" charset="0"/>
                <a:ea typeface="+mj-ea"/>
                <a:cs typeface="Arial" pitchFamily="34" charset="0"/>
              </a:rPr>
              <a:t>Prečo strážené parkoviská?</a:t>
            </a:r>
            <a:r>
              <a:rPr kumimoji="0" lang="sk-SK" sz="40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sk-SK" sz="4000" b="0" i="0" u="none" strike="noStrike" kern="1200" cap="none" spc="0" normalizeH="0" baseline="0" noProof="0" dirty="0" smtClean="0">
                <a:ln w="3175" cmpd="sng"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sk-SK" sz="4000" b="0" i="0" u="none" strike="noStrike" kern="1200" cap="none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030431" y="2661744"/>
            <a:ext cx="12393719" cy="31874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Mobilné aplikácie;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Obmedzujúce podmienky na plánovanie prepravy;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Kriminalita v oblasti EMEA:</a:t>
            </a:r>
          </a:p>
          <a:p>
            <a:pPr marL="3232150" lvl="4" indent="-1714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			Krádeže =&gt; nedostatok bezpečných parkovísk</a:t>
            </a:r>
          </a:p>
          <a:p>
            <a:pPr marL="3232150" lvl="4" indent="-1714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sk-SK" sz="2400" dirty="0" smtClean="0">
                <a:latin typeface="Arial" pitchFamily="34" charset="0"/>
                <a:cs typeface="Arial" pitchFamily="34" charset="0"/>
              </a:rPr>
              <a:t>			Bezpečnosť =&gt; certifikované parkoviská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endParaRPr kumimoji="0" lang="sk-SK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" name="Obrázek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7380" y="1876804"/>
            <a:ext cx="8702565" cy="465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8408" y="1517774"/>
            <a:ext cx="8308429" cy="486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03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4099" y="0"/>
            <a:ext cx="9356690" cy="1752599"/>
          </a:xfrm>
        </p:spPr>
        <p:txBody>
          <a:bodyPr>
            <a:normAutofit/>
          </a:bodyPr>
          <a:lstStyle/>
          <a:p>
            <a:pPr lvl="0"/>
            <a:r>
              <a:rPr lang="sk-SK" sz="3200" b="1" dirty="0" smtClean="0">
                <a:latin typeface="Arial" pitchFamily="34" charset="0"/>
                <a:cs typeface="Arial" pitchFamily="34" charset="0"/>
              </a:rPr>
              <a:t>Návrh postupu plánovania trasy prepravy</a:t>
            </a:r>
            <a:br>
              <a:rPr lang="sk-SK" sz="3200" b="1" dirty="0" smtClean="0">
                <a:latin typeface="Arial" pitchFamily="34" charset="0"/>
                <a:cs typeface="Arial" pitchFamily="34" charset="0"/>
              </a:rPr>
            </a:br>
            <a:endParaRPr lang="sk-SK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86095" y="1134880"/>
            <a:ext cx="10605905" cy="4337872"/>
          </a:xfrm>
        </p:spPr>
        <p:txBody>
          <a:bodyPr>
            <a:normAutofit/>
          </a:bodyPr>
          <a:lstStyle/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Podmienky plánovania:</a:t>
            </a:r>
          </a:p>
          <a:p>
            <a:pPr marL="1349375" lvl="2"/>
            <a:r>
              <a:rPr lang="sk-SK" sz="2400" dirty="0" smtClean="0">
                <a:latin typeface="Arial" pitchFamily="34" charset="0"/>
                <a:cs typeface="Arial" pitchFamily="34" charset="0"/>
              </a:rPr>
              <a:t>Obmedzujúce podmienky</a:t>
            </a:r>
          </a:p>
          <a:p>
            <a:pPr marL="1349375" lvl="2"/>
            <a:r>
              <a:rPr lang="sk-SK" sz="2400" dirty="0" smtClean="0">
                <a:latin typeface="Arial" pitchFamily="34" charset="0"/>
                <a:cs typeface="Arial" pitchFamily="34" charset="0"/>
              </a:rPr>
              <a:t>Splniť očakávaný štandard parkoviska</a:t>
            </a:r>
          </a:p>
          <a:p>
            <a:pPr marL="1349375" lvl="2"/>
            <a:r>
              <a:rPr lang="sk-SK" sz="2400" dirty="0" smtClean="0">
                <a:latin typeface="Arial" pitchFamily="34" charset="0"/>
                <a:cs typeface="Arial" pitchFamily="34" charset="0"/>
              </a:rPr>
              <a:t>Minimalizácia ubehnutých kilometrov vozidlom</a:t>
            </a:r>
          </a:p>
          <a:p>
            <a:r>
              <a:rPr lang="sk-SK" sz="2800" dirty="0" smtClean="0">
                <a:latin typeface="Arial" pitchFamily="34" charset="0"/>
                <a:cs typeface="Arial" pitchFamily="34" charset="0"/>
              </a:rPr>
              <a:t>Trasa:</a:t>
            </a:r>
          </a:p>
          <a:p>
            <a:pPr marL="1349375" lvl="2"/>
            <a:r>
              <a:rPr lang="sk-SK" sz="2400" b="1" dirty="0" smtClean="0">
                <a:latin typeface="Arial" pitchFamily="34" charset="0"/>
                <a:cs typeface="Arial" pitchFamily="34" charset="0"/>
              </a:rPr>
              <a:t>Kechnec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sk-SK" sz="2400" dirty="0" smtClean="0">
                <a:latin typeface="Arial" pitchFamily="34" charset="0"/>
                <a:cs typeface="Arial" pitchFamily="34" charset="0"/>
              </a:rPr>
            </a:br>
            <a:r>
              <a:rPr lang="sk-SK" sz="2400" dirty="0" smtClean="0">
                <a:latin typeface="Arial" pitchFamily="34" charset="0"/>
                <a:cs typeface="Arial" pitchFamily="34" charset="0"/>
              </a:rPr>
              <a:t>	          -&gt; 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KIA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Motors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 Slovakia 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/Teplička nad Váhom/  </a:t>
            </a:r>
            <a:br>
              <a:rPr lang="sk-SK" sz="2400" dirty="0" smtClean="0">
                <a:latin typeface="Arial" pitchFamily="34" charset="0"/>
                <a:cs typeface="Arial" pitchFamily="34" charset="0"/>
              </a:rPr>
            </a:br>
            <a:r>
              <a:rPr lang="sk-SK" sz="2400" dirty="0" smtClean="0">
                <a:latin typeface="Arial" pitchFamily="34" charset="0"/>
                <a:cs typeface="Arial" pitchFamily="34" charset="0"/>
              </a:rPr>
              <a:t>											-&gt; </a:t>
            </a: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Volkswagen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 /</a:t>
            </a:r>
            <a:r>
              <a:rPr lang="sk-SK" sz="2400" dirty="0" err="1" smtClean="0">
                <a:latin typeface="Arial" pitchFamily="34" charset="0"/>
                <a:cs typeface="Arial" pitchFamily="34" charset="0"/>
              </a:rPr>
              <a:t>Wolfsburg</a:t>
            </a:r>
            <a:r>
              <a:rPr lang="sk-SK" sz="2400" dirty="0" smtClean="0">
                <a:latin typeface="Arial" pitchFamily="34" charset="0"/>
                <a:cs typeface="Arial" pitchFamily="34" charset="0"/>
              </a:rPr>
              <a:t>/ </a:t>
            </a:r>
            <a:endParaRPr lang="sk-SK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/>
          <p:nvPr/>
        </p:nvPicPr>
        <p:blipFill>
          <a:blip r:embed="rId2" cstate="print"/>
          <a:srcRect l="20793" t="31498" r="21465" b="19527"/>
          <a:stretch>
            <a:fillRect/>
          </a:stretch>
        </p:blipFill>
        <p:spPr bwMode="auto">
          <a:xfrm>
            <a:off x="1695617" y="1140177"/>
            <a:ext cx="9932277" cy="537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9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862263"/>
            <a:ext cx="10077450" cy="372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4" name="AutoShape 4" descr="Výsledok vyhľadávania obrázkov pre dopyt googlema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966" name="AutoShape 6" descr="Výsledok vyhľadávania obrázkov pre dopyt googlema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968" name="AutoShape 8" descr="Výsledok vyhľadávania obrázkov pre dopyt googlemap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0970" name="AutoShape 10" descr="http://www.adweek.com/wp-content/uploads/sites/2/2015/11/Google-Map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5900" y="685800"/>
            <a:ext cx="1657350" cy="1403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7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74017">
            <a:off x="5310189" y="500064"/>
            <a:ext cx="6596062" cy="28633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463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0933" t="33380" r="17115" b="24390"/>
          <a:stretch>
            <a:fillRect/>
          </a:stretch>
        </p:blipFill>
        <p:spPr bwMode="auto">
          <a:xfrm>
            <a:off x="4485688" y="3448594"/>
            <a:ext cx="6659856" cy="304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1460" t="33839" r="17438" b="24554"/>
          <a:stretch>
            <a:fillRect/>
          </a:stretch>
        </p:blipFill>
        <p:spPr bwMode="auto">
          <a:xfrm>
            <a:off x="4506686" y="209005"/>
            <a:ext cx="6648994" cy="3043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493021" y="3522615"/>
            <a:ext cx="2804658" cy="11669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dirty="0" smtClean="0">
                <a:ln w="3175" cmpd="sng">
                  <a:noFill/>
                </a:ln>
                <a:latin typeface="+mj-lt"/>
                <a:ea typeface="+mj-ea"/>
                <a:cs typeface="+mj-cs"/>
              </a:rPr>
              <a:t>Kritériá: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4000" b="0" i="0" u="none" strike="noStrike" kern="1200" cap="none" spc="0" normalizeH="0" baseline="0" noProof="0" dirty="0">
              <a:ln w="3175" cmpd="sng"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41643" t="57758" r="51219" b="39190"/>
          <a:stretch>
            <a:fillRect/>
          </a:stretch>
        </p:blipFill>
        <p:spPr bwMode="auto">
          <a:xfrm>
            <a:off x="1933303" y="4297683"/>
            <a:ext cx="2090057" cy="50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 l="14156" t="8928" r="26409" b="71429"/>
          <a:stretch>
            <a:fillRect/>
          </a:stretch>
        </p:blipFill>
        <p:spPr bwMode="auto">
          <a:xfrm>
            <a:off x="770709" y="783773"/>
            <a:ext cx="3409406" cy="63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Čárový popisek 2 (s ohraničením a zvýrazněním) 11"/>
          <p:cNvSpPr/>
          <p:nvPr/>
        </p:nvSpPr>
        <p:spPr>
          <a:xfrm>
            <a:off x="10097588" y="744582"/>
            <a:ext cx="1750423" cy="483325"/>
          </a:xfrm>
          <a:prstGeom prst="accent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tx1"/>
                </a:solidFill>
              </a:rPr>
              <a:t>Akékoľvek P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13" name="Čárový popisek 2 (s ohraničením a zvýrazněním) 12"/>
          <p:cNvSpPr/>
          <p:nvPr/>
        </p:nvSpPr>
        <p:spPr>
          <a:xfrm>
            <a:off x="10158548" y="3966755"/>
            <a:ext cx="1750423" cy="513806"/>
          </a:xfrm>
          <a:prstGeom prst="accentBorderCallout2">
            <a:avLst/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tx1"/>
                </a:solidFill>
              </a:rPr>
              <a:t>Bezpečné P</a:t>
            </a:r>
            <a:endParaRPr lang="sk-S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9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3139" y="0"/>
            <a:ext cx="5168736" cy="1411014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Príklad</a:t>
            </a:r>
            <a:r>
              <a:rPr lang="sk-SK" sz="28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sk-SK" sz="2800" dirty="0" smtClean="0">
                <a:latin typeface="Arial" pitchFamily="34" charset="0"/>
                <a:cs typeface="Arial" pitchFamily="34" charset="0"/>
              </a:rPr>
            </a:br>
            <a:r>
              <a:rPr lang="sk-SK" sz="2800" dirty="0" smtClean="0">
                <a:latin typeface="Arial" pitchFamily="34" charset="0"/>
                <a:cs typeface="Arial" pitchFamily="34" charset="0"/>
              </a:rPr>
              <a:t>Čerpanie odpočinku</a:t>
            </a:r>
            <a:endParaRPr lang="sk-SK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03145" y="5287698"/>
            <a:ext cx="4397639" cy="1250731"/>
          </a:xfrm>
        </p:spPr>
        <p:txBody>
          <a:bodyPr/>
          <a:lstStyle/>
          <a:p>
            <a:r>
              <a:rPr lang="sk-SK" dirty="0" smtClean="0">
                <a:latin typeface="Arial" pitchFamily="34" charset="0"/>
                <a:cs typeface="Arial" pitchFamily="34" charset="0"/>
              </a:rPr>
              <a:t>Akékoľvek parkovisko</a:t>
            </a: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/>
          <p:cNvPicPr/>
          <p:nvPr/>
        </p:nvPicPr>
        <p:blipFill>
          <a:blip r:embed="rId2" cstate="print"/>
          <a:srcRect l="33990" t="27473" r="17323" b="32956"/>
          <a:stretch>
            <a:fillRect/>
          </a:stretch>
        </p:blipFill>
        <p:spPr bwMode="auto">
          <a:xfrm>
            <a:off x="6936828" y="1575499"/>
            <a:ext cx="5050221" cy="33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/>
          <p:nvPr/>
        </p:nvPicPr>
        <p:blipFill>
          <a:blip r:embed="rId3" cstate="print"/>
          <a:srcRect l="30164" t="65640" r="43402" b="26948"/>
          <a:stretch>
            <a:fillRect/>
          </a:stretch>
        </p:blipFill>
        <p:spPr bwMode="auto">
          <a:xfrm>
            <a:off x="9774621" y="1576551"/>
            <a:ext cx="2225170" cy="47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/>
          <p:cNvPicPr/>
          <p:nvPr/>
        </p:nvPicPr>
        <p:blipFill>
          <a:blip r:embed="rId4" cstate="print"/>
          <a:srcRect l="34527" t="34665" r="24292" b="32562"/>
          <a:stretch>
            <a:fillRect/>
          </a:stretch>
        </p:blipFill>
        <p:spPr bwMode="auto">
          <a:xfrm>
            <a:off x="1403130" y="1574005"/>
            <a:ext cx="4997670" cy="3392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7028518" y="4787462"/>
            <a:ext cx="3403000" cy="12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Bezpečné parkovisko</a:t>
            </a:r>
            <a:endParaRPr kumimoji="0" lang="sk-SK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ázek 10"/>
          <p:cNvPicPr/>
          <p:nvPr/>
        </p:nvPicPr>
        <p:blipFill>
          <a:blip r:embed="rId5" cstate="print"/>
          <a:srcRect l="7641" t="17313" r="19425" b="9851"/>
          <a:stretch>
            <a:fillRect/>
          </a:stretch>
        </p:blipFill>
        <p:spPr bwMode="auto">
          <a:xfrm>
            <a:off x="1410849" y="1595765"/>
            <a:ext cx="4989951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/>
          <p:cNvPicPr/>
          <p:nvPr/>
        </p:nvPicPr>
        <p:blipFill>
          <a:blip r:embed="rId6" cstate="print"/>
          <a:srcRect l="41176" t="37859" r="26263" b="27157"/>
          <a:stretch>
            <a:fillRect/>
          </a:stretch>
        </p:blipFill>
        <p:spPr bwMode="auto">
          <a:xfrm>
            <a:off x="6928619" y="1571771"/>
            <a:ext cx="5037407" cy="341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/>
          <p:cNvPicPr/>
          <p:nvPr/>
        </p:nvPicPr>
        <p:blipFill>
          <a:blip r:embed="rId7" cstate="print"/>
          <a:srcRect l="44980" t="66041" r="41909" b="27442"/>
          <a:stretch>
            <a:fillRect/>
          </a:stretch>
        </p:blipFill>
        <p:spPr bwMode="auto">
          <a:xfrm>
            <a:off x="9490841" y="1545025"/>
            <a:ext cx="2490955" cy="8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13"/>
          <p:cNvPicPr/>
          <p:nvPr/>
        </p:nvPicPr>
        <p:blipFill>
          <a:blip r:embed="rId8" cstate="print"/>
          <a:srcRect l="29977" t="31434" r="36634" b="30669"/>
          <a:stretch>
            <a:fillRect/>
          </a:stretch>
        </p:blipFill>
        <p:spPr bwMode="auto">
          <a:xfrm>
            <a:off x="1404912" y="1587662"/>
            <a:ext cx="4964357" cy="342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Bez názvu"/>
          <p:cNvPicPr>
            <a:picLocks noChangeAspect="1" noChangeArrowheads="1"/>
          </p:cNvPicPr>
          <p:nvPr/>
        </p:nvPicPr>
        <p:blipFill>
          <a:blip r:embed="rId9"/>
          <a:srcRect l="23623" t="16695" r="2175" b="16335"/>
          <a:stretch>
            <a:fillRect/>
          </a:stretch>
        </p:blipFill>
        <p:spPr bwMode="auto">
          <a:xfrm>
            <a:off x="6605749" y="1576550"/>
            <a:ext cx="5381296" cy="3405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/>
          <p:cNvPicPr/>
          <p:nvPr/>
        </p:nvPicPr>
        <p:blipFill>
          <a:blip r:embed="rId10" cstate="print"/>
          <a:srcRect l="52196" t="56390" r="34607" b="37379"/>
          <a:stretch>
            <a:fillRect/>
          </a:stretch>
        </p:blipFill>
        <p:spPr bwMode="auto">
          <a:xfrm>
            <a:off x="9348953" y="4162098"/>
            <a:ext cx="2653862" cy="83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580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3" grpId="2" build="p"/>
      <p:bldP spid="10" grpId="0"/>
      <p:bldP spid="10" grpId="1"/>
      <p:bldP spid="10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1794115" y="0"/>
            <a:ext cx="10018713" cy="1651378"/>
          </a:xfrm>
        </p:spPr>
        <p:txBody>
          <a:bodyPr>
            <a:normAutofit/>
          </a:bodyPr>
          <a:lstStyle/>
          <a:p>
            <a:pPr marL="450850" lvl="0" indent="-450850" algn="l"/>
            <a:r>
              <a:rPr lang="sk-SK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sk-SK" sz="3200" b="1" dirty="0" smtClean="0">
                <a:latin typeface="Arial" pitchFamily="34" charset="0"/>
                <a:cs typeface="Arial" pitchFamily="34" charset="0"/>
              </a:rPr>
              <a:t>  Zhodnotenie návrhu na vybranej trase prípadne trasách v  Európe</a:t>
            </a:r>
            <a:br>
              <a:rPr lang="sk-SK" sz="3200" b="1" dirty="0" smtClean="0">
                <a:latin typeface="Arial" pitchFamily="34" charset="0"/>
                <a:cs typeface="Arial" pitchFamily="34" charset="0"/>
              </a:rPr>
            </a:br>
            <a:endParaRPr lang="sk-SK" sz="3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939158" y="1324306"/>
          <a:ext cx="9333186" cy="5049331"/>
        </p:xfrm>
        <a:graphic>
          <a:graphicData uri="http://schemas.openxmlformats.org/drawingml/2006/table">
            <a:tbl>
              <a:tblPr/>
              <a:tblGrid>
                <a:gridCol w="1527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2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99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65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568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Alternatíva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Vzdialenosť </a:t>
                      </a:r>
                      <a:r>
                        <a:rPr lang="sk-SK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/>
                      </a:r>
                      <a:br>
                        <a:rPr lang="sk-SK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sk-SK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km)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Celkové trvanie </a:t>
                      </a:r>
                      <a:r>
                        <a:rPr lang="sk-SK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prepravy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Cestovné </a:t>
                      </a:r>
                      <a:r>
                        <a:rPr lang="sk-SK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náhrady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(€)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Mzda</a:t>
                      </a:r>
                      <a:endParaRPr lang="sk-SK" sz="16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(€)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346">
                <a:tc rowSpan="4"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Trasa č.1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Akékoľvek parkoviská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1108,00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32:19:00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45,50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101,37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34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Bezpečné 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parkoviská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1142,70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42:27:00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102,61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34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Menej zabezpečené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1144,70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34:20:00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68,00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102,28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39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Dvaja vodiči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1115,70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31:05:00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91,00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136,47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346">
                <a:tc rowSpan="3"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Trasa č.2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Akékoľvek 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parkoviská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1138,80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32:31:00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38,10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99,03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334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Bezpečné parkoviská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1179,60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33:50:00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60,60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101,07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55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Dvaja vodiči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1172,60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31:55:00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98,40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146,12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3346">
                <a:tc rowSpan="3"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Trasa č.3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Akékoľvek </a:t>
                      </a:r>
                      <a:r>
                        <a:rPr lang="sk-SK" sz="16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parkoviská</a:t>
                      </a:r>
                      <a:endParaRPr lang="sk-SK" sz="16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1552,10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48:26:00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85,45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178,95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936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Bezpečné parkoviská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1589,00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49:45:00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66,55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232,97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842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Dvaja vodiči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1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1586,00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37:54:00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144,00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600" b="0" i="0" u="none" strike="noStrike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207,24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45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1119352" y="804041"/>
          <a:ext cx="11072648" cy="6053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608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3600"/>
              <a:t>Nariadenie EP a Rady  561/2006  čl. 8 ods. 8</a:t>
            </a:r>
          </a:p>
        </p:txBody>
      </p:sp>
      <p:sp>
        <p:nvSpPr>
          <p:cNvPr id="9216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sk-SK" smtClean="0">
                <a:solidFill>
                  <a:srgbClr val="FF0000"/>
                </a:solidFill>
              </a:rPr>
              <a:t>Ak sa tak vodič rozhodne</a:t>
            </a:r>
            <a:r>
              <a:rPr lang="sk-SK" altLang="sk-SK" smtClean="0"/>
              <a:t>, môžu sa doby denného odpočinku a </a:t>
            </a:r>
            <a:r>
              <a:rPr lang="sk-SK" altLang="sk-SK" smtClean="0">
                <a:solidFill>
                  <a:srgbClr val="FF0000"/>
                </a:solidFill>
              </a:rPr>
              <a:t>doby skráteného týždenného odpočinku </a:t>
            </a:r>
            <a:r>
              <a:rPr lang="sk-SK" altLang="sk-SK" smtClean="0"/>
              <a:t>mimo základne čerpať vo vozidle, pokiaľ je vybavené vhodnými zariadeniami na spanie pre každého vodiča a vozidlo nie je v pohybe.</a:t>
            </a:r>
          </a:p>
        </p:txBody>
      </p:sp>
      <p:sp>
        <p:nvSpPr>
          <p:cNvPr id="92164" name="Zástupný symbol čísla snímky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2A63CEA-FDB2-48B8-A365-A5A3864647E7}" type="slidenum">
              <a:rPr lang="cs-CZ" altLang="sk-SK" sz="1400" b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sk-SK" sz="1400" b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47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cure parking areas introducing TRANSPark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17929" y="1279477"/>
            <a:ext cx="8229600" cy="4572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62689" y="0"/>
            <a:ext cx="3401197" cy="1051560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Odporúčania</a:t>
            </a:r>
            <a:endParaRPr lang="sk-SK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869456" y="1050880"/>
            <a:ext cx="10045039" cy="5445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marR="0" lvl="0" indent="-285750" algn="l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tabLst/>
              <a:defRPr/>
            </a:pPr>
            <a:r>
              <a:rPr kumimoji="0" lang="sk-SK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Koncepcia nákladnej dopravy</a:t>
            </a:r>
          </a:p>
          <a:p>
            <a:pPr marL="285750" marR="0" lvl="0" indent="-285750" algn="l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moderné parkovacie plochy</a:t>
            </a:r>
          </a:p>
          <a:p>
            <a:pPr marL="285750" marR="0" lvl="0" indent="-285750" algn="l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sk-SK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súčasť – rampy na odhrňovanie snehu</a:t>
            </a:r>
          </a:p>
          <a:p>
            <a:pPr marL="285750" marR="0" lvl="0" indent="-285750" algn="l" defTabSz="457200" rtl="0" eaLnBrk="1" fontAlgn="auto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IRU poskytovateľ  aplikácie </a:t>
            </a:r>
            <a:r>
              <a:rPr lang="sk-SK" sz="2400" b="1" dirty="0" err="1" smtClean="0">
                <a:latin typeface="Arial" pitchFamily="34" charset="0"/>
                <a:cs typeface="Arial" pitchFamily="34" charset="0"/>
              </a:rPr>
              <a:t>TRANSPark</a:t>
            </a:r>
            <a:endParaRPr lang="sk-SK" sz="2400" b="1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sk-SK" sz="2000" dirty="0" smtClean="0">
                <a:latin typeface="Arial" pitchFamily="34" charset="0"/>
                <a:cs typeface="Arial" pitchFamily="34" charset="0"/>
              </a:rPr>
              <a:t>databáza prepojená na CCTV 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sk-SK" sz="2000" dirty="0" smtClean="0">
                <a:latin typeface="Arial" pitchFamily="34" charset="0"/>
                <a:cs typeface="Arial" pitchFamily="34" charset="0"/>
              </a:rPr>
              <a:t>jednotné miesto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defRPr/>
            </a:pPr>
            <a:r>
              <a:rPr lang="sk-SK" sz="2400" b="1" dirty="0" smtClean="0">
                <a:latin typeface="Arial" pitchFamily="34" charset="0"/>
                <a:cs typeface="Arial" pitchFamily="34" charset="0"/>
              </a:rPr>
              <a:t>Parkovacie plochy pri areáli priemyselných parkov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sk-SK" sz="2000" dirty="0" smtClean="0">
                <a:latin typeface="Arial" pitchFamily="34" charset="0"/>
                <a:cs typeface="Arial" pitchFamily="34" charset="0"/>
              </a:rPr>
              <a:t>príklad -&gt; KIA </a:t>
            </a:r>
            <a:r>
              <a:rPr lang="sk-SK" sz="2000" dirty="0" err="1" smtClean="0">
                <a:latin typeface="Arial" pitchFamily="34" charset="0"/>
                <a:cs typeface="Arial" pitchFamily="34" charset="0"/>
              </a:rPr>
              <a:t>Motors</a:t>
            </a:r>
            <a:r>
              <a:rPr lang="sk-SK" sz="2000" dirty="0" smtClean="0">
                <a:latin typeface="Arial" pitchFamily="34" charset="0"/>
                <a:cs typeface="Arial" pitchFamily="34" charset="0"/>
              </a:rPr>
              <a:t> Slovakia</a:t>
            </a:r>
          </a:p>
        </p:txBody>
      </p:sp>
      <p:pic>
        <p:nvPicPr>
          <p:cNvPr id="7" name="Obrázek 6"/>
          <p:cNvPicPr/>
          <p:nvPr/>
        </p:nvPicPr>
        <p:blipFill>
          <a:blip r:embed="rId4" cstate="print"/>
          <a:srcRect r="515" b="2278"/>
          <a:stretch>
            <a:fillRect/>
          </a:stretch>
        </p:blipFill>
        <p:spPr bwMode="auto">
          <a:xfrm>
            <a:off x="1699812" y="1266491"/>
            <a:ext cx="9959926" cy="4827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563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72000" showWhenStopped="0"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8226" y="3179214"/>
            <a:ext cx="6127347" cy="365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ástupný symbol pro obsah 4"/>
          <p:cNvSpPr txBox="1">
            <a:spLocks noGrp="1"/>
          </p:cNvSpPr>
          <p:nvPr>
            <p:ph idx="1"/>
          </p:nvPr>
        </p:nvSpPr>
        <p:spPr>
          <a:xfrm>
            <a:off x="1659212" y="1153970"/>
            <a:ext cx="9791259" cy="4696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  <a:defRPr/>
            </a:pPr>
            <a:r>
              <a:rPr lang="sk-SK" b="1" dirty="0" smtClean="0">
                <a:latin typeface="Arial" pitchFamily="34" charset="0"/>
                <a:cs typeface="Arial" pitchFamily="34" charset="0"/>
              </a:rPr>
              <a:t>Prijať zákon / nariadenie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sk-SK" sz="2000" dirty="0" smtClean="0">
                <a:latin typeface="Arial" pitchFamily="34" charset="0"/>
                <a:cs typeface="Arial" pitchFamily="34" charset="0"/>
              </a:rPr>
              <a:t>záväzná registrácia</a:t>
            </a:r>
          </a:p>
          <a:p>
            <a:pPr lvl="0">
              <a:buFont typeface="Arial" pitchFamily="34" charset="0"/>
              <a:buChar char="•"/>
              <a:defRPr/>
            </a:pPr>
            <a:r>
              <a:rPr lang="sk-SK" sz="2000" dirty="0" smtClean="0">
                <a:latin typeface="Arial" pitchFamily="34" charset="0"/>
                <a:cs typeface="Arial" pitchFamily="34" charset="0"/>
              </a:rPr>
              <a:t>motivácia – rozvoj úrovne bezpečnosti a pohodlia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k-SK" sz="2000" dirty="0" smtClean="0">
                <a:latin typeface="Arial" pitchFamily="34" charset="0"/>
                <a:cs typeface="Arial" pitchFamily="34" charset="0"/>
              </a:rPr>
              <a:t>vytvoriť / podporiť  databázu parkovacích miest</a:t>
            </a:r>
          </a:p>
          <a:p>
            <a:pPr>
              <a:buNone/>
            </a:pPr>
            <a:endParaRPr lang="sk-SK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sk-SK" b="1" dirty="0" smtClean="0">
                <a:latin typeface="Arial" pitchFamily="34" charset="0"/>
                <a:cs typeface="Arial" pitchFamily="34" charset="0"/>
              </a:rPr>
              <a:t>Jednotná databáza rizikových úsekov</a:t>
            </a:r>
          </a:p>
          <a:p>
            <a:pPr>
              <a:buFont typeface="Arial" pitchFamily="34" charset="0"/>
              <a:buChar char="•"/>
            </a:pPr>
            <a:r>
              <a:rPr lang="sk-SK" sz="2000" dirty="0" smtClean="0">
                <a:latin typeface="Arial" pitchFamily="34" charset="0"/>
                <a:cs typeface="Arial" pitchFamily="34" charset="0"/>
              </a:rPr>
              <a:t>mapové podklady</a:t>
            </a:r>
          </a:p>
          <a:p>
            <a:endParaRPr lang="sk-SK" b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/>
            </a:r>
            <a:br>
              <a:rPr lang="sk-SK" dirty="0" smtClean="0">
                <a:latin typeface="Arial" pitchFamily="34" charset="0"/>
                <a:cs typeface="Arial" pitchFamily="34" charset="0"/>
              </a:rPr>
            </a:br>
            <a:endParaRPr lang="sk-SK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1562689" y="0"/>
            <a:ext cx="3401197" cy="1051560"/>
          </a:xfrm>
        </p:spPr>
        <p:txBody>
          <a:bodyPr>
            <a:normAutofit/>
          </a:bodyPr>
          <a:lstStyle/>
          <a:p>
            <a:r>
              <a:rPr lang="sk-SK" sz="3200" b="1" dirty="0" smtClean="0">
                <a:latin typeface="Arial" pitchFamily="34" charset="0"/>
                <a:cs typeface="Arial" pitchFamily="34" charset="0"/>
              </a:rPr>
              <a:t>Odporúčania</a:t>
            </a:r>
            <a:endParaRPr lang="sk-SK" sz="3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2952" y="692577"/>
            <a:ext cx="3922905" cy="2541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0713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3023" y="1384395"/>
            <a:ext cx="10018713" cy="1752599"/>
          </a:xfrm>
        </p:spPr>
        <p:txBody>
          <a:bodyPr/>
          <a:lstStyle/>
          <a:p>
            <a:r>
              <a:rPr lang="sk-SK" b="1" dirty="0" smtClean="0">
                <a:latin typeface="Arial" pitchFamily="34" charset="0"/>
                <a:cs typeface="Arial" pitchFamily="34" charset="0"/>
              </a:rPr>
              <a:t>Ďakujem Vám za pozornosť </a:t>
            </a:r>
            <a:endParaRPr lang="sk-SK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1029731" y="3581837"/>
            <a:ext cx="4678676" cy="378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E-mail: jozef.gnap@fpedas.uniza.sk</a:t>
            </a:r>
            <a:endParaRPr lang="sk-SK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07" y="3136994"/>
            <a:ext cx="5400600" cy="356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5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3789363"/>
            <a:ext cx="2087563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2225675" y="1711325"/>
            <a:ext cx="811688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CBCBCB">
                <a:alpha val="50000"/>
              </a:srgbClr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>
              <a:spcAft>
                <a:spcPct val="50000"/>
              </a:spcAft>
              <a:defRPr/>
            </a:pPr>
            <a:r>
              <a:rPr lang="sk-SK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Denný odpočinok sa môže čerpať </a:t>
            </a:r>
            <a:br>
              <a:rPr lang="sk-SK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sk-SK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mimo základne dopravcu vo</a:t>
            </a:r>
            <a:r>
              <a:rPr lang="en-GB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v</a:t>
            </a:r>
            <a:r>
              <a:rPr lang="sk-SK" sz="3200" dirty="0" err="1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ozidle</a:t>
            </a:r>
            <a:r>
              <a:rPr lang="sk-SK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pokiaľ </a:t>
            </a:r>
          </a:p>
          <a:p>
            <a:pPr>
              <a:spcAft>
                <a:spcPct val="50000"/>
              </a:spcAft>
              <a:defRPr/>
            </a:pPr>
            <a:r>
              <a:rPr lang="sk-SK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je vybavené lôžkom a </a:t>
            </a:r>
            <a:r>
              <a:rPr lang="sk-SK" sz="3200" dirty="0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nie je v pohybe</a:t>
            </a:r>
            <a:r>
              <a:rPr lang="sk-SK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</a:t>
            </a:r>
            <a:endParaRPr lang="en-GB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268292" name="Picture 4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4" y="4149726"/>
            <a:ext cx="1150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Rectangle 7"/>
          <p:cNvSpPr>
            <a:spLocks noChangeArrowheads="1"/>
          </p:cNvSpPr>
          <p:nvPr/>
        </p:nvSpPr>
        <p:spPr bwMode="auto">
          <a:xfrm>
            <a:off x="2351089" y="88900"/>
            <a:ext cx="5832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kumimoji="0" lang="cs-CZ" altLang="sk-SK" sz="2400">
                <a:solidFill>
                  <a:srgbClr val="FF0000"/>
                </a:solidFill>
              </a:rPr>
              <a:t>Kde je možné čerpať  denný a skrátený týždenný odpočinok odpočinok</a:t>
            </a:r>
            <a:r>
              <a:rPr kumimoji="0" lang="cs-CZ" altLang="sk-SK" sz="2400" b="0">
                <a:solidFill>
                  <a:srgbClr val="000099"/>
                </a:solidFill>
              </a:rPr>
              <a:t>?</a:t>
            </a:r>
            <a:endParaRPr kumimoji="0" lang="en-GB" altLang="sk-SK">
              <a:solidFill>
                <a:srgbClr val="000099"/>
              </a:solidFill>
            </a:endParaRPr>
          </a:p>
        </p:txBody>
      </p:sp>
      <p:pic>
        <p:nvPicPr>
          <p:cNvPr id="93190" name="Picture 9" descr="P91702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3716339"/>
            <a:ext cx="2557462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Picture 10" descr="P92407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3789364"/>
            <a:ext cx="2449512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2" name="Text Box 11"/>
          <p:cNvSpPr txBox="1">
            <a:spLocks noChangeArrowheads="1"/>
          </p:cNvSpPr>
          <p:nvPr/>
        </p:nvSpPr>
        <p:spPr bwMode="auto">
          <a:xfrm>
            <a:off x="3143251" y="5949951"/>
            <a:ext cx="7127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sk-SK" altLang="sk-SK" sz="2400">
                <a:solidFill>
                  <a:srgbClr val="00B050"/>
                </a:solidFill>
              </a:rPr>
              <a:t>Vodič môže voľne disponovať so svojim časom</a:t>
            </a:r>
            <a:endParaRPr lang="cs-CZ" altLang="sk-SK" sz="2400">
              <a:solidFill>
                <a:srgbClr val="00B050"/>
              </a:solidFill>
            </a:endParaRPr>
          </a:p>
        </p:txBody>
      </p:sp>
      <p:pic>
        <p:nvPicPr>
          <p:cNvPr id="93193" name="Picture 12" descr="P92299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38" y="3789363"/>
            <a:ext cx="26479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7371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sp>
        <p:nvSpPr>
          <p:cNvPr id="94211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altLang="sk-SK" smtClean="0"/>
          </a:p>
        </p:txBody>
      </p:sp>
      <p:sp>
        <p:nvSpPr>
          <p:cNvPr id="94212" name="Zástupný symbol čísla snímky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83D0A7-4E02-4063-8C3B-FDFB5C822330}" type="slidenum">
              <a:rPr lang="cs-CZ" altLang="sk-SK" sz="1400" b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sk-SK" sz="1400" b="0">
              <a:latin typeface="Times New Roman" panose="02020603050405020304" pitchFamily="18" charset="0"/>
            </a:endParaRPr>
          </a:p>
        </p:txBody>
      </p:sp>
      <p:pic>
        <p:nvPicPr>
          <p:cNvPr id="942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150813"/>
            <a:ext cx="4391025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7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3600"/>
              <a:t>Kde sa môže čerpať  pravidelný týždenný odpočinok?</a:t>
            </a:r>
          </a:p>
        </p:txBody>
      </p:sp>
      <p:sp>
        <p:nvSpPr>
          <p:cNvPr id="95235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altLang="sk-SK" smtClean="0"/>
          </a:p>
        </p:txBody>
      </p:sp>
      <p:sp>
        <p:nvSpPr>
          <p:cNvPr id="95236" name="Zástupný symbol čísla snímky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l"/>
              <a:defRPr kumimoji="1"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C25E231-5366-4C5F-B068-124B0C73A1C6}" type="slidenum">
              <a:rPr lang="cs-CZ" altLang="sk-SK" sz="1400" b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sk-SK" sz="1400" b="0">
              <a:latin typeface="Times New Roman" panose="02020603050405020304" pitchFamily="18" charset="0"/>
            </a:endParaRPr>
          </a:p>
        </p:txBody>
      </p:sp>
      <p:pic>
        <p:nvPicPr>
          <p:cNvPr id="952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2797176"/>
            <a:ext cx="9109075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5238" name="Objekt 4"/>
          <p:cNvGraphicFramePr>
            <a:graphicFrameLocks/>
          </p:cNvGraphicFramePr>
          <p:nvPr/>
        </p:nvGraphicFramePr>
        <p:xfrm>
          <a:off x="7824789" y="4941889"/>
          <a:ext cx="1584325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ClipArt" r:id="rId4" imgW="2973493" imgH="2595316" progId="MS_ClipArt_Gallery.2">
                  <p:embed/>
                </p:oleObj>
              </mc:Choice>
              <mc:Fallback>
                <p:oleObj name="ClipArt" r:id="rId4" imgW="2973493" imgH="2595316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4789" y="4941889"/>
                        <a:ext cx="1584325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5239" name="Rovná spojnica 8"/>
          <p:cNvCxnSpPr>
            <a:cxnSpLocks noChangeShapeType="1"/>
            <a:endCxn id="95236" idx="0"/>
          </p:cNvCxnSpPr>
          <p:nvPr/>
        </p:nvCxnSpPr>
        <p:spPr bwMode="auto">
          <a:xfrm>
            <a:off x="7391400" y="5013326"/>
            <a:ext cx="2247900" cy="13112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0" name="Rovná spojnica 10"/>
          <p:cNvCxnSpPr>
            <a:cxnSpLocks noChangeShapeType="1"/>
          </p:cNvCxnSpPr>
          <p:nvPr/>
        </p:nvCxnSpPr>
        <p:spPr bwMode="auto">
          <a:xfrm flipH="1">
            <a:off x="7175500" y="5013325"/>
            <a:ext cx="2520950" cy="15113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806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319338" y="476251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sk-SK" sz="2800" dirty="0">
                <a:solidFill>
                  <a:schemeClr val="accent1">
                    <a:lumMod val="75000"/>
                  </a:schemeClr>
                </a:solidFill>
              </a:rPr>
              <a:t>Kde môže vodič tráviť 45 hod odpočinok a viac?</a:t>
            </a:r>
          </a:p>
        </p:txBody>
      </p:sp>
      <p:pic>
        <p:nvPicPr>
          <p:cNvPr id="96259" name="Picture 2" descr="D:\Nové veci 2014\45 hodinový odpočinok Belgicko\odpocinek_ridice_pod_naves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4076701"/>
            <a:ext cx="473075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3" descr="D:\Nové veci 2014\45 hodinový odpočinok Belgicko\odpocinek_ridice_v_kabine_Volvo_FH16-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557338"/>
            <a:ext cx="348615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7391400" y="2565400"/>
            <a:ext cx="136287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dirty="0"/>
              <a:t>Do júla 2014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7477126" y="4954588"/>
            <a:ext cx="25066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k-SK" dirty="0">
                <a:solidFill>
                  <a:srgbClr val="FF0000"/>
                </a:solidFill>
                <a:latin typeface="+mj-lt"/>
              </a:rPr>
              <a:t>V súčasnosti v B, F, D ???</a:t>
            </a:r>
          </a:p>
        </p:txBody>
      </p:sp>
    </p:spTree>
    <p:extLst>
      <p:ext uri="{BB962C8B-B14F-4D97-AF65-F5344CB8AC3E}">
        <p14:creationId xmlns:p14="http://schemas.microsoft.com/office/powerpoint/2010/main" val="384064126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9728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altLang="sk-SK" smtClean="0"/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9" y="1196976"/>
            <a:ext cx="8651875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1757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textu 2"/>
          <p:cNvSpPr>
            <a:spLocks noGrp="1"/>
          </p:cNvSpPr>
          <p:nvPr>
            <p:ph type="body" idx="1"/>
          </p:nvPr>
        </p:nvSpPr>
        <p:spPr>
          <a:xfrm>
            <a:off x="791305" y="1401163"/>
            <a:ext cx="7772400" cy="1933575"/>
          </a:xfrm>
        </p:spPr>
        <p:txBody>
          <a:bodyPr>
            <a:normAutofit fontScale="25000" lnSpcReduction="20000"/>
          </a:bodyPr>
          <a:lstStyle/>
          <a:p>
            <a:endParaRPr lang="sk-SK" altLang="sk-SK" dirty="0" smtClean="0"/>
          </a:p>
          <a:p>
            <a:endParaRPr lang="sk-SK" altLang="sk-SK" dirty="0" smtClean="0"/>
          </a:p>
          <a:p>
            <a:endParaRPr lang="sk-SK" altLang="sk-SK" dirty="0" smtClean="0"/>
          </a:p>
          <a:p>
            <a:endParaRPr lang="sk-SK" altLang="sk-SK" dirty="0" smtClean="0"/>
          </a:p>
          <a:p>
            <a:r>
              <a:rPr lang="sk-SK" altLang="sk-SK" sz="6400" dirty="0">
                <a:solidFill>
                  <a:schemeClr val="tx1"/>
                </a:solidFill>
              </a:rPr>
              <a:t>Belgicko:</a:t>
            </a:r>
          </a:p>
          <a:p>
            <a:endParaRPr lang="sk-SK" altLang="sk-SK" sz="6400" dirty="0" smtClean="0">
              <a:solidFill>
                <a:schemeClr val="tx1"/>
              </a:solidFill>
            </a:endParaRPr>
          </a:p>
          <a:p>
            <a:r>
              <a:rPr lang="sk-SK" altLang="sk-SK" sz="5600" dirty="0">
                <a:solidFill>
                  <a:schemeClr val="tx1"/>
                </a:solidFill>
              </a:rPr>
              <a:t>Pokuta 1800 Eur</a:t>
            </a:r>
          </a:p>
          <a:p>
            <a:endParaRPr lang="sk-SK" altLang="sk-SK" sz="6400" dirty="0" smtClean="0">
              <a:solidFill>
                <a:schemeClr val="tx1"/>
              </a:solidFill>
            </a:endParaRPr>
          </a:p>
          <a:p>
            <a:endParaRPr lang="sk-SK" altLang="sk-SK" sz="6400" dirty="0" smtClean="0">
              <a:solidFill>
                <a:schemeClr val="tx1"/>
              </a:solidFill>
            </a:endParaRPr>
          </a:p>
          <a:p>
            <a:r>
              <a:rPr lang="sk-SK" altLang="sk-SK" sz="6400" dirty="0" smtClean="0">
                <a:solidFill>
                  <a:schemeClr val="tx1"/>
                </a:solidFill>
              </a:rPr>
              <a:t>Belgické úrady 1.7.2014  spresnili, že kontrolovať by sa mali len práve prebiehajúci odpočinok na belgickom území.</a:t>
            </a:r>
          </a:p>
          <a:p>
            <a:r>
              <a:rPr lang="sk-SK" altLang="sk-SK" sz="6400" dirty="0" smtClean="0">
                <a:solidFill>
                  <a:schemeClr val="tx1"/>
                </a:solidFill>
              </a:rPr>
              <a:t> Súčasne uvádzajú, že pokiaľ sa nezaplatí 1800 EUR na mieste, môže byť zadržané vozidlo, pokiaľ sa nezaplatí do 96 hod.  môže byť skonfiškované  vozidlo a prípad odovzdaný súdu s možnou sankcie až 60 000 EUR.</a:t>
            </a:r>
          </a:p>
          <a:p>
            <a:endParaRPr lang="sk-SK" altLang="sk-SK" dirty="0" smtClean="0"/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629" y="1874713"/>
            <a:ext cx="3899371" cy="415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404813"/>
            <a:ext cx="12858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242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772</Words>
  <Application>Microsoft Office PowerPoint</Application>
  <PresentationFormat>Širokouhlá</PresentationFormat>
  <Paragraphs>282</Paragraphs>
  <Slides>32</Slides>
  <Notes>2</Notes>
  <HiddenSlides>0</HiddenSlides>
  <MMClips>1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32</vt:i4>
      </vt:variant>
    </vt:vector>
  </HeadingPairs>
  <TitlesOfParts>
    <vt:vector size="40" baseType="lpstr">
      <vt:lpstr>Adobe Devanagari</vt:lpstr>
      <vt:lpstr>Arial</vt:lpstr>
      <vt:lpstr>Calibri</vt:lpstr>
      <vt:lpstr>Calibri Light</vt:lpstr>
      <vt:lpstr>Times New Roman</vt:lpstr>
      <vt:lpstr>Motív Office</vt:lpstr>
      <vt:lpstr>ClipArt</vt:lpstr>
      <vt:lpstr>Rastrový obrázek</vt:lpstr>
      <vt:lpstr>Nedostatok vhodných parkovísk pre nákladné vozidlá v EÚ  z hľadiska pravidelného týždenného odpočinku  a rizika krádeží zásielok</vt:lpstr>
      <vt:lpstr>Prezentácia programu PowerPoint</vt:lpstr>
      <vt:lpstr>Nariadenie EP a Rady  561/2006  čl. 8 ods. 8</vt:lpstr>
      <vt:lpstr>Prezentácia programu PowerPoint</vt:lpstr>
      <vt:lpstr>Prezentácia programu PowerPoint</vt:lpstr>
      <vt:lpstr>Kde sa môže čerpať  pravidelný týždenný odpočinok?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Ako to pokračuje?  </vt:lpstr>
      <vt:lpstr>Výsledok : Návrh na zmenu Nariadenia EP a Rady č. 561/2006</vt:lpstr>
      <vt:lpstr>Prezentácia programu PowerPoint</vt:lpstr>
      <vt:lpstr>Krádež zásielky</vt:lpstr>
      <vt:lpstr>Krádež zásielky</vt:lpstr>
      <vt:lpstr>Krádež zásielky</vt:lpstr>
      <vt:lpstr>  Analýza súčasného stavu možnosti parkovania na strážených parkoviskách resp. s ubytovaním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Návrh postupu plánovania trasy prepravy </vt:lpstr>
      <vt:lpstr>Prezentácia programu PowerPoint</vt:lpstr>
      <vt:lpstr>Prezentácia programu PowerPoint</vt:lpstr>
      <vt:lpstr>Príklad  Čerpanie odpočinku</vt:lpstr>
      <vt:lpstr>   Zhodnotenie návrhu na vybranej trase prípadne trasách v  Európe </vt:lpstr>
      <vt:lpstr>Prezentácia programu PowerPoint</vt:lpstr>
      <vt:lpstr>Odporúčania</vt:lpstr>
      <vt:lpstr>Odporúčania</vt:lpstr>
      <vt:lpstr>Ďakujem Vám za pozornosť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Gnap</dc:creator>
  <cp:lastModifiedBy>Jozef Gnap</cp:lastModifiedBy>
  <cp:revision>20</cp:revision>
  <dcterms:created xsi:type="dcterms:W3CDTF">2017-11-03T10:30:16Z</dcterms:created>
  <dcterms:modified xsi:type="dcterms:W3CDTF">2017-11-09T08:59:00Z</dcterms:modified>
</cp:coreProperties>
</file>