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7" r:id="rId2"/>
    <p:sldId id="336" r:id="rId3"/>
    <p:sldId id="338" r:id="rId4"/>
    <p:sldId id="339" r:id="rId5"/>
    <p:sldId id="340" r:id="rId6"/>
    <p:sldId id="341" r:id="rId7"/>
    <p:sldId id="342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63" r:id="rId18"/>
    <p:sldId id="362" r:id="rId19"/>
    <p:sldId id="364" r:id="rId20"/>
    <p:sldId id="327" r:id="rId21"/>
    <p:sldId id="361" r:id="rId22"/>
    <p:sldId id="353" r:id="rId23"/>
    <p:sldId id="354" r:id="rId24"/>
    <p:sldId id="355" r:id="rId25"/>
    <p:sldId id="356" r:id="rId26"/>
    <p:sldId id="357" r:id="rId27"/>
    <p:sldId id="359" r:id="rId28"/>
  </p:sldIdLst>
  <p:sldSz cx="9906000" cy="6858000" type="A4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1pPr>
    <a:lvl2pPr marL="419100" indent="381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2pPr>
    <a:lvl3pPr marL="839788" indent="74613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3pPr>
    <a:lvl4pPr marL="1258888" indent="112713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4pPr>
    <a:lvl5pPr marL="1679575" indent="149225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43">
          <p15:clr>
            <a:srgbClr val="A4A3A4"/>
          </p15:clr>
        </p15:guide>
        <p15:guide id="2" orient="horz" pos="1089">
          <p15:clr>
            <a:srgbClr val="A4A3A4"/>
          </p15:clr>
        </p15:guide>
        <p15:guide id="3" pos="4989">
          <p15:clr>
            <a:srgbClr val="A4A3A4"/>
          </p15:clr>
        </p15:guide>
        <p15:guide id="4" pos="345">
          <p15:clr>
            <a:srgbClr val="A4A3A4"/>
          </p15:clr>
        </p15:guide>
        <p15:guide id="5" pos="5937">
          <p15:clr>
            <a:srgbClr val="A4A3A4"/>
          </p15:clr>
        </p15:guide>
        <p15:guide id="6" pos="31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2002A"/>
    <a:srgbClr val="C1C1C1"/>
    <a:srgbClr val="C9C4AE"/>
    <a:srgbClr val="E6E6E6"/>
    <a:srgbClr val="575757"/>
    <a:srgbClr val="D6D6D6"/>
    <a:srgbClr val="FFFFFF"/>
    <a:srgbClr val="95959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Svetlý štýl 3 - zvýrazneni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Stredný štý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vetlý štý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Štýl s motívom 2 - zvýrazneni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Štýl s motívom 2 - zvýrazneni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Štýl s motívom 2 - zvýrazneni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Svetlý štýl 3 - zvýrazneni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Štýl s motívom 1 - zvýrazneni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64" autoAdjust="0"/>
  </p:normalViewPr>
  <p:slideViewPr>
    <p:cSldViewPr snapToGrid="0">
      <p:cViewPr varScale="1">
        <p:scale>
          <a:sx n="50" d="100"/>
          <a:sy n="50" d="100"/>
        </p:scale>
        <p:origin x="-413" y="-67"/>
      </p:cViewPr>
      <p:guideLst>
        <p:guide orient="horz" pos="3843"/>
        <p:guide orient="horz" pos="1089"/>
        <p:guide pos="4989"/>
        <p:guide pos="345"/>
        <p:guide pos="5937"/>
        <p:guide pos="31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-4856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o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title>
      <c:tx>
        <c:rich>
          <a:bodyPr/>
          <a:lstStyle/>
          <a:p>
            <a:pPr algn="ctr" rtl="0">
              <a:defRPr/>
            </a:pPr>
            <a:r>
              <a:rPr lang="sk-SK"/>
              <a:t>M</a:t>
            </a:r>
            <a:r>
              <a:rPr lang="en-AU"/>
              <a:t>anipulation at RCO CY Bratislava for last 4 years</a:t>
            </a:r>
          </a:p>
          <a:p>
            <a:pPr algn="ctr" rtl="0">
              <a:defRPr/>
            </a:pPr>
            <a:r>
              <a:rPr lang="sk-SK"/>
              <a:t> </a:t>
            </a:r>
            <a:endParaRPr lang="en-AU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Hárok1!$B$1</c:f>
              <c:strCache>
                <c:ptCount val="1"/>
                <c:pt idx="0">
                  <c:v>Manipulations</c:v>
                </c:pt>
              </c:strCache>
            </c:strRef>
          </c:tx>
          <c:spPr>
            <a:solidFill>
              <a:srgbClr val="E2002A"/>
            </a:solidFill>
            <a:ln>
              <a:solidFill>
                <a:srgbClr val="E2002A"/>
              </a:solidFill>
            </a:ln>
          </c:spPr>
          <c:dLbls>
            <c:dLbl>
              <c:idx val="0"/>
              <c:layout>
                <c:manualLayout>
                  <c:x val="1.3840830449826995E-2"/>
                  <c:y val="-2.041858419144978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840830449826995E-2"/>
                  <c:y val="-2.858601786802964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76124567474049E-2"/>
                  <c:y val="-2.041858419144978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068050749711647E-2"/>
                  <c:y val="-2.450230102973975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sk-SK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Hárok1!$A$2:$A$5</c:f>
              <c:strCache>
                <c:ptCount val="4"/>
                <c:pt idx="0">
                  <c:v>Year 2011</c:v>
                </c:pt>
                <c:pt idx="1">
                  <c:v>Year 2012</c:v>
                </c:pt>
                <c:pt idx="2">
                  <c:v>Year 2013</c:v>
                </c:pt>
                <c:pt idx="3">
                  <c:v>Year 2014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25502</c:v>
                </c:pt>
                <c:pt idx="1">
                  <c:v>26330</c:v>
                </c:pt>
                <c:pt idx="2">
                  <c:v>35563</c:v>
                </c:pt>
                <c:pt idx="3">
                  <c:v>53234</c:v>
                </c:pt>
              </c:numCache>
            </c:numRef>
          </c:val>
        </c:ser>
        <c:dLbls/>
        <c:shape val="box"/>
        <c:axId val="215790336"/>
        <c:axId val="215791872"/>
        <c:axId val="0"/>
      </c:bar3DChart>
      <c:catAx>
        <c:axId val="2157903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/>
            </a:pPr>
            <a:endParaRPr lang="sk-SK"/>
          </a:p>
        </c:txPr>
        <c:crossAx val="215791872"/>
        <c:crosses val="autoZero"/>
        <c:auto val="1"/>
        <c:lblAlgn val="ctr"/>
        <c:lblOffset val="100"/>
      </c:catAx>
      <c:valAx>
        <c:axId val="215791872"/>
        <c:scaling>
          <c:orientation val="minMax"/>
        </c:scaling>
        <c:axPos val="l"/>
        <c:majorGridlines/>
        <c:numFmt formatCode="General" sourceLinked="1"/>
        <c:tickLblPos val="nextTo"/>
        <c:crossAx val="21579033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9A295188-07CD-4FAE-85BA-EE18FF21257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559874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79CF4CB-7008-41BD-AE85-84B37EDEE73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2215854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191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MS PGothic" charset="0"/>
        <a:cs typeface="Geneva"/>
      </a:defRPr>
    </a:lvl2pPr>
    <a:lvl3pPr marL="8397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MS PGothic" charset="0"/>
        <a:cs typeface="Geneva"/>
      </a:defRPr>
    </a:lvl3pPr>
    <a:lvl4pPr marL="1258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MS PGothic" charset="0"/>
        <a:cs typeface="Geneva"/>
      </a:defRPr>
    </a:lvl4pPr>
    <a:lvl5pPr marL="167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MS PGothic" charset="0"/>
        <a:cs typeface="Geneva"/>
      </a:defRPr>
    </a:lvl5pPr>
    <a:lvl6pPr marL="2099691" algn="l" defTabSz="41993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41993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41993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41993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9CF4CB-7008-41BD-AE85-84B37EDEE73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5218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9CF4CB-7008-41BD-AE85-84B37EDEE73A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912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auem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1304925"/>
            <a:ext cx="9906000" cy="5075238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88" tIns="41994" rIns="83988" bIns="41994" anchor="ctr"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endParaRPr lang="de-AT" altLang="sk-SK" smtClean="0"/>
          </a:p>
        </p:txBody>
      </p:sp>
      <p:sp>
        <p:nvSpPr>
          <p:cNvPr id="7" name="Rechteck 14"/>
          <p:cNvSpPr>
            <a:spLocks noChangeArrowheads="1"/>
          </p:cNvSpPr>
          <p:nvPr userDrawn="1"/>
        </p:nvSpPr>
        <p:spPr bwMode="auto">
          <a:xfrm>
            <a:off x="469900" y="6451600"/>
            <a:ext cx="59055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988" tIns="41994" rIns="83988" bIns="41994"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endParaRPr lang="cs-CZ" altLang="sk-SK" smtClean="0">
              <a:ea typeface="MS PGothic" pitchFamily="34" charset="-128"/>
            </a:endParaRPr>
          </a:p>
        </p:txBody>
      </p:sp>
      <p:sp>
        <p:nvSpPr>
          <p:cNvPr id="9" name="Rechteck 14"/>
          <p:cNvSpPr>
            <a:spLocks noChangeArrowheads="1"/>
          </p:cNvSpPr>
          <p:nvPr userDrawn="1"/>
        </p:nvSpPr>
        <p:spPr bwMode="auto">
          <a:xfrm>
            <a:off x="6621463" y="100013"/>
            <a:ext cx="2135187" cy="847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988" tIns="41994" rIns="83988" bIns="41994"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defRPr/>
            </a:pPr>
            <a:endParaRPr lang="cs-CZ" altLang="sk-SK" smtClean="0">
              <a:ea typeface="MS PGothic" pitchFamily="34" charset="-128"/>
            </a:endParaRPr>
          </a:p>
        </p:txBody>
      </p:sp>
      <p:pic>
        <p:nvPicPr>
          <p:cNvPr id="11" name="Bild 3" descr="RCOperator+RCG_rgb226-0-42g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3713" y="381000"/>
            <a:ext cx="1962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0" y="1303200"/>
            <a:ext cx="9906000" cy="5076000"/>
          </a:xfrm>
          <a:ln>
            <a:noFill/>
          </a:ln>
        </p:spPr>
        <p:txBody>
          <a:bodyPr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0551" y="1600686"/>
            <a:ext cx="8852576" cy="1871555"/>
          </a:xfrm>
        </p:spPr>
        <p:txBody>
          <a:bodyPr anchor="t">
            <a:normAutofit/>
          </a:bodyPr>
          <a:lstStyle>
            <a:lvl1pPr>
              <a:defRPr sz="46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60551" y="3886200"/>
            <a:ext cx="8852576" cy="17526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575757"/>
                </a:solidFill>
              </a:defRPr>
            </a:lvl1pPr>
            <a:lvl2pPr marL="47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60550" y="2384250"/>
            <a:ext cx="8852577" cy="980039"/>
          </a:xfrm>
        </p:spPr>
        <p:txBody>
          <a:bodyPr>
            <a:normAutofit/>
          </a:bodyPr>
          <a:lstStyle>
            <a:lvl1pPr marL="0" indent="0">
              <a:buNone/>
              <a:defRPr sz="2600" b="1" baseline="0">
                <a:solidFill>
                  <a:srgbClr val="575757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81742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1728896"/>
            <a:ext cx="8852576" cy="437190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5C50B-4213-49B7-9AB8-A0B0F825ADB0}" type="datetime1">
              <a:rPr lang="de-DE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850A2-8EF7-4981-A714-DE4899CBC3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1448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2188359"/>
            <a:ext cx="8852576" cy="391244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560551" y="1728896"/>
            <a:ext cx="8852576" cy="445979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959595"/>
                </a:solidFill>
              </a:defRPr>
            </a:lvl1pPr>
            <a:lvl2pPr marL="478940" indent="0">
              <a:buNone/>
              <a:defRPr sz="2100" b="1"/>
            </a:lvl2pPr>
            <a:lvl3pPr marL="957879" indent="0">
              <a:buNone/>
              <a:defRPr sz="1900" b="1"/>
            </a:lvl3pPr>
            <a:lvl4pPr marL="1436819" indent="0">
              <a:buNone/>
              <a:defRPr sz="1700" b="1"/>
            </a:lvl4pPr>
            <a:lvl5pPr marL="1915758" indent="0">
              <a:buNone/>
              <a:defRPr sz="1700" b="1"/>
            </a:lvl5pPr>
            <a:lvl6pPr marL="2394698" indent="0">
              <a:buNone/>
              <a:defRPr sz="1700" b="1"/>
            </a:lvl6pPr>
            <a:lvl7pPr marL="2873637" indent="0">
              <a:buNone/>
              <a:defRPr sz="1700" b="1"/>
            </a:lvl7pPr>
            <a:lvl8pPr marL="3352576" indent="0">
              <a:buNone/>
              <a:defRPr sz="1700" b="1"/>
            </a:lvl8pPr>
            <a:lvl9pPr marL="3831516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674DA-D9DC-430A-B9F7-D578E9C609A7}" type="datetime1">
              <a:rPr lang="de-DE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EAE34-30CA-43FA-8437-F30A598558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4391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1728896"/>
            <a:ext cx="4204800" cy="437190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Inhaltsplatzhalter 13"/>
          <p:cNvSpPr>
            <a:spLocks noGrp="1"/>
          </p:cNvSpPr>
          <p:nvPr>
            <p:ph sz="quarter" idx="17"/>
          </p:nvPr>
        </p:nvSpPr>
        <p:spPr>
          <a:xfrm>
            <a:off x="4953000" y="1728896"/>
            <a:ext cx="4440600" cy="437190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AFFA7-1D40-4488-8C96-603E4CC84AF4}" type="datetime1">
              <a:rPr lang="de-DE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FE686-E2F3-43BC-819B-845BAC39422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0327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1728896"/>
            <a:ext cx="4204800" cy="210650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Inhaltsplatzhalter 13"/>
          <p:cNvSpPr>
            <a:spLocks noGrp="1"/>
          </p:cNvSpPr>
          <p:nvPr>
            <p:ph sz="quarter" idx="17"/>
          </p:nvPr>
        </p:nvSpPr>
        <p:spPr>
          <a:xfrm>
            <a:off x="4953000" y="1728896"/>
            <a:ext cx="4440600" cy="210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13"/>
          <p:cNvSpPr>
            <a:spLocks noGrp="1"/>
          </p:cNvSpPr>
          <p:nvPr>
            <p:ph sz="quarter" idx="21"/>
          </p:nvPr>
        </p:nvSpPr>
        <p:spPr>
          <a:xfrm>
            <a:off x="560551" y="3996596"/>
            <a:ext cx="4204800" cy="210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13"/>
          <p:cNvSpPr>
            <a:spLocks noGrp="1"/>
          </p:cNvSpPr>
          <p:nvPr>
            <p:ph sz="quarter" idx="22"/>
          </p:nvPr>
        </p:nvSpPr>
        <p:spPr>
          <a:xfrm>
            <a:off x="4953000" y="3996000"/>
            <a:ext cx="4440600" cy="210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A3E71-5EA7-42BC-B521-226CF5A18293}" type="datetime1">
              <a:rPr lang="de-DE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2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Rectangle 22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4ADA4-4A3A-4DEC-96AA-5D9D21419A0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8714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2188359"/>
            <a:ext cx="4204800" cy="391244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560551" y="1728896"/>
            <a:ext cx="8852576" cy="445979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959595"/>
                </a:solidFill>
              </a:defRPr>
            </a:lvl1pPr>
            <a:lvl2pPr marL="478940" indent="0">
              <a:buNone/>
              <a:defRPr sz="2100" b="1"/>
            </a:lvl2pPr>
            <a:lvl3pPr marL="957879" indent="0">
              <a:buNone/>
              <a:defRPr sz="1900" b="1"/>
            </a:lvl3pPr>
            <a:lvl4pPr marL="1436819" indent="0">
              <a:buNone/>
              <a:defRPr sz="1700" b="1"/>
            </a:lvl4pPr>
            <a:lvl5pPr marL="1915758" indent="0">
              <a:buNone/>
              <a:defRPr sz="1700" b="1"/>
            </a:lvl5pPr>
            <a:lvl6pPr marL="2394698" indent="0">
              <a:buNone/>
              <a:defRPr sz="1700" b="1"/>
            </a:lvl6pPr>
            <a:lvl7pPr marL="2873637" indent="0">
              <a:buNone/>
              <a:defRPr sz="1700" b="1"/>
            </a:lvl7pPr>
            <a:lvl8pPr marL="3352576" indent="0">
              <a:buNone/>
              <a:defRPr sz="1700" b="1"/>
            </a:lvl8pPr>
            <a:lvl9pPr marL="3831516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Inhaltsplatzhalter 13"/>
          <p:cNvSpPr>
            <a:spLocks noGrp="1"/>
          </p:cNvSpPr>
          <p:nvPr>
            <p:ph sz="quarter" idx="17"/>
          </p:nvPr>
        </p:nvSpPr>
        <p:spPr>
          <a:xfrm>
            <a:off x="4953000" y="2188359"/>
            <a:ext cx="4458800" cy="391244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BB6E6-1F12-4526-81AC-4E494251AC98}" type="datetime1">
              <a:rPr lang="de-DE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Rectangle 2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BC5F2-913A-46E2-AA2D-31AAC6D15F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3657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2" y="2188359"/>
            <a:ext cx="4206333" cy="391244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560552" y="1728896"/>
            <a:ext cx="4218104" cy="445979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959595"/>
                </a:solidFill>
              </a:defRPr>
            </a:lvl1pPr>
            <a:lvl2pPr marL="478940" indent="0">
              <a:buNone/>
              <a:defRPr sz="2100" b="1"/>
            </a:lvl2pPr>
            <a:lvl3pPr marL="957879" indent="0">
              <a:buNone/>
              <a:defRPr sz="1900" b="1"/>
            </a:lvl3pPr>
            <a:lvl4pPr marL="1436819" indent="0">
              <a:buNone/>
              <a:defRPr sz="1700" b="1"/>
            </a:lvl4pPr>
            <a:lvl5pPr marL="1915758" indent="0">
              <a:buNone/>
              <a:defRPr sz="1700" b="1"/>
            </a:lvl5pPr>
            <a:lvl6pPr marL="2394698" indent="0">
              <a:buNone/>
              <a:defRPr sz="1700" b="1"/>
            </a:lvl6pPr>
            <a:lvl7pPr marL="2873637" indent="0">
              <a:buNone/>
              <a:defRPr sz="1700" b="1"/>
            </a:lvl7pPr>
            <a:lvl8pPr marL="3352576" indent="0">
              <a:buNone/>
              <a:defRPr sz="1700" b="1"/>
            </a:lvl8pPr>
            <a:lvl9pPr marL="3831516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4954558" y="1305793"/>
            <a:ext cx="4954558" cy="5066479"/>
          </a:xfrm>
          <a:solidFill>
            <a:srgbClr val="D6D6D6"/>
          </a:solid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de-DE" noProof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ABB6-D05D-4946-AD12-8B9417080815}" type="datetime1">
              <a:rPr lang="de-DE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Rectangle 2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659F7-AF13-4E95-9BAE-E33FF5BF0D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8878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91B74-89C5-4220-81E2-BF1B46078243}" type="datetime1">
              <a:rPr lang="de-DE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17D64-2D36-481A-B32F-516E22C4E76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2859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AU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AU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88C3-C4B9-4A38-AE1E-7FF8A9850361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40364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 userDrawn="1"/>
        </p:nvSpPr>
        <p:spPr bwMode="auto">
          <a:xfrm>
            <a:off x="561975" y="6430963"/>
            <a:ext cx="1851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57263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defTabSz="957263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defTabSz="957263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defTabSz="957263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defTabSz="957263" eaLnBrk="0" hangingPunct="0"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sk-SK" sz="900" smtClean="0">
                <a:cs typeface="Arial" pitchFamily="34" charset="0"/>
              </a:rPr>
              <a:t>Rail Cargo Operator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728788"/>
            <a:ext cx="885348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sk-SK" smtClean="0"/>
              <a:t>Mastertextformat bearbeiten</a:t>
            </a:r>
          </a:p>
          <a:p>
            <a:pPr lvl="1"/>
            <a:r>
              <a:rPr lang="de-DE" altLang="sk-SK" smtClean="0"/>
              <a:t>Zweite Ebene</a:t>
            </a:r>
          </a:p>
          <a:p>
            <a:pPr lvl="2"/>
            <a:r>
              <a:rPr lang="de-DE" altLang="sk-SK" smtClean="0"/>
              <a:t>Dritte Ebene</a:t>
            </a:r>
          </a:p>
          <a:p>
            <a:pPr lvl="3"/>
            <a:r>
              <a:rPr lang="de-DE" altLang="sk-SK" smtClean="0"/>
              <a:t>Vierte Ebene</a:t>
            </a:r>
          </a:p>
          <a:p>
            <a:pPr lvl="4"/>
            <a:r>
              <a:rPr lang="de-DE" altLang="sk-SK" smtClean="0"/>
              <a:t>Fünfte Ebene</a:t>
            </a:r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7920038" y="6430963"/>
            <a:ext cx="647700" cy="2635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37353A6-BE86-4E26-A6A0-4A7460638A5E}" type="datetime1">
              <a:rPr lang="de-DE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17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2476500" y="6430963"/>
            <a:ext cx="4457700" cy="361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23350" y="6430963"/>
            <a:ext cx="3889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25980451-DF55-4ACD-AE1F-13ABDB2B53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1" name="Titelplatzhalter 1"/>
          <p:cNvSpPr>
            <a:spLocks noGrp="1"/>
          </p:cNvSpPr>
          <p:nvPr>
            <p:ph type="title"/>
          </p:nvPr>
        </p:nvSpPr>
        <p:spPr bwMode="auto">
          <a:xfrm>
            <a:off x="560388" y="504825"/>
            <a:ext cx="58658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sk-SK" smtClean="0"/>
              <a:t>Mastertitelformat bearbeiten</a:t>
            </a:r>
          </a:p>
        </p:txBody>
      </p:sp>
      <p:cxnSp>
        <p:nvCxnSpPr>
          <p:cNvPr id="1032" name="Gerade Verbindung 10"/>
          <p:cNvCxnSpPr>
            <a:cxnSpLocks noChangeShapeType="1"/>
          </p:cNvCxnSpPr>
          <p:nvPr userDrawn="1"/>
        </p:nvCxnSpPr>
        <p:spPr bwMode="auto">
          <a:xfrm>
            <a:off x="560388" y="6365875"/>
            <a:ext cx="8853487" cy="0"/>
          </a:xfrm>
          <a:prstGeom prst="line">
            <a:avLst/>
          </a:prstGeom>
          <a:noFill/>
          <a:ln w="12700">
            <a:solidFill>
              <a:srgbClr val="C1C1C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033" name="Picture 33" descr="grauer Streifen_RCA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906000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Bild 2" descr="RCOperator+RCG_rgb226-0-42.jp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50100" y="381000"/>
            <a:ext cx="14335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8" r:id="rId9"/>
  </p:sldLayoutIdLst>
  <p:hf hdr="0"/>
  <p:txStyles>
    <p:titleStyle>
      <a:lvl1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+mj-lt"/>
          <a:ea typeface="Geneva" charset="0"/>
          <a:cs typeface="Geneva" charset="0"/>
        </a:defRPr>
      </a:lvl1pPr>
      <a:lvl2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Geneva" charset="0"/>
          <a:cs typeface="Geneva" charset="0"/>
        </a:defRPr>
      </a:lvl2pPr>
      <a:lvl3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Geneva" charset="0"/>
          <a:cs typeface="Geneva" charset="0"/>
        </a:defRPr>
      </a:lvl3pPr>
      <a:lvl4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Geneva" charset="0"/>
          <a:cs typeface="Geneva" charset="0"/>
        </a:defRPr>
      </a:lvl4pPr>
      <a:lvl5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Geneva" charset="0"/>
          <a:cs typeface="Geneva" charset="0"/>
        </a:defRPr>
      </a:lvl5pPr>
      <a:lvl6pPr marL="419938" algn="l" defTabSz="933196" rtl="0" fontAlgn="base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6pPr>
      <a:lvl7pPr marL="839876" algn="l" defTabSz="933196" rtl="0" fontAlgn="base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7pPr>
      <a:lvl8pPr marL="1259815" algn="l" defTabSz="933196" rtl="0" fontAlgn="base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8pPr>
      <a:lvl9pPr marL="1679753" algn="l" defTabSz="933196" rtl="0" fontAlgn="base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12738" indent="-312738" algn="l" defTabSz="931863" rtl="0" eaLnBrk="0" fontAlgn="base" hangingPunct="0">
        <a:spcBef>
          <a:spcPts val="925"/>
        </a:spcBef>
        <a:spcAft>
          <a:spcPct val="0"/>
        </a:spcAft>
        <a:buClr>
          <a:schemeClr val="accent1"/>
        </a:buClr>
        <a:buFont typeface="Wingdings" pitchFamily="2" charset="2"/>
        <a:defRPr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260350" indent="-260350" algn="l" defTabSz="931863" rtl="0" eaLnBrk="0" fontAlgn="base" hangingPunct="0">
        <a:spcBef>
          <a:spcPts val="13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charset="0"/>
          <a:cs typeface="Geneva"/>
        </a:defRPr>
      </a:lvl2pPr>
      <a:lvl3pPr marL="560388" indent="-296863" algn="l" defTabSz="9318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charset="0"/>
          <a:cs typeface="Geneva"/>
        </a:defRPr>
      </a:lvl3pPr>
      <a:lvl4pPr marL="835025" indent="-279400" algn="l" defTabSz="93186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MS PGothic" charset="0"/>
          <a:cs typeface="Geneva"/>
        </a:defRPr>
      </a:lvl4pPr>
      <a:lvl5pPr marL="1123950" indent="-273050" algn="l" defTabSz="931863" rtl="0" eaLnBrk="0" fontAlgn="base" hangingPunct="0">
        <a:spcBef>
          <a:spcPct val="20000"/>
        </a:spcBef>
        <a:spcAft>
          <a:spcPct val="0"/>
        </a:spcAft>
        <a:buClr>
          <a:srgbClr val="909090"/>
        </a:buClr>
        <a:buSzPct val="100000"/>
        <a:buChar char="-"/>
        <a:defRPr>
          <a:solidFill>
            <a:schemeClr val="tx1"/>
          </a:solidFill>
          <a:latin typeface="+mn-lt"/>
          <a:ea typeface="MS PGothic" charset="0"/>
          <a:cs typeface="Geneva"/>
        </a:defRPr>
      </a:lvl5pPr>
      <a:lvl6pPr marL="2521088" indent="-233299" algn="l" defTabSz="933196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41026" indent="-233299" algn="l" defTabSz="933196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60964" indent="-233299" algn="l" defTabSz="933196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780902" indent="-233299" algn="l" defTabSz="933196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9938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9876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815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753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9691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629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9567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59506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303200"/>
            <a:ext cx="9906000" cy="5076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ĺžnik 10"/>
          <p:cNvSpPr/>
          <p:nvPr/>
        </p:nvSpPr>
        <p:spPr>
          <a:xfrm>
            <a:off x="524347" y="1518046"/>
            <a:ext cx="811953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b="1" dirty="0">
                <a:solidFill>
                  <a:schemeClr val="bg1"/>
                </a:solidFill>
                <a:latin typeface="+mj-lt"/>
                <a:ea typeface="Geneva" charset="0"/>
                <a:cs typeface="Geneva" charset="0"/>
              </a:rPr>
              <a:t>Rail Cargo Operator – CSKD</a:t>
            </a:r>
            <a:endParaRPr lang="en-AU" sz="4600" b="1" dirty="0">
              <a:solidFill>
                <a:schemeClr val="bg1"/>
              </a:solidFill>
              <a:latin typeface="+mj-lt"/>
              <a:ea typeface="Geneva" charset="0"/>
              <a:cs typeface="Geneva" charset="0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 bwMode="auto">
          <a:xfrm>
            <a:off x="646275" y="2241628"/>
            <a:ext cx="8852577" cy="9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2738" indent="-312738" algn="l" defTabSz="931863" rtl="0" eaLnBrk="0" fontAlgn="base" hangingPunct="0">
              <a:spcBef>
                <a:spcPts val="9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260350" indent="-260350" algn="l" defTabSz="931863" rtl="0" eaLnBrk="0" fontAlgn="base" hangingPunct="0">
              <a:spcBef>
                <a:spcPts val="13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2pPr>
            <a:lvl3pPr marL="560388" indent="-296863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3pPr>
            <a:lvl4pPr marL="835025" indent="-279400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4pPr>
            <a:lvl5pPr marL="1123950" indent="-273050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5pPr>
            <a:lvl6pPr marL="2521088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41026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60964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780902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600" b="1" dirty="0">
                <a:solidFill>
                  <a:srgbClr val="575757"/>
                </a:solidFill>
              </a:rPr>
              <a:t>Bratislava </a:t>
            </a:r>
            <a:r>
              <a:rPr lang="en-US" sz="2600" b="1" dirty="0" smtClean="0">
                <a:solidFill>
                  <a:srgbClr val="575757"/>
                </a:solidFill>
              </a:rPr>
              <a:t>terminal</a:t>
            </a:r>
            <a:endParaRPr lang="sk-SK" sz="2600" b="1" dirty="0">
              <a:solidFill>
                <a:srgbClr val="575757"/>
              </a:solidFill>
            </a:endParaRPr>
          </a:p>
        </p:txBody>
      </p:sp>
      <p:sp>
        <p:nvSpPr>
          <p:cNvPr id="13" name="Subtitle 3"/>
          <p:cNvSpPr txBox="1">
            <a:spLocks/>
          </p:cNvSpPr>
          <p:nvPr/>
        </p:nvSpPr>
        <p:spPr>
          <a:xfrm>
            <a:off x="524347" y="3135942"/>
            <a:ext cx="8852576" cy="1752600"/>
          </a:xfrm>
          <a:prstGeom prst="rect">
            <a:avLst/>
          </a:prstGeom>
        </p:spPr>
        <p:txBody>
          <a:bodyPr/>
          <a:lstStyle>
            <a:lvl1pPr marL="312738" indent="-312738" algn="l" defTabSz="931863" rtl="0" eaLnBrk="0" fontAlgn="base" hangingPunct="0">
              <a:spcBef>
                <a:spcPts val="9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260350" indent="-260350" algn="l" defTabSz="931863" rtl="0" eaLnBrk="0" fontAlgn="base" hangingPunct="0">
              <a:spcBef>
                <a:spcPts val="13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2pPr>
            <a:lvl3pPr marL="560388" indent="-296863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3pPr>
            <a:lvl4pPr marL="835025" indent="-279400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4pPr>
            <a:lvl5pPr marL="1123950" indent="-273050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5pPr>
            <a:lvl6pPr marL="2521088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41026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60964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780902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</a:pPr>
            <a:endParaRPr lang="sk-SK" sz="2000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8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How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changed</a:t>
            </a:r>
            <a:r>
              <a:rPr lang="sk-SK" dirty="0" smtClean="0"/>
              <a:t> (2008 – 2011)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7" name="Picture 2" descr="C:\Users\horvath\Desktop\foto Ludo\FOTO KP BA\photos\IMG_19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704" y="1426463"/>
            <a:ext cx="3571522" cy="24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orvath\Desktop\foto Ludo\FOTO KP BA\photos\IMG_19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4704" y="4166165"/>
            <a:ext cx="3571522" cy="21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orvath\Desktop\foto Ludo\FOTO KP BA\22.3.2013\IMG_499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92357" y="1426463"/>
            <a:ext cx="2586730" cy="48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orvath\Desktop\foto Ludo\FOTO KP BA\depo 16.6.2013\IMG_579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36930" y="1426464"/>
            <a:ext cx="2699283" cy="48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120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How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changed</a:t>
            </a:r>
            <a:r>
              <a:rPr lang="sk-SK" dirty="0" smtClean="0"/>
              <a:t> (2012 – 2013)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657600"/>
            <a:ext cx="3316582" cy="272262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61894" y="1735134"/>
            <a:ext cx="3803904" cy="312267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23278" y="3529584"/>
            <a:ext cx="3482723" cy="28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2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How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changed</a:t>
            </a:r>
            <a:r>
              <a:rPr lang="sk-SK" dirty="0" smtClean="0"/>
              <a:t> ( 2013 )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0315" y="1428750"/>
            <a:ext cx="5932360" cy="476836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82394" y="1501695"/>
            <a:ext cx="3075956" cy="2224043"/>
          </a:xfrm>
          <a:prstGeom prst="rect">
            <a:avLst/>
          </a:prstGeom>
        </p:spPr>
      </p:pic>
      <p:pic>
        <p:nvPicPr>
          <p:cNvPr id="9" name="Picture 3" descr="C:\Users\horvath\Desktop\foto Ludo\FOTO KP BA\22.3.2013\IMG_506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26765" y="4033266"/>
            <a:ext cx="3131585" cy="216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14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How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changed</a:t>
            </a:r>
            <a:r>
              <a:rPr lang="sk-SK" dirty="0" smtClean="0"/>
              <a:t> in 2014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7" name="BlokTextu 6"/>
          <p:cNvSpPr txBox="1"/>
          <p:nvPr/>
        </p:nvSpPr>
        <p:spPr>
          <a:xfrm>
            <a:off x="263526" y="1237933"/>
            <a:ext cx="5396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yster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empy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containers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wagons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0514" y="2561372"/>
            <a:ext cx="4563935" cy="37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10275" y="1353418"/>
            <a:ext cx="3338930" cy="213015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38775" y="3819525"/>
            <a:ext cx="3910429" cy="231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58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How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changed</a:t>
            </a:r>
            <a:r>
              <a:rPr lang="sk-SK" dirty="0" smtClean="0"/>
              <a:t> in 2014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7" name="BlokTextu 6"/>
          <p:cNvSpPr txBox="1"/>
          <p:nvPr/>
        </p:nvSpPr>
        <p:spPr>
          <a:xfrm>
            <a:off x="464344" y="1651002"/>
            <a:ext cx="2930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 office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Overloaded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0694" y="3463848"/>
            <a:ext cx="3043080" cy="248067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41648" y="1428750"/>
            <a:ext cx="2971666" cy="281178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57694" y="3463848"/>
            <a:ext cx="3043080" cy="24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9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Comparison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terminal</a:t>
            </a:r>
            <a:r>
              <a:rPr lang="sk-SK" dirty="0" smtClean="0"/>
              <a:t> in 2013 and 2015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6375" y="1930399"/>
            <a:ext cx="457120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35549" y="1930403"/>
            <a:ext cx="4571206" cy="375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585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Future</a:t>
            </a:r>
            <a:r>
              <a:rPr lang="sk-SK" dirty="0" smtClean="0"/>
              <a:t> </a:t>
            </a:r>
            <a:r>
              <a:rPr lang="sk-SK" dirty="0" err="1" smtClean="0"/>
              <a:t>Investment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7" name="BlokTextu 6"/>
          <p:cNvSpPr txBox="1"/>
          <p:nvPr/>
        </p:nvSpPr>
        <p:spPr>
          <a:xfrm>
            <a:off x="326072" y="1711962"/>
            <a:ext cx="547306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Automated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yard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managment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containers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cs typeface="Arial" panose="020B0604020202020204" pitchFamily="34" charset="0"/>
              </a:rPr>
              <a:t>Precise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statistics</a:t>
            </a: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technic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cs typeface="Arial" panose="020B0604020202020204" pitchFamily="34" charset="0"/>
              </a:rPr>
              <a:t>Excellent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>
                <a:cs typeface="Arial" panose="020B0604020202020204" pitchFamily="34" charset="0"/>
              </a:rPr>
              <a:t>service </a:t>
            </a:r>
            <a:r>
              <a:rPr lang="sk-SK" sz="1600" dirty="0" err="1" smtClean="0">
                <a:cs typeface="Arial" panose="020B0604020202020204" pitchFamily="34" charset="0"/>
              </a:rPr>
              <a:t>quality</a:t>
            </a: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cs typeface="Arial" panose="020B0604020202020204" pitchFamily="34" charset="0"/>
              </a:rPr>
              <a:t>Satisfied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>
                <a:cs typeface="Arial" panose="020B0604020202020204" pitchFamily="34" charset="0"/>
              </a:rPr>
              <a:t>customers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37" y="1711963"/>
            <a:ext cx="3363327" cy="272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81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k-SK" sz="1600" dirty="0" err="1" smtClean="0"/>
              <a:t>Main</a:t>
            </a:r>
            <a:r>
              <a:rPr lang="sk-SK" sz="1600" dirty="0" smtClean="0"/>
              <a:t> </a:t>
            </a:r>
            <a:r>
              <a:rPr lang="sk-SK" sz="1600" dirty="0" err="1" smtClean="0"/>
              <a:t>advantages</a:t>
            </a:r>
            <a:r>
              <a:rPr lang="sk-SK" sz="1600" dirty="0" smtClean="0"/>
              <a:t> of </a:t>
            </a:r>
            <a:r>
              <a:rPr lang="sk-SK" sz="1600" dirty="0" err="1" smtClean="0"/>
              <a:t>system</a:t>
            </a:r>
            <a:r>
              <a:rPr lang="sk-SK" sz="1600" dirty="0" smtClean="0"/>
              <a:t>:</a:t>
            </a:r>
          </a:p>
          <a:p>
            <a:pPr lvl="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k-SK" sz="1600" dirty="0" err="1"/>
              <a:t>Quick</a:t>
            </a:r>
            <a:r>
              <a:rPr lang="sk-SK" sz="1600" dirty="0"/>
              <a:t> </a:t>
            </a:r>
            <a:r>
              <a:rPr lang="sk-SK" sz="1600" dirty="0" err="1"/>
              <a:t>installation</a:t>
            </a:r>
            <a:endParaRPr lang="sk-SK" sz="1600" dirty="0"/>
          </a:p>
          <a:p>
            <a:pPr lvl="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k-SK" sz="1600" dirty="0" err="1"/>
              <a:t>Maximal</a:t>
            </a:r>
            <a:r>
              <a:rPr lang="sk-SK" sz="1600" dirty="0"/>
              <a:t> </a:t>
            </a:r>
            <a:r>
              <a:rPr lang="sk-SK" sz="1600" dirty="0" err="1"/>
              <a:t>possible</a:t>
            </a:r>
            <a:r>
              <a:rPr lang="sk-SK" sz="1600" dirty="0"/>
              <a:t> </a:t>
            </a:r>
            <a:r>
              <a:rPr lang="sk-SK" sz="1600" dirty="0" err="1"/>
              <a:t>automatisation</a:t>
            </a:r>
            <a:endParaRPr lang="sk-SK" sz="1600" dirty="0"/>
          </a:p>
          <a:p>
            <a:pPr lvl="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Low installation and operative </a:t>
            </a:r>
            <a:r>
              <a:rPr lang="en-US" sz="1600" dirty="0" smtClean="0"/>
              <a:t>costs</a:t>
            </a:r>
            <a:endParaRPr lang="sk-SK" sz="1600" dirty="0" smtClean="0"/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k-SK" sz="1600" dirty="0" err="1" smtClean="0"/>
              <a:t>Implementation</a:t>
            </a:r>
            <a:r>
              <a:rPr lang="sk-SK" sz="1600" dirty="0" smtClean="0"/>
              <a:t> GPS </a:t>
            </a:r>
            <a:r>
              <a:rPr lang="sk-SK" sz="1600" dirty="0" err="1" smtClean="0"/>
              <a:t>system</a:t>
            </a:r>
            <a:r>
              <a:rPr lang="sk-SK" sz="1600" dirty="0" smtClean="0"/>
              <a:t> - August of 2015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555625" lvl="3" indent="0">
              <a:lnSpc>
                <a:spcPct val="200000"/>
              </a:lnSpc>
              <a:buNone/>
            </a:pP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Automated</a:t>
            </a:r>
            <a:r>
              <a:rPr lang="sk-SK" dirty="0"/>
              <a:t> </a:t>
            </a:r>
            <a:r>
              <a:rPr lang="sk-SK" dirty="0" err="1"/>
              <a:t>system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yard </a:t>
            </a:r>
            <a:r>
              <a:rPr lang="sk-SK" dirty="0" err="1"/>
              <a:t>managment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3627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Container record-keeping on the </a:t>
            </a:r>
            <a:r>
              <a:rPr lang="en-US" sz="1600" dirty="0" smtClean="0"/>
              <a:t>yard</a:t>
            </a:r>
            <a:endParaRPr lang="sk-SK" sz="16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Monitoring of container manipulation on the </a:t>
            </a:r>
            <a:r>
              <a:rPr lang="en-US" sz="1600" dirty="0" smtClean="0"/>
              <a:t>yard</a:t>
            </a:r>
            <a:endParaRPr lang="sk-SK" sz="16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Automated identification of containers on </a:t>
            </a:r>
            <a:r>
              <a:rPr lang="en-US" sz="1600" dirty="0" smtClean="0"/>
              <a:t>manipulation</a:t>
            </a:r>
            <a:endParaRPr lang="sk-SK" sz="16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Searching for containers within the </a:t>
            </a:r>
            <a:r>
              <a:rPr lang="en-US" sz="1600" dirty="0" smtClean="0"/>
              <a:t>yard</a:t>
            </a:r>
            <a:endParaRPr lang="sk-SK" sz="16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dirty="0" err="1"/>
              <a:t>Navigation</a:t>
            </a:r>
            <a:r>
              <a:rPr lang="sk-SK" sz="1600" dirty="0"/>
              <a:t> to </a:t>
            </a:r>
            <a:r>
              <a:rPr lang="sk-SK" sz="1600" dirty="0" err="1"/>
              <a:t>desired</a:t>
            </a:r>
            <a:r>
              <a:rPr lang="sk-SK" sz="1600" dirty="0"/>
              <a:t> </a:t>
            </a:r>
            <a:r>
              <a:rPr lang="sk-SK" sz="1600" dirty="0" err="1" smtClean="0"/>
              <a:t>container</a:t>
            </a:r>
            <a:endParaRPr lang="sk-SK" sz="16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Possiblity</a:t>
            </a:r>
            <a:r>
              <a:rPr lang="en-US" sz="1600" dirty="0"/>
              <a:t> of manual correction of the system in case when the full automation</a:t>
            </a:r>
          </a:p>
          <a:p>
            <a:pPr>
              <a:lnSpc>
                <a:spcPct val="150000"/>
              </a:lnSpc>
            </a:pPr>
            <a:r>
              <a:rPr lang="sk-SK" sz="1600" dirty="0" smtClean="0"/>
              <a:t>	</a:t>
            </a:r>
            <a:r>
              <a:rPr lang="sk-SK" sz="1600" dirty="0" err="1" smtClean="0"/>
              <a:t>is</a:t>
            </a:r>
            <a:r>
              <a:rPr lang="sk-SK" sz="1600" dirty="0" smtClean="0"/>
              <a:t> </a:t>
            </a:r>
            <a:r>
              <a:rPr lang="sk-SK" sz="1600" dirty="0" err="1" smtClean="0"/>
              <a:t>impossible</a:t>
            </a:r>
            <a:endParaRPr lang="sk-SK" sz="16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dirty="0" err="1"/>
              <a:t>System</a:t>
            </a:r>
            <a:r>
              <a:rPr lang="sk-SK" sz="1600" dirty="0"/>
              <a:t> </a:t>
            </a:r>
            <a:r>
              <a:rPr lang="sk-SK" sz="1600" dirty="0" err="1" smtClean="0"/>
              <a:t>administration</a:t>
            </a:r>
            <a:endParaRPr lang="sk-SK" sz="1600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600" dirty="0" err="1"/>
              <a:t>Navigation</a:t>
            </a:r>
            <a:r>
              <a:rPr lang="sk-SK" sz="1600" dirty="0"/>
              <a:t> to </a:t>
            </a:r>
            <a:r>
              <a:rPr lang="sk-SK" sz="1600" dirty="0" err="1"/>
              <a:t>desired</a:t>
            </a:r>
            <a:r>
              <a:rPr lang="sk-SK" sz="1600" dirty="0"/>
              <a:t> </a:t>
            </a:r>
            <a:r>
              <a:rPr lang="sk-SK" sz="1600" dirty="0" err="1"/>
              <a:t>container</a:t>
            </a:r>
            <a:endParaRPr lang="sk-SK" sz="1600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Automated</a:t>
            </a:r>
            <a:r>
              <a:rPr lang="sk-SK" dirty="0" smtClean="0"/>
              <a:t> </a:t>
            </a:r>
            <a:r>
              <a:rPr lang="sk-SK" dirty="0" err="1" smtClean="0"/>
              <a:t>system</a:t>
            </a:r>
            <a:r>
              <a:rPr lang="sk-SK" dirty="0" smtClean="0"/>
              <a:t> </a:t>
            </a:r>
            <a:r>
              <a:rPr lang="sk-SK" dirty="0" err="1" smtClean="0"/>
              <a:t>for</a:t>
            </a:r>
            <a:r>
              <a:rPr lang="sk-SK" dirty="0" smtClean="0"/>
              <a:t> yard </a:t>
            </a:r>
            <a:r>
              <a:rPr lang="sk-SK" dirty="0" err="1" smtClean="0"/>
              <a:t>managment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061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315" y="1370063"/>
            <a:ext cx="7440070" cy="471794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Automated</a:t>
            </a:r>
            <a:r>
              <a:rPr lang="sk-SK" dirty="0"/>
              <a:t> </a:t>
            </a:r>
            <a:r>
              <a:rPr lang="sk-SK" dirty="0" err="1"/>
              <a:t>system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yard </a:t>
            </a:r>
            <a:r>
              <a:rPr lang="sk-SK" dirty="0" err="1"/>
              <a:t>managment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8" name="BlokTextu 7"/>
          <p:cNvSpPr txBox="1"/>
          <p:nvPr/>
        </p:nvSpPr>
        <p:spPr>
          <a:xfrm>
            <a:off x="2127911" y="2681376"/>
            <a:ext cx="163349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ID of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container</a:t>
            </a:r>
            <a:endParaRPr lang="sk-SK" sz="1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176265" y="1882762"/>
            <a:ext cx="269187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Camera</a:t>
            </a:r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</a:t>
            </a:r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ID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recognition</a:t>
            </a:r>
            <a:endParaRPr lang="sk-SK" sz="1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052322" y="2264154"/>
            <a:ext cx="331044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Detection</a:t>
            </a:r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system</a:t>
            </a:r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</a:t>
            </a:r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title of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arm</a:t>
            </a:r>
            <a:endParaRPr lang="sk-SK" sz="1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686650" y="4157098"/>
            <a:ext cx="213513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Central</a:t>
            </a:r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control</a:t>
            </a:r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</a:t>
            </a:r>
            <a:endParaRPr lang="sk-SK" sz="1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1105454" y="4919883"/>
            <a:ext cx="2070811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Block</a:t>
            </a:r>
            <a:r>
              <a:rPr lang="sk-SK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of </a:t>
            </a:r>
            <a:r>
              <a:rPr lang="sk-SK" sz="1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containers</a:t>
            </a:r>
            <a:endParaRPr lang="sk-SK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4075273" y="4750606"/>
            <a:ext cx="1520918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k-SK" sz="1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Reachstacker</a:t>
            </a:r>
            <a:endParaRPr lang="sk-SK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6079818" y="5630668"/>
            <a:ext cx="168814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User </a:t>
            </a:r>
            <a:r>
              <a:rPr lang="sk-SK" sz="18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terminal</a:t>
            </a:r>
            <a:endParaRPr lang="sk-SK" sz="1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6658252" y="3797920"/>
            <a:ext cx="170451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GNSS </a:t>
            </a:r>
            <a:r>
              <a:rPr lang="sk-SK" sz="1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receiver</a:t>
            </a:r>
            <a:r>
              <a:rPr lang="sk-SK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sk-SK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GPS/GLONASS</a:t>
            </a:r>
            <a:endParaRPr lang="sk-SK" sz="1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4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31976" y="1509821"/>
            <a:ext cx="8852576" cy="437190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RCO – CSKD major businesses:</a:t>
            </a:r>
          </a:p>
          <a:p>
            <a:pPr lvl="2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Maritime open products from Hamburg/Bremerhaven to Czech and some Slovak destinations</a:t>
            </a:r>
          </a:p>
          <a:p>
            <a:pPr lvl="2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Maritime company trains from Koper to Bratislava, </a:t>
            </a:r>
            <a:r>
              <a:rPr lang="en-US" sz="1600" dirty="0" err="1" smtClean="0"/>
              <a:t>Zilina</a:t>
            </a:r>
            <a:r>
              <a:rPr lang="en-US" sz="1600" dirty="0" smtClean="0"/>
              <a:t> but also </a:t>
            </a:r>
            <a:r>
              <a:rPr lang="en-US" sz="1600" dirty="0" err="1" smtClean="0"/>
              <a:t>Paskov</a:t>
            </a:r>
            <a:endParaRPr lang="en-US" sz="1600" dirty="0" smtClean="0"/>
          </a:p>
          <a:p>
            <a:pPr lvl="2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Continental from </a:t>
            </a:r>
            <a:r>
              <a:rPr lang="en-US" sz="1600" dirty="0" err="1" smtClean="0"/>
              <a:t>Zilina</a:t>
            </a:r>
            <a:r>
              <a:rPr lang="en-US" sz="1600" dirty="0" smtClean="0"/>
              <a:t> to Kaliningrad</a:t>
            </a:r>
          </a:p>
          <a:p>
            <a:pPr marL="263525" lvl="2" indent="0">
              <a:buClr>
                <a:srgbClr val="C00000"/>
              </a:buClr>
              <a:buNone/>
            </a:pPr>
            <a:endParaRPr lang="sk-SK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RCO-CSKD major issues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4963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RTG Case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In Bratislava we would work with 1RTG 1 reach stacker and 1 empty handler. The alternative is 2 reach stackers and 1 empty handler</a:t>
            </a:r>
            <a:endParaRPr lang="sk-SK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The RTG has higher lease costs but much lower operating costs, including fuel</a:t>
            </a:r>
            <a:endParaRPr lang="sk-SK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The RTG solution would lead already in first years to similar costs as reach stacker with around 60.000 manipulations annually (2014 was already 53.000)</a:t>
            </a:r>
            <a:endParaRPr lang="sk-SK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Additional savings would come at later years as reach stackers would be needed replaced at later time</a:t>
            </a:r>
            <a:endParaRPr lang="sk-SK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88C3-C4B9-4A38-AE1E-7FF8A9850361}" type="slidenum">
              <a:rPr lang="sk-SK" smtClean="0"/>
              <a:pPr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4601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RTG </a:t>
            </a:r>
            <a:r>
              <a:rPr lang="sk-SK" dirty="0" err="1"/>
              <a:t>crane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Implementation </a:t>
            </a:r>
            <a:r>
              <a:rPr lang="sk-SK" dirty="0" smtClean="0"/>
              <a:t>RTG </a:t>
            </a:r>
            <a:r>
              <a:rPr lang="sk-SK" dirty="0" err="1" smtClean="0"/>
              <a:t>crane</a:t>
            </a:r>
            <a:r>
              <a:rPr lang="sk-SK" dirty="0" smtClean="0"/>
              <a:t> </a:t>
            </a:r>
            <a:r>
              <a:rPr lang="en-US" dirty="0" smtClean="0"/>
              <a:t>– </a:t>
            </a:r>
            <a:r>
              <a:rPr lang="sk-SK" dirty="0" err="1" smtClean="0"/>
              <a:t>January</a:t>
            </a:r>
            <a:r>
              <a:rPr lang="sk-SK" dirty="0" smtClean="0"/>
              <a:t> </a:t>
            </a:r>
            <a:r>
              <a:rPr lang="sk-SK" dirty="0"/>
              <a:t>of </a:t>
            </a:r>
            <a:r>
              <a:rPr lang="en-US" dirty="0" smtClean="0"/>
              <a:t>2017</a:t>
            </a:r>
            <a:endParaRPr lang="sk-SK" dirty="0" smtClean="0"/>
          </a:p>
          <a:p>
            <a:pPr marL="0" lvl="5" indent="0" defTabSz="931863" eaLnBrk="0" hangingPunct="0">
              <a:spcBef>
                <a:spcPts val="925"/>
              </a:spcBef>
              <a:buClr>
                <a:schemeClr val="accent1"/>
              </a:buClr>
              <a:buNone/>
            </a:pPr>
            <a:r>
              <a:rPr lang="sk-SK" sz="1000" dirty="0"/>
              <a:t> </a:t>
            </a:r>
            <a:r>
              <a:rPr lang="sk-SK" sz="1000" dirty="0" smtClean="0"/>
              <a:t>							 Picture </a:t>
            </a:r>
            <a:r>
              <a:rPr lang="sk-SK" sz="1000" dirty="0" err="1"/>
              <a:t>for</a:t>
            </a:r>
            <a:r>
              <a:rPr lang="sk-SK" sz="1000" dirty="0"/>
              <a:t> </a:t>
            </a:r>
            <a:r>
              <a:rPr lang="sk-SK" sz="1000" dirty="0" err="1"/>
              <a:t>illustrated</a:t>
            </a:r>
            <a:r>
              <a:rPr lang="sk-SK" sz="1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sk-SK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88C3-C4B9-4A38-AE1E-7FF8A9850361}" type="slidenum">
              <a:rPr lang="sk-SK" smtClean="0"/>
              <a:pPr/>
              <a:t>21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3755" y="2379216"/>
            <a:ext cx="6909595" cy="388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9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Future</a:t>
            </a:r>
            <a:r>
              <a:rPr lang="sk-SK" dirty="0" smtClean="0"/>
              <a:t> </a:t>
            </a:r>
            <a:r>
              <a:rPr lang="sk-SK" dirty="0" err="1" smtClean="0"/>
              <a:t>investment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18" name="Obrázo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594" y="1304184"/>
            <a:ext cx="9059694" cy="4849707"/>
          </a:xfrm>
          <a:prstGeom prst="rect">
            <a:avLst/>
          </a:prstGeom>
        </p:spPr>
      </p:pic>
      <p:sp>
        <p:nvSpPr>
          <p:cNvPr id="19" name="BlokTextu 18"/>
          <p:cNvSpPr txBox="1"/>
          <p:nvPr/>
        </p:nvSpPr>
        <p:spPr>
          <a:xfrm>
            <a:off x="2909265" y="2357526"/>
            <a:ext cx="15447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„H“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3475837" y="3468608"/>
            <a:ext cx="14226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</a:t>
            </a:r>
            <a:r>
              <a:rPr lang="sk-SK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„G“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Obdĺžnik 20"/>
          <p:cNvSpPr/>
          <p:nvPr/>
        </p:nvSpPr>
        <p:spPr>
          <a:xfrm>
            <a:off x="3249112" y="4703528"/>
            <a:ext cx="14066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</a:t>
            </a:r>
            <a:r>
              <a:rPr lang="sk-SK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„C“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Obdĺžnik 21"/>
          <p:cNvSpPr/>
          <p:nvPr/>
        </p:nvSpPr>
        <p:spPr>
          <a:xfrm>
            <a:off x="7010653" y="2645387"/>
            <a:ext cx="14066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</a:t>
            </a:r>
            <a:r>
              <a:rPr lang="sk-SK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„F“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Obdĺžnik 22"/>
          <p:cNvSpPr/>
          <p:nvPr/>
        </p:nvSpPr>
        <p:spPr>
          <a:xfrm rot="1031183">
            <a:off x="7584491" y="4509895"/>
            <a:ext cx="14066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</a:t>
            </a:r>
            <a:r>
              <a:rPr lang="sk-SK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„D“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Obdĺžnik 23"/>
          <p:cNvSpPr/>
          <p:nvPr/>
        </p:nvSpPr>
        <p:spPr>
          <a:xfrm rot="826634">
            <a:off x="6810478" y="4949749"/>
            <a:ext cx="118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</a:t>
            </a:r>
            <a:r>
              <a:rPr lang="sk-SK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„B“</a:t>
            </a:r>
            <a:endParaRPr lang="sk-SK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Obdĺžnik 24"/>
          <p:cNvSpPr/>
          <p:nvPr/>
        </p:nvSpPr>
        <p:spPr>
          <a:xfrm rot="16200000">
            <a:off x="700122" y="3883727"/>
            <a:ext cx="843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</a:t>
            </a:r>
            <a:r>
              <a:rPr lang="sk-SK" sz="1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„K“</a:t>
            </a:r>
            <a:endParaRPr lang="sk-SK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Obdĺžnik 25"/>
          <p:cNvSpPr/>
          <p:nvPr/>
        </p:nvSpPr>
        <p:spPr>
          <a:xfrm>
            <a:off x="1098990" y="2598047"/>
            <a:ext cx="95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</a:t>
            </a:r>
            <a:r>
              <a:rPr lang="sk-SK" sz="1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„E“</a:t>
            </a:r>
            <a:endParaRPr lang="sk-SK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3249112" y="4176566"/>
            <a:ext cx="13905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</a:t>
            </a:r>
            <a:r>
              <a:rPr lang="sk-SK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„A“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4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Future</a:t>
            </a:r>
            <a:r>
              <a:rPr lang="sk-SK" dirty="0" smtClean="0"/>
              <a:t> </a:t>
            </a:r>
            <a:r>
              <a:rPr lang="sk-SK" dirty="0" err="1" smtClean="0"/>
              <a:t>investment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75238" y="1447800"/>
            <a:ext cx="5423099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32" b="89748" l="6598" r="91753">
                        <a14:foregroundMark x1="30928" y1="6625" x2="30928" y2="6625"/>
                        <a14:foregroundMark x1="7010" y1="35647" x2="7010" y2="35647"/>
                        <a14:foregroundMark x1="87629" y1="87855" x2="87629" y2="87855"/>
                        <a14:foregroundMark x1="91753" y1="89117" x2="91753" y2="89117"/>
                        <a14:foregroundMark x1="76082" y1="36751" x2="76082" y2="36751"/>
                        <a14:foregroundMark x1="76701" y1="35647" x2="76701" y2="35647"/>
                        <a14:foregroundMark x1="24330" y1="10252" x2="24330" y2="10252"/>
                        <a14:foregroundMark x1="28866" y1="4732" x2="28866" y2="4732"/>
                        <a14:backgroundMark x1="10722" y1="45741" x2="10722" y2="45741"/>
                        <a14:backgroundMark x1="24330" y1="55678" x2="24330" y2="55678"/>
                        <a14:backgroundMark x1="32577" y1="57729" x2="32577" y2="57729"/>
                        <a14:backgroundMark x1="35670" y1="62776" x2="35670" y2="62776"/>
                        <a14:backgroundMark x1="31753" y1="67192" x2="31753" y2="67192"/>
                        <a14:backgroundMark x1="26598" y1="71451" x2="26598" y2="71451"/>
                        <a14:backgroundMark x1="20000" y1="61987" x2="20000" y2="61987"/>
                        <a14:backgroundMark x1="22680" y1="65615" x2="22680" y2="65615"/>
                        <a14:backgroundMark x1="20206" y1="70032" x2="20206" y2="70032"/>
                        <a14:backgroundMark x1="35670" y1="58675" x2="35670" y2="58675"/>
                        <a14:backgroundMark x1="57732" y1="79653" x2="57732" y2="79653"/>
                        <a14:backgroundMark x1="68660" y1="81073" x2="68660" y2="81073"/>
                        <a14:backgroundMark x1="17320" y1="46688" x2="17320" y2="46688"/>
                        <a14:backgroundMark x1="25773" y1="50473" x2="25773" y2="50473"/>
                        <a14:backgroundMark x1="30928" y1="52997" x2="30928" y2="52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9915736">
            <a:off x="356473" y="1996675"/>
            <a:ext cx="3047266" cy="54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118619" y="1631745"/>
            <a:ext cx="404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,,F“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smtClean="0">
                <a:cs typeface="Arial" panose="020B0604020202020204" pitchFamily="34" charset="0"/>
              </a:rPr>
              <a:t>    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12000m2</a:t>
            </a:r>
          </a:p>
        </p:txBody>
      </p:sp>
    </p:spTree>
    <p:extLst>
      <p:ext uri="{BB962C8B-B14F-4D97-AF65-F5344CB8AC3E}">
        <p14:creationId xmlns:p14="http://schemas.microsoft.com/office/powerpoint/2010/main" xmlns="" val="278105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Future</a:t>
            </a:r>
            <a:r>
              <a:rPr lang="sk-SK" dirty="0" smtClean="0"/>
              <a:t> </a:t>
            </a:r>
            <a:r>
              <a:rPr lang="sk-SK" dirty="0" err="1" smtClean="0"/>
              <a:t>investment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7" name="BlokTextu 6"/>
          <p:cNvSpPr txBox="1"/>
          <p:nvPr/>
        </p:nvSpPr>
        <p:spPr>
          <a:xfrm>
            <a:off x="526256" y="1488181"/>
            <a:ext cx="3714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8137" y="2549524"/>
            <a:ext cx="5712168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34000" y="1454150"/>
            <a:ext cx="4359062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10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Future</a:t>
            </a:r>
            <a:r>
              <a:rPr lang="sk-SK" dirty="0" smtClean="0"/>
              <a:t> </a:t>
            </a:r>
            <a:r>
              <a:rPr lang="sk-SK" dirty="0" err="1" smtClean="0"/>
              <a:t>plans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7" name="BlokTextu 6"/>
          <p:cNvSpPr txBox="1"/>
          <p:nvPr/>
        </p:nvSpPr>
        <p:spPr>
          <a:xfrm>
            <a:off x="308273" y="1366014"/>
            <a:ext cx="581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locomotive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Rail Cargo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Carrier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08272" y="2324103"/>
            <a:ext cx="5241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transit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oney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savings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05275" y="1714503"/>
            <a:ext cx="5286079" cy="434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Future</a:t>
            </a:r>
            <a:r>
              <a:rPr lang="sk-SK" dirty="0" smtClean="0"/>
              <a:t> </a:t>
            </a:r>
            <a:r>
              <a:rPr lang="sk-SK" dirty="0" err="1" smtClean="0"/>
              <a:t>potentional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7" name="BlokTextu 6"/>
          <p:cNvSpPr txBox="1"/>
          <p:nvPr/>
        </p:nvSpPr>
        <p:spPr>
          <a:xfrm>
            <a:off x="381794" y="1339910"/>
            <a:ext cx="4220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CargoBeamer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Volkswagen Slovakia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Sustainable &amp; ecological semi-trailer transport on rail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58086" y="1438274"/>
            <a:ext cx="4605312" cy="223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58086" y="3824649"/>
            <a:ext cx="4605312" cy="2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6375" y="2663349"/>
            <a:ext cx="4571205" cy="3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65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7" name="Picture 2" descr="C:\Users\kovac\Desktop\red-glob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28951" y="1357194"/>
            <a:ext cx="3581400" cy="37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1186657" y="5541645"/>
            <a:ext cx="737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sk-SK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sk-SK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sk-SK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sk-SK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9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Terminal Bratislava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91716" y="1743994"/>
            <a:ext cx="4799984" cy="4179957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425388" y="1623765"/>
            <a:ext cx="484031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cs typeface="Arial" panose="020B0604020202020204" pitchFamily="34" charset="0"/>
              </a:rPr>
              <a:t>Has </a:t>
            </a:r>
            <a:r>
              <a:rPr lang="sk-SK" sz="1600" dirty="0" err="1" smtClean="0">
                <a:cs typeface="Arial" panose="020B0604020202020204" pitchFamily="34" charset="0"/>
              </a:rPr>
              <a:t>important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strategic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position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for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operating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C00000"/>
              </a:buClr>
            </a:pP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sk-SK" sz="1600" dirty="0" smtClean="0">
                <a:cs typeface="Arial" panose="020B0604020202020204" pitchFamily="34" charset="0"/>
              </a:rPr>
              <a:t>    in </a:t>
            </a:r>
            <a:r>
              <a:rPr lang="sk-SK" sz="1600" dirty="0" err="1" smtClean="0">
                <a:cs typeface="Arial" panose="020B0604020202020204" pitchFamily="34" charset="0"/>
              </a:rPr>
              <a:t>the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areas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as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Austria</a:t>
            </a:r>
            <a:r>
              <a:rPr lang="sk-SK" sz="1600" dirty="0" smtClean="0">
                <a:cs typeface="Arial" panose="020B0604020202020204" pitchFamily="34" charset="0"/>
              </a:rPr>
              <a:t> and </a:t>
            </a:r>
            <a:r>
              <a:rPr lang="sk-SK" sz="1600" dirty="0" err="1" smtClean="0">
                <a:cs typeface="Arial" panose="020B0604020202020204" pitchFamily="34" charset="0"/>
              </a:rPr>
              <a:t>Hungary</a:t>
            </a: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cs typeface="Arial" panose="020B0604020202020204" pitchFamily="34" charset="0"/>
              </a:rPr>
              <a:t>Offers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connection</a:t>
            </a:r>
            <a:r>
              <a:rPr lang="sk-SK" sz="1600" dirty="0" smtClean="0">
                <a:cs typeface="Arial" panose="020B0604020202020204" pitchFamily="34" charset="0"/>
              </a:rPr>
              <a:t> to </a:t>
            </a:r>
            <a:r>
              <a:rPr lang="sk-SK" sz="1600" dirty="0" err="1" smtClean="0">
                <a:cs typeface="Arial" panose="020B0604020202020204" pitchFamily="34" charset="0"/>
              </a:rPr>
              <a:t>container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transports</a:t>
            </a:r>
            <a:r>
              <a:rPr lang="sk-SK" sz="1600" dirty="0" smtClean="0">
                <a:cs typeface="Arial" panose="020B0604020202020204" pitchFamily="34" charset="0"/>
              </a:rPr>
              <a:t> on </a:t>
            </a:r>
            <a:r>
              <a:rPr lang="sk-SK" sz="1600" dirty="0" err="1" smtClean="0">
                <a:cs typeface="Arial" panose="020B0604020202020204" pitchFamily="34" charset="0"/>
              </a:rPr>
              <a:t>Danube</a:t>
            </a:r>
            <a:endParaRPr lang="sk-SK" sz="1600" dirty="0" smtClean="0"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sk-SK" sz="1600" dirty="0" smtClean="0"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cs typeface="Arial" panose="020B0604020202020204" pitchFamily="34" charset="0"/>
              </a:rPr>
              <a:t>Direct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connection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with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Southern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ports</a:t>
            </a:r>
            <a:r>
              <a:rPr lang="sk-SK" sz="1600" dirty="0" smtClean="0">
                <a:cs typeface="Arial" panose="020B0604020202020204" pitchFamily="34" charset="0"/>
              </a:rPr>
              <a:t>, </a:t>
            </a:r>
            <a:r>
              <a:rPr lang="sk-SK" sz="1600" dirty="0" err="1" smtClean="0">
                <a:cs typeface="Arial" panose="020B0604020202020204" pitchFamily="34" charset="0"/>
              </a:rPr>
              <a:t>particularly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with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the</a:t>
            </a:r>
            <a:r>
              <a:rPr lang="sk-SK" sz="1600" dirty="0" smtClean="0">
                <a:cs typeface="Arial" panose="020B0604020202020204" pitchFamily="34" charset="0"/>
              </a:rPr>
              <a:t> port Koper in </a:t>
            </a:r>
            <a:r>
              <a:rPr lang="sk-SK" sz="1600" dirty="0" err="1" smtClean="0">
                <a:cs typeface="Arial" panose="020B0604020202020204" pitchFamily="34" charset="0"/>
              </a:rPr>
              <a:t>Slovenia</a:t>
            </a: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cs typeface="Arial" panose="020B0604020202020204" pitchFamily="34" charset="0"/>
              </a:rPr>
              <a:t>Performs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key</a:t>
            </a:r>
            <a:r>
              <a:rPr lang="sk-SK" sz="1600" dirty="0" smtClean="0">
                <a:cs typeface="Arial" panose="020B0604020202020204" pitchFamily="34" charset="0"/>
              </a:rPr>
              <a:t> role </a:t>
            </a:r>
            <a:r>
              <a:rPr lang="sk-SK" sz="1600" dirty="0" err="1" smtClean="0">
                <a:cs typeface="Arial" panose="020B0604020202020204" pitchFamily="34" charset="0"/>
              </a:rPr>
              <a:t>for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our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regular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trains</a:t>
            </a:r>
            <a:r>
              <a:rPr lang="sk-SK" sz="1600" dirty="0" smtClean="0">
                <a:cs typeface="Arial" panose="020B0604020202020204" pitchFamily="34" charset="0"/>
              </a:rPr>
              <a:t> and transport </a:t>
            </a:r>
            <a:r>
              <a:rPr lang="sk-SK" sz="1600" dirty="0" err="1" smtClean="0">
                <a:cs typeface="Arial" panose="020B0604020202020204" pitchFamily="34" charset="0"/>
              </a:rPr>
              <a:t>solutions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tailored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for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the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needs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of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our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customers</a:t>
            </a:r>
            <a:r>
              <a:rPr lang="sk-SK" sz="1600" dirty="0" smtClean="0">
                <a:cs typeface="Arial" panose="020B0604020202020204" pitchFamily="34" charset="0"/>
              </a:rPr>
              <a:t> in Slovakia, </a:t>
            </a:r>
            <a:r>
              <a:rPr lang="sk-SK" sz="1600" dirty="0" err="1" smtClean="0">
                <a:cs typeface="Arial" panose="020B0604020202020204" pitchFamily="34" charset="0"/>
              </a:rPr>
              <a:t>Hungary</a:t>
            </a:r>
            <a:r>
              <a:rPr lang="sk-SK" sz="1600" dirty="0" smtClean="0">
                <a:cs typeface="Arial" panose="020B0604020202020204" pitchFamily="34" charset="0"/>
              </a:rPr>
              <a:t>, </a:t>
            </a:r>
            <a:r>
              <a:rPr lang="sk-SK" sz="1600" dirty="0" err="1" smtClean="0">
                <a:cs typeface="Arial" panose="020B0604020202020204" pitchFamily="34" charset="0"/>
              </a:rPr>
              <a:t>Slovenia</a:t>
            </a:r>
            <a:r>
              <a:rPr lang="sk-SK" sz="1600" dirty="0" smtClean="0">
                <a:cs typeface="Arial" panose="020B0604020202020204" pitchFamily="34" charset="0"/>
              </a:rPr>
              <a:t> and </a:t>
            </a:r>
            <a:r>
              <a:rPr lang="sk-SK" sz="1600" dirty="0" err="1" smtClean="0">
                <a:cs typeface="Arial" panose="020B0604020202020204" pitchFamily="34" charset="0"/>
              </a:rPr>
              <a:t>Austria</a:t>
            </a: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err="1" smtClean="0">
                <a:cs typeface="Arial" panose="020B0604020202020204" pitchFamily="34" charset="0"/>
              </a:rPr>
              <a:t>Modern</a:t>
            </a:r>
            <a:r>
              <a:rPr lang="sk-SK" sz="1600" dirty="0" smtClean="0">
                <a:cs typeface="Arial" panose="020B0604020202020204" pitchFamily="34" charset="0"/>
              </a:rPr>
              <a:t> </a:t>
            </a:r>
            <a:r>
              <a:rPr lang="sk-SK" sz="1600" dirty="0" err="1">
                <a:cs typeface="Arial" panose="020B0604020202020204" pitchFamily="34" charset="0"/>
              </a:rPr>
              <a:t>technical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cs typeface="Arial" panose="020B0604020202020204" pitchFamily="34" charset="0"/>
              </a:rPr>
              <a:t>facilities</a:t>
            </a: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sk-SK" sz="1600" dirty="0" smtClean="0"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sk-SK" sz="1600" dirty="0" smtClean="0">
                <a:cs typeface="Arial" panose="020B0604020202020204" pitchFamily="34" charset="0"/>
              </a:rPr>
              <a:t>E</a:t>
            </a:r>
            <a:r>
              <a:rPr lang="en-AU" sz="1600" dirty="0" err="1" smtClean="0">
                <a:cs typeface="Arial" panose="020B0604020202020204" pitchFamily="34" charset="0"/>
              </a:rPr>
              <a:t>xperienced</a:t>
            </a:r>
            <a:r>
              <a:rPr lang="en-AU" sz="1600" dirty="0" smtClean="0">
                <a:cs typeface="Arial" panose="020B0604020202020204" pitchFamily="34" charset="0"/>
              </a:rPr>
              <a:t> </a:t>
            </a:r>
            <a:r>
              <a:rPr lang="en-AU" sz="1600" dirty="0">
                <a:cs typeface="Arial" panose="020B0604020202020204" pitchFamily="34" charset="0"/>
              </a:rPr>
              <a:t>team </a:t>
            </a:r>
            <a:r>
              <a:rPr lang="en-AU" sz="1600" dirty="0" smtClean="0">
                <a:cs typeface="Arial" panose="020B0604020202020204" pitchFamily="34" charset="0"/>
              </a:rPr>
              <a:t>open</a:t>
            </a:r>
            <a:r>
              <a:rPr lang="sk-SK" sz="1600" dirty="0" err="1" smtClean="0">
                <a:cs typeface="Arial" panose="020B0604020202020204" pitchFamily="34" charset="0"/>
              </a:rPr>
              <a:t>ed</a:t>
            </a:r>
            <a:r>
              <a:rPr lang="en-AU" sz="1600" dirty="0" smtClean="0">
                <a:cs typeface="Arial" panose="020B0604020202020204" pitchFamily="34" charset="0"/>
              </a:rPr>
              <a:t> </a:t>
            </a:r>
            <a:r>
              <a:rPr lang="en-AU" sz="1600" dirty="0">
                <a:cs typeface="Arial" panose="020B0604020202020204" pitchFamily="34" charset="0"/>
              </a:rPr>
              <a:t>to new challenges</a:t>
            </a:r>
            <a:endParaRPr lang="sk-SK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8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Obdĺžnik 6"/>
          <p:cNvSpPr/>
          <p:nvPr/>
        </p:nvSpPr>
        <p:spPr>
          <a:xfrm>
            <a:off x="246031" y="1620119"/>
            <a:ext cx="4953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sk-SK" sz="14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Terminal </a:t>
            </a:r>
            <a:r>
              <a:rPr lang="sk-SK" sz="1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area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45 442 m2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torage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area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21 953 m2  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torage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capacity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3 100 TEU  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Railtracks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x 350 m, 1 x 335 m  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Reachstackers</a:t>
            </a:r>
            <a:r>
              <a:rPr lang="sk-SK" sz="14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and </a:t>
            </a:r>
            <a:r>
              <a:rPr lang="sk-SK" sz="1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forklift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2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x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Hyster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46t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		1 x 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Hyster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t</a:t>
            </a:r>
          </a:p>
          <a:p>
            <a:pPr>
              <a:spcAft>
                <a:spcPts val="0"/>
              </a:spcAft>
            </a:pP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x Nissan 4,7 t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Regular</a:t>
            </a:r>
            <a:r>
              <a:rPr lang="sk-SK" sz="14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k-SK" sz="1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shunting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aily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5:00, 7:00, 9:00, 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	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11:00,13:00, 15:00, 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		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17:00, 19:00 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	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Wednesday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21:00   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sk-SK" sz="1400" dirty="0" smtClean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sk-SK" sz="1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Openning</a:t>
            </a:r>
            <a:r>
              <a:rPr lang="sk-SK" sz="14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sk-SK" sz="1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hours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Mon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Fri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5:00 – 19:00  </a:t>
            </a:r>
            <a:endParaRPr lang="sk-SK" sz="1400" dirty="0" smtClean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		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Sat</a:t>
            </a:r>
            <a:r>
              <a:rPr lang="sk-SK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sk-SK" sz="1400" dirty="0" err="1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Sun</a:t>
            </a:r>
            <a:r>
              <a:rPr lang="en-US" sz="1400" dirty="0" smtClean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7:00 – 19:00 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05197" y="1620119"/>
            <a:ext cx="4732392" cy="38848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Terminal Bratislava </a:t>
            </a:r>
            <a:r>
              <a:rPr lang="sk-SK" dirty="0" err="1" smtClean="0"/>
              <a:t>basic</a:t>
            </a:r>
            <a:r>
              <a:rPr lang="sk-SK" dirty="0" smtClean="0"/>
              <a:t> </a:t>
            </a:r>
            <a:r>
              <a:rPr lang="sk-SK" dirty="0" err="1" smtClean="0"/>
              <a:t>informations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7475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Our</a:t>
            </a:r>
            <a:r>
              <a:rPr lang="sk-SK" dirty="0" smtClean="0"/>
              <a:t> </a:t>
            </a:r>
            <a:r>
              <a:rPr lang="sk-SK" dirty="0" err="1" smtClean="0"/>
              <a:t>reach</a:t>
            </a:r>
            <a:r>
              <a:rPr lang="sk-SK" dirty="0" smtClean="0"/>
              <a:t> </a:t>
            </a:r>
            <a:r>
              <a:rPr lang="sk-SK" dirty="0" err="1" smtClean="0"/>
              <a:t>stackers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274" y="2336151"/>
            <a:ext cx="3009553" cy="283797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04433" y="1358469"/>
            <a:ext cx="2569369" cy="227813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04433" y="3788690"/>
            <a:ext cx="2569369" cy="246786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24639" y="2364185"/>
            <a:ext cx="3009553" cy="284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46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Modern</a:t>
            </a:r>
            <a:r>
              <a:rPr lang="sk-SK" dirty="0" smtClean="0"/>
              <a:t> </a:t>
            </a:r>
            <a:r>
              <a:rPr lang="sk-SK" dirty="0" err="1" smtClean="0"/>
              <a:t>wagon</a:t>
            </a:r>
            <a:r>
              <a:rPr lang="sk-SK" dirty="0" smtClean="0"/>
              <a:t> </a:t>
            </a:r>
            <a:r>
              <a:rPr lang="sk-SK" dirty="0" err="1" smtClean="0"/>
              <a:t>fleet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690" y="3566160"/>
            <a:ext cx="3152002" cy="283687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44311" y="2624328"/>
            <a:ext cx="3196869" cy="279806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33487" y="1323649"/>
            <a:ext cx="3572513" cy="31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4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Manipulations</a:t>
            </a:r>
            <a:r>
              <a:rPr lang="sk-SK" dirty="0" smtClean="0"/>
              <a:t> in Bratislava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317388"/>
              </p:ext>
            </p:extLst>
          </p:nvPr>
        </p:nvGraphicFramePr>
        <p:xfrm>
          <a:off x="1228725" y="1493044"/>
          <a:ext cx="7429500" cy="2945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2089831"/>
              </p:ext>
            </p:extLst>
          </p:nvPr>
        </p:nvGraphicFramePr>
        <p:xfrm>
          <a:off x="434975" y="4291014"/>
          <a:ext cx="3175000" cy="1728785"/>
        </p:xfrm>
        <a:graphic>
          <a:graphicData uri="http://schemas.openxmlformats.org/drawingml/2006/table">
            <a:tbl>
              <a:tblPr firstRow="1" firstCol="1">
                <a:solidFill>
                  <a:srgbClr val="E2002A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{D113A9D2-9D6B-4929-AA2D-F23B5EE8CBE7}</a:tableStyleId>
              </a:tblPr>
              <a:tblGrid>
                <a:gridCol w="865909"/>
                <a:gridCol w="1316904"/>
                <a:gridCol w="992187"/>
              </a:tblGrid>
              <a:tr h="345757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 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Manipulations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 dirty="0">
                          <a:effectLst/>
                        </a:rPr>
                        <a:t>% Increase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</a:tr>
              <a:tr h="345757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Year 2011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1000" u="none" strike="noStrike" dirty="0">
                          <a:effectLst/>
                        </a:rPr>
                        <a:t>25502</a:t>
                      </a:r>
                      <a:endParaRPr lang="en-AU" sz="1000" b="1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-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</a:tr>
              <a:tr h="345757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Year 2012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1000" u="none" strike="noStrike" dirty="0">
                          <a:effectLst/>
                        </a:rPr>
                        <a:t>26330</a:t>
                      </a:r>
                      <a:endParaRPr lang="en-AU" sz="1000" b="1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3%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</a:tr>
              <a:tr h="345757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Year 2013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1000" u="none" strike="noStrike">
                          <a:effectLst/>
                        </a:rPr>
                        <a:t>35563</a:t>
                      </a:r>
                      <a:endParaRPr lang="en-AU" sz="1000" b="1" i="0" u="none" strike="noStrike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26%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</a:tr>
              <a:tr h="345757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u="none" strike="noStrike">
                          <a:effectLst/>
                        </a:rPr>
                        <a:t>Year 2014</a:t>
                      </a:r>
                      <a:endParaRPr lang="en-AU" sz="1100" b="0" i="0" u="none" strike="noStrike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AU" sz="1000" u="none" strike="noStrike" dirty="0">
                          <a:effectLst/>
                        </a:rPr>
                        <a:t>53234</a:t>
                      </a:r>
                      <a:endParaRPr lang="en-AU" sz="1000" b="1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100" u="none" strike="noStrike" dirty="0">
                          <a:effectLst/>
                        </a:rPr>
                        <a:t>33%</a:t>
                      </a:r>
                      <a:endParaRPr lang="en-AU" sz="1100" b="0" i="0" u="none" strike="noStrike" dirty="0">
                        <a:solidFill>
                          <a:srgbClr val="000000"/>
                        </a:solidFill>
                        <a:effectLst/>
                        <a:latin typeface="Arialň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2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91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How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changed</a:t>
            </a:r>
            <a:r>
              <a:rPr lang="sk-SK" dirty="0" smtClean="0"/>
              <a:t> (2006 – 2010)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0344" y="1391966"/>
            <a:ext cx="5599906" cy="4808810"/>
          </a:xfrm>
          <a:prstGeom prst="rect">
            <a:avLst/>
          </a:prstGeom>
        </p:spPr>
      </p:pic>
      <p:pic>
        <p:nvPicPr>
          <p:cNvPr id="8" name="Picture 2" descr="E:\Snímky\Snímka03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39783" y="1391966"/>
            <a:ext cx="3528091" cy="2409824"/>
          </a:xfrm>
          <a:prstGeom prst="rect">
            <a:avLst/>
          </a:prstGeom>
          <a:noFill/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39784" y="3981450"/>
            <a:ext cx="3528091" cy="221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09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How</a:t>
            </a:r>
            <a:r>
              <a:rPr lang="sk-SK" dirty="0" smtClean="0"/>
              <a:t> </a:t>
            </a:r>
            <a:r>
              <a:rPr lang="sk-SK" dirty="0" err="1" smtClean="0"/>
              <a:t>we</a:t>
            </a:r>
            <a:r>
              <a:rPr lang="sk-SK" dirty="0" smtClean="0"/>
              <a:t> </a:t>
            </a:r>
            <a:r>
              <a:rPr lang="sk-SK" dirty="0" err="1" smtClean="0"/>
              <a:t>changed</a:t>
            </a:r>
            <a:r>
              <a:rPr lang="sk-SK" dirty="0" smtClean="0"/>
              <a:t> (2006 – 2010)</a:t>
            </a:r>
            <a:endParaRPr lang="en-AU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EC85C50B-4213-49B7-9AB8-A0B0F825ADB0}" type="datetime1">
              <a:rPr lang="de-DE" smtClean="0"/>
              <a:pPr>
                <a:defRPr/>
              </a:pPr>
              <a:t>03.11.2017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5F850A2-8EF7-4981-A714-DE4899CBC30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7" name="Picture 4" descr="E:\Snímky\Snímka0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344" y="1367131"/>
            <a:ext cx="4057106" cy="4776494"/>
          </a:xfrm>
          <a:prstGeom prst="rect">
            <a:avLst/>
          </a:prstGeom>
          <a:noFill/>
        </p:spPr>
      </p:pic>
      <p:pic>
        <p:nvPicPr>
          <p:cNvPr id="8" name="Picture 3" descr="E:\Snímky\Snímka032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62500" y="1367131"/>
            <a:ext cx="4810125" cy="2381365"/>
          </a:xfrm>
          <a:prstGeom prst="rect">
            <a:avLst/>
          </a:prstGeom>
          <a:noFill/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29174" y="3895725"/>
            <a:ext cx="4743451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803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Benutzerdefiniert 37">
      <a:dk1>
        <a:srgbClr val="000000"/>
      </a:dk1>
      <a:lt1>
        <a:srgbClr val="FFFFFF"/>
      </a:lt1>
      <a:dk2>
        <a:srgbClr val="646464"/>
      </a:dk2>
      <a:lt2>
        <a:srgbClr val="959595"/>
      </a:lt2>
      <a:accent1>
        <a:srgbClr val="E2002A"/>
      </a:accent1>
      <a:accent2>
        <a:srgbClr val="ABABAB"/>
      </a:accent2>
      <a:accent3>
        <a:srgbClr val="7D7D7D"/>
      </a:accent3>
      <a:accent4>
        <a:srgbClr val="C1C1C1"/>
      </a:accent4>
      <a:accent5>
        <a:srgbClr val="D6D6D6"/>
      </a:accent5>
      <a:accent6>
        <a:srgbClr val="7B0E07"/>
      </a:accent6>
      <a:hlink>
        <a:srgbClr val="E2002A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</TotalTime>
  <Words>638</Words>
  <Application>Microsoft Office PowerPoint</Application>
  <PresentationFormat>A4 (210 x 297 mm)</PresentationFormat>
  <Paragraphs>223</Paragraphs>
  <Slides>27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28" baseType="lpstr">
      <vt:lpstr>Leere Präsentation</vt:lpstr>
      <vt:lpstr>Snímka 1</vt:lpstr>
      <vt:lpstr>RCO-CSKD major issues</vt:lpstr>
      <vt:lpstr>Terminal Bratislava</vt:lpstr>
      <vt:lpstr>Terminal Bratislava basic informations</vt:lpstr>
      <vt:lpstr>Our reach stackers</vt:lpstr>
      <vt:lpstr>Modern wagon fleet</vt:lpstr>
      <vt:lpstr>Manipulations in Bratislava</vt:lpstr>
      <vt:lpstr>How we changed (2006 – 2010)</vt:lpstr>
      <vt:lpstr>How we changed (2006 – 2010)</vt:lpstr>
      <vt:lpstr>How we changed (2008 – 2011)</vt:lpstr>
      <vt:lpstr>How we changed (2012 – 2013)</vt:lpstr>
      <vt:lpstr>How we changed ( 2013 )</vt:lpstr>
      <vt:lpstr>How we changed in 2014</vt:lpstr>
      <vt:lpstr>How we changed in 2014</vt:lpstr>
      <vt:lpstr>Comparison of the terminal in 2013 and 2015</vt:lpstr>
      <vt:lpstr>Future Investment</vt:lpstr>
      <vt:lpstr>Automated system for yard managment</vt:lpstr>
      <vt:lpstr>Automated system for yard managment</vt:lpstr>
      <vt:lpstr>Automated system for yard managment</vt:lpstr>
      <vt:lpstr>RTG Case</vt:lpstr>
      <vt:lpstr>RTG crane</vt:lpstr>
      <vt:lpstr>Future investment</vt:lpstr>
      <vt:lpstr>Future investment</vt:lpstr>
      <vt:lpstr>Future investment</vt:lpstr>
      <vt:lpstr>Future plans</vt:lpstr>
      <vt:lpstr>Future potentional</vt:lpstr>
      <vt:lpstr>Snímka 27</vt:lpstr>
    </vt:vector>
  </TitlesOfParts>
  <Company>Lukas L.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Lukas L.</dc:creator>
  <cp:lastModifiedBy>Katarina Hindrova</cp:lastModifiedBy>
  <cp:revision>648</cp:revision>
  <cp:lastPrinted>2015-01-15T14:46:27Z</cp:lastPrinted>
  <dcterms:created xsi:type="dcterms:W3CDTF">2012-02-20T16:20:11Z</dcterms:created>
  <dcterms:modified xsi:type="dcterms:W3CDTF">2017-11-03T11:59:25Z</dcterms:modified>
</cp:coreProperties>
</file>