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0" r:id="rId3"/>
    <p:sldId id="308" r:id="rId4"/>
    <p:sldId id="311" r:id="rId5"/>
    <p:sldId id="312" r:id="rId6"/>
    <p:sldId id="313" r:id="rId7"/>
    <p:sldId id="257" r:id="rId8"/>
    <p:sldId id="301" r:id="rId9"/>
    <p:sldId id="302" r:id="rId10"/>
    <p:sldId id="303" r:id="rId11"/>
    <p:sldId id="304" r:id="rId12"/>
    <p:sldId id="305" r:id="rId13"/>
    <p:sldId id="295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3CD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81B6AB-5092-4B05-8E0F-69C3791BED99}" type="datetimeFigureOut">
              <a:rPr lang="cs-CZ"/>
              <a:pPr>
                <a:defRPr/>
              </a:pPr>
              <a:t>12.11.2015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Obchodní rada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947454-D02C-4664-8BB9-EB5E92CCFC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515441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Obchodní rada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9870EF-F14C-41E5-A07D-EEC7F8610E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3626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4B26FF-3B8A-4B9D-B285-908F976BC6AF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512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5126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BCD530-7A56-4A2E-AC23-0277C01E8C04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19462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0D06813-E90E-496A-B3E4-05C7F8E9320F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717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>Obchodní rada</a:t>
            </a:r>
          </a:p>
        </p:txBody>
      </p:sp>
      <p:sp>
        <p:nvSpPr>
          <p:cNvPr id="7174" name="Zástupný symbol pro záhlaví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4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3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24663" y="182563"/>
            <a:ext cx="2068512" cy="6270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9125" y="182563"/>
            <a:ext cx="6053138" cy="6270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22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260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9125" y="1422400"/>
            <a:ext cx="4048125" cy="50307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19650" y="1422400"/>
            <a:ext cx="4049713" cy="50307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5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76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3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903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799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087438"/>
            <a:ext cx="9144000" cy="5386387"/>
          </a:xfrm>
          <a:prstGeom prst="rect">
            <a:avLst/>
          </a:prstGeom>
          <a:solidFill>
            <a:srgbClr val="B1B3B4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182563"/>
            <a:ext cx="7300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1422400"/>
            <a:ext cx="8250238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První úroveň</a:t>
            </a:r>
            <a:endParaRPr lang="en-GB" altLang="cs-CZ" smtClean="0"/>
          </a:p>
          <a:p>
            <a:pPr lvl="1"/>
            <a:r>
              <a:rPr lang="cs-CZ" altLang="cs-CZ" smtClean="0"/>
              <a:t>Druhá úrove</a:t>
            </a:r>
            <a:r>
              <a:rPr lang="en-US" altLang="cs-CZ" smtClean="0"/>
              <a:t>ň</a:t>
            </a:r>
            <a:endParaRPr lang="en-GB" altLang="cs-CZ" smtClean="0"/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46075"/>
            <a:ext cx="24479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5357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4479925" algn="ctr"/>
                <a:tab pos="870426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>
                <a:latin typeface="Tahoma" pitchFamily="34" charset="0"/>
              </a:rPr>
              <a:t>	Název akce </a:t>
            </a:r>
            <a:r>
              <a:rPr lang="cs-CZ" altLang="cs-CZ" sz="1200" i="1">
                <a:latin typeface="Tahoma" pitchFamily="34" charset="0"/>
              </a:rPr>
              <a:t>(upravuje se v předloze snímku)</a:t>
            </a:r>
            <a:r>
              <a:rPr lang="cs-CZ" altLang="cs-CZ" sz="1200">
                <a:latin typeface="Tahoma" pitchFamily="34" charset="0"/>
              </a:rPr>
              <a:t>	místo </a:t>
            </a:r>
            <a:r>
              <a:rPr lang="en-GB" altLang="cs-CZ" sz="1200">
                <a:latin typeface="Tahoma" pitchFamily="34" charset="0"/>
              </a:rPr>
              <a:t>| </a:t>
            </a:r>
            <a:r>
              <a:rPr lang="cs-CZ" altLang="cs-CZ" sz="1200">
                <a:latin typeface="Tahoma" pitchFamily="34" charset="0"/>
              </a:rPr>
              <a:t>datum</a:t>
            </a:r>
            <a:r>
              <a:rPr lang="en-GB" altLang="cs-CZ" sz="1200">
                <a:latin typeface="Tahoma" pitchFamily="34" charset="0"/>
              </a:rPr>
              <a:t>	</a:t>
            </a:r>
            <a:fld id="{CEA0C15E-D9D7-41D4-BFF7-392CC55687AF}" type="slidenum">
              <a:rPr lang="en-GB" altLang="cs-CZ" sz="1200">
                <a:latin typeface="Tahoma" pitchFamily="34" charset="0"/>
              </a:rPr>
              <a:pPr eaLnBrk="1" hangingPunct="1"/>
              <a:t>‹#›</a:t>
            </a:fld>
            <a:endParaRPr lang="en-GB" altLang="cs-CZ" sz="12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993CD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993CD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800" kern="1200">
          <a:solidFill>
            <a:srgbClr val="0993CD"/>
          </a:solidFill>
          <a:latin typeface="+mn-lt"/>
          <a:ea typeface="+mn-ea"/>
          <a:cs typeface="+mn-cs"/>
        </a:defRPr>
      </a:lvl1pPr>
      <a:lvl2pPr marL="625475" indent="-2667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174625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428750" indent="-185738" algn="l" rtl="0" eaLnBrk="1" fontAlgn="base" hangingPunct="1">
        <a:spcBef>
          <a:spcPct val="20000"/>
        </a:spcBef>
        <a:spcAft>
          <a:spcPct val="0"/>
        </a:spcAft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185738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0" y="198438"/>
            <a:ext cx="9144000" cy="196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857250"/>
            <a:ext cx="24479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704850" y="2257425"/>
            <a:ext cx="833640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 dirty="0" smtClean="0">
                <a:solidFill>
                  <a:schemeClr val="bg2"/>
                </a:solidFill>
              </a:rPr>
              <a:t>Odborná </a:t>
            </a:r>
            <a:r>
              <a:rPr lang="cs-CZ" sz="2400" dirty="0" err="1">
                <a:solidFill>
                  <a:schemeClr val="bg2"/>
                </a:solidFill>
              </a:rPr>
              <a:t>konferencia</a:t>
            </a:r>
            <a:r>
              <a:rPr lang="cs-CZ" sz="2400" dirty="0">
                <a:solidFill>
                  <a:schemeClr val="bg2"/>
                </a:solidFill>
              </a:rPr>
              <a:t> ZLZ SR </a:t>
            </a:r>
            <a:r>
              <a:rPr lang="cs-CZ" sz="2400" dirty="0" smtClean="0">
                <a:solidFill>
                  <a:schemeClr val="bg2"/>
                </a:solidFill>
              </a:rPr>
              <a:t/>
            </a:r>
            <a:br>
              <a:rPr lang="cs-CZ" sz="2400" dirty="0" smtClean="0">
                <a:solidFill>
                  <a:schemeClr val="bg2"/>
                </a:solidFill>
              </a:rPr>
            </a:br>
            <a:r>
              <a:rPr lang="cs-CZ" sz="2400" dirty="0" err="1" smtClean="0">
                <a:solidFill>
                  <a:schemeClr val="bg2"/>
                </a:solidFill>
              </a:rPr>
              <a:t>Šamorín</a:t>
            </a:r>
            <a:r>
              <a:rPr lang="cs-CZ" sz="2400" dirty="0" smtClean="0">
                <a:solidFill>
                  <a:schemeClr val="bg2"/>
                </a:solidFill>
              </a:rPr>
              <a:t> </a:t>
            </a:r>
            <a:r>
              <a:rPr lang="cs-CZ" sz="2400" dirty="0">
                <a:solidFill>
                  <a:schemeClr val="bg2"/>
                </a:solidFill>
              </a:rPr>
              <a:t>- </a:t>
            </a:r>
            <a:r>
              <a:rPr lang="cs-CZ" sz="2400" dirty="0" err="1">
                <a:solidFill>
                  <a:schemeClr val="bg2"/>
                </a:solidFill>
              </a:rPr>
              <a:t>Čilistov</a:t>
            </a:r>
            <a:r>
              <a:rPr lang="en-GB" sz="2400" dirty="0">
                <a:solidFill>
                  <a:schemeClr val="bg2"/>
                </a:solidFill>
              </a:rPr>
              <a:t>, </a:t>
            </a:r>
            <a:r>
              <a:rPr lang="cs-CZ" sz="2400" dirty="0">
                <a:solidFill>
                  <a:schemeClr val="bg2"/>
                </a:solidFill>
              </a:rPr>
              <a:t>12. </a:t>
            </a:r>
            <a:r>
              <a:rPr lang="cs-CZ" sz="2400" dirty="0" err="1">
                <a:solidFill>
                  <a:schemeClr val="bg2"/>
                </a:solidFill>
              </a:rPr>
              <a:t>novembra</a:t>
            </a:r>
            <a:r>
              <a:rPr lang="cs-CZ" sz="2400" dirty="0">
                <a:solidFill>
                  <a:schemeClr val="bg2"/>
                </a:solidFill>
              </a:rPr>
              <a:t> </a:t>
            </a:r>
            <a:r>
              <a:rPr lang="en-GB" sz="2400" dirty="0">
                <a:solidFill>
                  <a:schemeClr val="bg2"/>
                </a:solidFill>
              </a:rPr>
              <a:t>2015</a:t>
            </a:r>
            <a:r>
              <a:rPr lang="en-GB" sz="2800" dirty="0">
                <a:solidFill>
                  <a:schemeClr val="bg2"/>
                </a:solidFill>
              </a:rPr>
              <a:t> </a:t>
            </a:r>
            <a:endParaRPr lang="cs-CZ" sz="2800" dirty="0">
              <a:solidFill>
                <a:schemeClr val="bg2"/>
              </a:solidFill>
            </a:endParaRPr>
          </a:p>
          <a:p>
            <a:endParaRPr lang="cs-CZ" altLang="cs-CZ" sz="3200" dirty="0">
              <a:solidFill>
                <a:schemeClr val="bg2"/>
              </a:solidFill>
            </a:endParaRPr>
          </a:p>
          <a:p>
            <a:r>
              <a:rPr lang="cs-CZ" sz="2800" dirty="0">
                <a:solidFill>
                  <a:srgbClr val="0993CD"/>
                </a:solidFill>
              </a:rPr>
              <a:t>Informační systémy OLTIS Group</a:t>
            </a:r>
          </a:p>
          <a:p>
            <a:r>
              <a:rPr lang="cs-CZ" sz="2800" dirty="0">
                <a:solidFill>
                  <a:srgbClr val="0993CD"/>
                </a:solidFill>
              </a:rPr>
              <a:t>SIMON – Systém Inteligentního </a:t>
            </a:r>
            <a:r>
              <a:rPr lang="cs-CZ" sz="2800" dirty="0" err="1">
                <a:solidFill>
                  <a:srgbClr val="0993CD"/>
                </a:solidFill>
              </a:rPr>
              <a:t>MONitoringu</a:t>
            </a:r>
            <a:endParaRPr lang="cs-CZ" sz="2800" dirty="0">
              <a:solidFill>
                <a:srgbClr val="0993CD"/>
              </a:solidFill>
            </a:endParaRPr>
          </a:p>
          <a:p>
            <a:endParaRPr lang="cs-CZ" altLang="cs-CZ" sz="3200" dirty="0" smtClean="0">
              <a:solidFill>
                <a:schemeClr val="bg2"/>
              </a:solidFill>
            </a:endParaRPr>
          </a:p>
          <a:p>
            <a:endParaRPr lang="cs-CZ" altLang="cs-CZ" sz="3200" dirty="0">
              <a:solidFill>
                <a:schemeClr val="bg2"/>
              </a:solidFill>
            </a:endParaRPr>
          </a:p>
          <a:p>
            <a:r>
              <a:rPr lang="cs-CZ" altLang="cs-CZ" sz="2400" dirty="0">
                <a:solidFill>
                  <a:schemeClr val="bg2"/>
                </a:solidFill>
              </a:rPr>
              <a:t>Ing. Stanislav Kovář</a:t>
            </a:r>
            <a:r>
              <a:rPr lang="en-GB" altLang="cs-CZ" sz="2400" dirty="0">
                <a:solidFill>
                  <a:schemeClr val="bg2"/>
                </a:solidFill>
              </a:rPr>
              <a:t>, </a:t>
            </a:r>
            <a:r>
              <a:rPr lang="cs-CZ" altLang="cs-CZ" sz="2400" dirty="0">
                <a:solidFill>
                  <a:schemeClr val="bg2"/>
                </a:solidFill>
              </a:rPr>
              <a:t>Obchodní manažer pro ČR a SR</a:t>
            </a:r>
            <a:endParaRPr lang="en-GB" altLang="cs-CZ" sz="2400" dirty="0">
              <a:solidFill>
                <a:schemeClr val="bg2"/>
              </a:solidFill>
            </a:endParaRPr>
          </a:p>
          <a:p>
            <a:r>
              <a:rPr lang="en-GB" altLang="cs-CZ" sz="2400" dirty="0">
                <a:solidFill>
                  <a:schemeClr val="bg2"/>
                </a:solidFill>
              </a:rPr>
              <a:t>OLTIS Group, Czech Republic</a:t>
            </a:r>
          </a:p>
          <a:p>
            <a:pPr eaLnBrk="1" hangingPunct="1"/>
            <a:endParaRPr lang="cs-CZ" altLang="cs-CZ" sz="2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4101" name="Rectangle 19"/>
          <p:cNvSpPr>
            <a:spLocks noChangeArrowheads="1"/>
          </p:cNvSpPr>
          <p:nvPr/>
        </p:nvSpPr>
        <p:spPr bwMode="auto">
          <a:xfrm>
            <a:off x="0" y="6483350"/>
            <a:ext cx="9144000" cy="374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r>
              <a:rPr lang="cs-CZ" altLang="cs-CZ" dirty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Nový model GPS jednotky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18716"/>
            <a:ext cx="7629525" cy="42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r>
              <a:rPr lang="cs-CZ" altLang="cs-CZ" dirty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Nový model GPS jednotky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Komunikace prostřednictvím GPRS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Nastavitelný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interval </a:t>
            </a:r>
            <a:r>
              <a:rPr lang="cs-CZ" altLang="cs-CZ" sz="2000" dirty="0" smtClean="0"/>
              <a:t>zasílání poloh = univerzálnost využití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Nabíjecí baterie = nižší náklady (výdrž 3 – 6 měsíců na jedno nabití)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Nenápadné plastové provedení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Vysoká citlivost GPS přijímače – možnost skrytí jednotky v podvozku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Hlídání vstupu a výstupu do/z hlídaných oblastí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Sledování projetých kilometrů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Možnost připojení bezdrátových čidel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578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r>
              <a:rPr lang="cs-CZ" altLang="cs-CZ" dirty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WEB aplikace pro zobrazování poloh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Zobrazování sledovaných vozů ve speciální železniční mapě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Přiřazení nejbližší žel. stanice ke zjištěným GPS souřadnicím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Počítání proběhu vozu na základě skutečné délky tratí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Možnost nastavení sledovaných oblastí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Upozornění na vstup/výstup do/z sledovaných oblastí (mail, SMS)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Upozornění na limit projetých km (hlídání revizí vozů – mail, SMS)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Ukládání historie sledování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Vytváření uživatelských podúčtů,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Upozornění na stav baterie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Možnost zobrazení technických parametrů tratí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0538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smtClean="0"/>
              <a:t>Děkuji za pozornost.</a:t>
            </a: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</a:t>
            </a:r>
            <a:r>
              <a:rPr lang="cs-CZ" sz="1200" dirty="0" smtClean="0">
                <a:solidFill>
                  <a:schemeClr val="tx1"/>
                </a:solidFill>
              </a:rPr>
              <a:t>SR, </a:t>
            </a:r>
            <a:r>
              <a:rPr lang="cs-CZ" sz="1200" dirty="0">
                <a:solidFill>
                  <a:schemeClr val="tx1"/>
                </a:solidFill>
              </a:rPr>
              <a:t>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Kdo jsme a co děláme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513762" cy="50307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Ryze česká obchodní skupina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Působíme na trhu již od roku 1993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Vlastní pobočky na Slovensku, v Polsku a </a:t>
            </a:r>
            <a:r>
              <a:rPr lang="cs-CZ" altLang="cs-CZ" sz="2000" dirty="0" smtClean="0"/>
              <a:t>Maďarsku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Zastoupení v </a:t>
            </a:r>
            <a:r>
              <a:rPr lang="cs-CZ" altLang="cs-CZ" sz="2000" dirty="0" smtClean="0"/>
              <a:t>Rusku </a:t>
            </a:r>
            <a:r>
              <a:rPr lang="cs-CZ" altLang="cs-CZ" sz="2000" dirty="0"/>
              <a:t>a na </a:t>
            </a:r>
            <a:r>
              <a:rPr lang="cs-CZ" altLang="cs-CZ" sz="2000" dirty="0" smtClean="0"/>
              <a:t>Ukrajině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Většina vývojového zázemí situována v ČR, cca 340 </a:t>
            </a:r>
            <a:r>
              <a:rPr lang="cs-CZ" altLang="cs-CZ" sz="2000" dirty="0" smtClean="0"/>
              <a:t>zaměstnanců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Více než </a:t>
            </a:r>
            <a:r>
              <a:rPr lang="cs-CZ" altLang="cs-CZ" sz="2000" dirty="0" smtClean="0"/>
              <a:t>950 </a:t>
            </a:r>
            <a:r>
              <a:rPr lang="cs-CZ" altLang="cs-CZ" sz="2000" dirty="0"/>
              <a:t>zákazníků ve 24 zemích </a:t>
            </a:r>
            <a:r>
              <a:rPr lang="cs-CZ" altLang="cs-CZ" sz="2000" dirty="0" smtClean="0"/>
              <a:t>Evropy a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Komplexní informační systémy, dílčí technologické </a:t>
            </a:r>
            <a:r>
              <a:rPr lang="cs-CZ" altLang="cs-CZ" sz="2000" dirty="0" smtClean="0"/>
              <a:t>a </a:t>
            </a:r>
            <a:r>
              <a:rPr lang="cs-CZ" altLang="cs-CZ" sz="2000" dirty="0"/>
              <a:t>SW řešení</a:t>
            </a:r>
            <a:endParaRPr lang="cs-CZ" alt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Úprava SW dle potřeb zákazníků</a:t>
            </a:r>
            <a:endParaRPr lang="cs-CZ" alt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Technická podpora, hot-line, provoz IS </a:t>
            </a:r>
            <a:r>
              <a:rPr lang="cs-CZ" altLang="cs-CZ" sz="2000" dirty="0" smtClean="0"/>
              <a:t>formou outsourcingu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Školení, </a:t>
            </a:r>
            <a:r>
              <a:rPr lang="cs-CZ" altLang="cs-CZ" sz="2000" dirty="0" smtClean="0"/>
              <a:t>poradenství, </a:t>
            </a:r>
            <a:r>
              <a:rPr lang="cs-CZ" altLang="cs-CZ" sz="2000" dirty="0"/>
              <a:t>odborné analýzy, </a:t>
            </a:r>
            <a:r>
              <a:rPr lang="cs-CZ" altLang="cs-CZ" sz="2000" dirty="0" smtClean="0"/>
              <a:t>odborné </a:t>
            </a:r>
            <a:r>
              <a:rPr lang="cs-CZ" altLang="cs-CZ" sz="2000" dirty="0"/>
              <a:t>semináře a konference</a:t>
            </a:r>
            <a:endParaRPr lang="cs-CZ" altLang="cs-CZ" sz="2000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328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Společnosti v OLTIS Group</a:t>
            </a:r>
            <a:endParaRPr lang="en-GB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pic>
        <p:nvPicPr>
          <p:cNvPr id="62" name="Obrázek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473" y="1000126"/>
            <a:ext cx="9895695" cy="5797478"/>
          </a:xfrm>
          <a:prstGeom prst="rect">
            <a:avLst/>
          </a:prstGeom>
        </p:spPr>
      </p:pic>
      <p:pic>
        <p:nvPicPr>
          <p:cNvPr id="65" name="Obrázek 22" descr="XT-Car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70463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Kde působíme</a:t>
            </a:r>
            <a:endParaRPr lang="en-GB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grpSp>
        <p:nvGrpSpPr>
          <p:cNvPr id="5" name="Skupina 40"/>
          <p:cNvGrpSpPr>
            <a:grpSpLocks noChangeAspect="1"/>
          </p:cNvGrpSpPr>
          <p:nvPr/>
        </p:nvGrpSpPr>
        <p:grpSpPr bwMode="auto">
          <a:xfrm>
            <a:off x="2132013" y="4776788"/>
            <a:ext cx="2081212" cy="1438275"/>
            <a:chOff x="1155122" y="4143380"/>
            <a:chExt cx="2786082" cy="1928826"/>
          </a:xfrm>
        </p:grpSpPr>
        <p:sp>
          <p:nvSpPr>
            <p:cNvPr id="6" name="Obdélník 37"/>
            <p:cNvSpPr>
              <a:spLocks noChangeArrowheads="1"/>
            </p:cNvSpPr>
            <p:nvPr/>
          </p:nvSpPr>
          <p:spPr bwMode="auto">
            <a:xfrm>
              <a:off x="1227377" y="4143380"/>
              <a:ext cx="2641571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4214818"/>
              <a:ext cx="2524623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38"/>
            <p:cNvSpPr txBox="1">
              <a:spLocks noChangeArrowheads="1"/>
            </p:cNvSpPr>
            <p:nvPr/>
          </p:nvSpPr>
          <p:spPr bwMode="auto">
            <a:xfrm>
              <a:off x="1155122" y="5642633"/>
              <a:ext cx="2786082" cy="36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cs-CZ" sz="1200" b="1">
                  <a:solidFill>
                    <a:srgbClr val="0993CD"/>
                  </a:solidFill>
                </a:rPr>
                <a:t>Silniční doprava</a:t>
              </a:r>
              <a:endParaRPr lang="cs-CZ" altLang="cs-CZ" sz="1200" b="1">
                <a:solidFill>
                  <a:srgbClr val="0993CD"/>
                </a:solidFill>
              </a:endParaRPr>
            </a:p>
          </p:txBody>
        </p:sp>
      </p:grpSp>
      <p:grpSp>
        <p:nvGrpSpPr>
          <p:cNvPr id="9" name="Skupina 31"/>
          <p:cNvGrpSpPr>
            <a:grpSpLocks noChangeAspect="1"/>
          </p:cNvGrpSpPr>
          <p:nvPr/>
        </p:nvGrpSpPr>
        <p:grpSpPr bwMode="auto">
          <a:xfrm>
            <a:off x="800100" y="1376363"/>
            <a:ext cx="2106613" cy="1457325"/>
            <a:chOff x="785786" y="1357298"/>
            <a:chExt cx="2786082" cy="1928826"/>
          </a:xfrm>
        </p:grpSpPr>
        <p:sp>
          <p:nvSpPr>
            <p:cNvPr id="10" name="Obdélník 22"/>
            <p:cNvSpPr>
              <a:spLocks noChangeArrowheads="1"/>
            </p:cNvSpPr>
            <p:nvPr/>
          </p:nvSpPr>
          <p:spPr bwMode="auto">
            <a:xfrm>
              <a:off x="857170" y="1357298"/>
              <a:ext cx="2643314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sp>
          <p:nvSpPr>
            <p:cNvPr id="11" name="TextovéPole 23"/>
            <p:cNvSpPr txBox="1">
              <a:spLocks noChangeArrowheads="1"/>
            </p:cNvSpPr>
            <p:nvPr/>
          </p:nvSpPr>
          <p:spPr bwMode="auto">
            <a:xfrm>
              <a:off x="785786" y="2857496"/>
              <a:ext cx="2786082" cy="36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cs-CZ" sz="1200" b="1" dirty="0">
                  <a:solidFill>
                    <a:srgbClr val="0993CD"/>
                  </a:solidFill>
                </a:rPr>
                <a:t>Mana</a:t>
              </a:r>
              <a:r>
                <a:rPr lang="cs-CZ" altLang="cs-CZ" sz="1200" b="1" dirty="0">
                  <a:solidFill>
                    <a:srgbClr val="0993CD"/>
                  </a:solidFill>
                </a:rPr>
                <a:t>ž</a:t>
              </a:r>
              <a:r>
                <a:rPr lang="pl-PL" altLang="cs-CZ" sz="1200" b="1" dirty="0">
                  <a:solidFill>
                    <a:srgbClr val="0993CD"/>
                  </a:solidFill>
                </a:rPr>
                <a:t>er infrastruktury</a:t>
              </a:r>
              <a:endParaRPr lang="cs-CZ" altLang="cs-CZ" sz="1200" b="1" dirty="0">
                <a:solidFill>
                  <a:srgbClr val="0993CD"/>
                </a:solidFill>
              </a:endParaRPr>
            </a:p>
          </p:txBody>
        </p: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32" y="1428736"/>
              <a:ext cx="2516190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64"/>
          <p:cNvGrpSpPr>
            <a:grpSpLocks/>
          </p:cNvGrpSpPr>
          <p:nvPr/>
        </p:nvGrpSpPr>
        <p:grpSpPr bwMode="auto">
          <a:xfrm>
            <a:off x="1349375" y="3103563"/>
            <a:ext cx="2106613" cy="1457325"/>
            <a:chOff x="3466132" y="1256620"/>
            <a:chExt cx="2106000" cy="1458000"/>
          </a:xfrm>
        </p:grpSpPr>
        <p:sp>
          <p:nvSpPr>
            <p:cNvPr id="14" name="Obdélník 26"/>
            <p:cNvSpPr>
              <a:spLocks noChangeArrowheads="1"/>
            </p:cNvSpPr>
            <p:nvPr/>
          </p:nvSpPr>
          <p:spPr bwMode="auto">
            <a:xfrm>
              <a:off x="3520091" y="1256620"/>
              <a:ext cx="1998081" cy="14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sp>
          <p:nvSpPr>
            <p:cNvPr id="15" name="TextovéPole 29"/>
            <p:cNvSpPr txBox="1">
              <a:spLocks noChangeArrowheads="1"/>
            </p:cNvSpPr>
            <p:nvPr/>
          </p:nvSpPr>
          <p:spPr bwMode="auto">
            <a:xfrm>
              <a:off x="3466132" y="2390620"/>
              <a:ext cx="2106000" cy="27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cs-CZ" sz="1200" b="1">
                  <a:solidFill>
                    <a:srgbClr val="0993CD"/>
                  </a:solidFill>
                </a:rPr>
                <a:t>Osobní doprava</a:t>
              </a:r>
              <a:endParaRPr lang="cs-CZ" altLang="cs-CZ" sz="1200" b="1">
                <a:solidFill>
                  <a:srgbClr val="0993CD"/>
                </a:solidFill>
              </a:endParaRP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308" y="1310620"/>
              <a:ext cx="1903648" cy="106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35"/>
          <p:cNvGrpSpPr>
            <a:grpSpLocks noChangeAspect="1"/>
          </p:cNvGrpSpPr>
          <p:nvPr/>
        </p:nvGrpSpPr>
        <p:grpSpPr bwMode="auto">
          <a:xfrm>
            <a:off x="3608388" y="1395413"/>
            <a:ext cx="2106612" cy="1457325"/>
            <a:chOff x="785786" y="3857628"/>
            <a:chExt cx="2786082" cy="1928826"/>
          </a:xfrm>
        </p:grpSpPr>
        <p:sp>
          <p:nvSpPr>
            <p:cNvPr id="18" name="Obdélník 33"/>
            <p:cNvSpPr>
              <a:spLocks noChangeArrowheads="1"/>
            </p:cNvSpPr>
            <p:nvPr/>
          </p:nvSpPr>
          <p:spPr bwMode="auto">
            <a:xfrm>
              <a:off x="857170" y="3857628"/>
              <a:ext cx="2643314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615" y="3929066"/>
              <a:ext cx="2518425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34"/>
            <p:cNvSpPr txBox="1">
              <a:spLocks noChangeArrowheads="1"/>
            </p:cNvSpPr>
            <p:nvPr/>
          </p:nvSpPr>
          <p:spPr bwMode="auto">
            <a:xfrm>
              <a:off x="785786" y="5357826"/>
              <a:ext cx="2786082" cy="36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solidFill>
                    <a:srgbClr val="0993CD"/>
                  </a:solidFill>
                </a:rPr>
                <a:t>Nákladní přeprava</a:t>
              </a:r>
            </a:p>
          </p:txBody>
        </p:sp>
      </p:grpSp>
      <p:grpSp>
        <p:nvGrpSpPr>
          <p:cNvPr id="21" name="Skupina 45"/>
          <p:cNvGrpSpPr>
            <a:grpSpLocks noChangeAspect="1"/>
          </p:cNvGrpSpPr>
          <p:nvPr/>
        </p:nvGrpSpPr>
        <p:grpSpPr bwMode="auto">
          <a:xfrm>
            <a:off x="4903788" y="4760913"/>
            <a:ext cx="2105025" cy="1457325"/>
            <a:chOff x="1946849" y="4500570"/>
            <a:chExt cx="2786082" cy="1928826"/>
          </a:xfrm>
        </p:grpSpPr>
        <p:sp>
          <p:nvSpPr>
            <p:cNvPr id="22" name="Obdélník 42"/>
            <p:cNvSpPr>
              <a:spLocks noChangeArrowheads="1"/>
            </p:cNvSpPr>
            <p:nvPr/>
          </p:nvSpPr>
          <p:spPr bwMode="auto">
            <a:xfrm>
              <a:off x="2018287" y="4500570"/>
              <a:ext cx="2643206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82" y="4572008"/>
              <a:ext cx="2520817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43"/>
            <p:cNvSpPr txBox="1">
              <a:spLocks noChangeArrowheads="1"/>
            </p:cNvSpPr>
            <p:nvPr/>
          </p:nvSpPr>
          <p:spPr bwMode="auto">
            <a:xfrm>
              <a:off x="1946849" y="6000768"/>
              <a:ext cx="2786082" cy="36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cs-CZ" sz="1200" b="1">
                  <a:solidFill>
                    <a:srgbClr val="0993CD"/>
                  </a:solidFill>
                </a:rPr>
                <a:t>Logistika, sklady</a:t>
              </a:r>
              <a:endParaRPr lang="cs-CZ" altLang="cs-CZ" sz="1200" b="1">
                <a:solidFill>
                  <a:srgbClr val="0993CD"/>
                </a:solidFill>
              </a:endParaRPr>
            </a:p>
          </p:txBody>
        </p:sp>
      </p:grpSp>
      <p:grpSp>
        <p:nvGrpSpPr>
          <p:cNvPr id="25" name="Skupina 50"/>
          <p:cNvGrpSpPr>
            <a:grpSpLocks noChangeAspect="1"/>
          </p:cNvGrpSpPr>
          <p:nvPr/>
        </p:nvGrpSpPr>
        <p:grpSpPr bwMode="auto">
          <a:xfrm>
            <a:off x="4205288" y="3103563"/>
            <a:ext cx="2106612" cy="1457325"/>
            <a:chOff x="2071670" y="4500570"/>
            <a:chExt cx="2786082" cy="1928826"/>
          </a:xfrm>
        </p:grpSpPr>
        <p:sp>
          <p:nvSpPr>
            <p:cNvPr id="26" name="Obdélník 47"/>
            <p:cNvSpPr>
              <a:spLocks noChangeArrowheads="1"/>
            </p:cNvSpPr>
            <p:nvPr/>
          </p:nvSpPr>
          <p:spPr bwMode="auto">
            <a:xfrm>
              <a:off x="2143054" y="4500570"/>
              <a:ext cx="2643314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cs-CZ" sz="1200">
                <a:solidFill>
                  <a:srgbClr val="0993CD"/>
                </a:solidFill>
              </a:endParaRPr>
            </a:p>
          </p:txBody>
        </p:sp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313" y="4572008"/>
              <a:ext cx="2518796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ovéPole 48"/>
            <p:cNvSpPr txBox="1">
              <a:spLocks noChangeArrowheads="1"/>
            </p:cNvSpPr>
            <p:nvPr/>
          </p:nvSpPr>
          <p:spPr bwMode="auto">
            <a:xfrm>
              <a:off x="2071670" y="6000768"/>
              <a:ext cx="2786082" cy="36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cs-CZ" sz="1200" b="1">
                  <a:solidFill>
                    <a:srgbClr val="0993CD"/>
                  </a:solidFill>
                </a:rPr>
                <a:t>Městská doprava</a:t>
              </a:r>
              <a:endParaRPr lang="cs-CZ" altLang="cs-CZ" sz="1200" b="1">
                <a:solidFill>
                  <a:srgbClr val="0993C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Divize Logistika</a:t>
            </a:r>
            <a:endParaRPr lang="en-GB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grpSp>
        <p:nvGrpSpPr>
          <p:cNvPr id="29" name="Skupina 6"/>
          <p:cNvGrpSpPr>
            <a:grpSpLocks/>
          </p:cNvGrpSpPr>
          <p:nvPr/>
        </p:nvGrpSpPr>
        <p:grpSpPr bwMode="auto">
          <a:xfrm>
            <a:off x="611188" y="1341438"/>
            <a:ext cx="2370137" cy="2374900"/>
            <a:chOff x="611188" y="1341438"/>
            <a:chExt cx="2370137" cy="2374900"/>
          </a:xfrm>
        </p:grpSpPr>
        <p:sp>
          <p:nvSpPr>
            <p:cNvPr id="30" name="Vývojový diagram: postup 29"/>
            <p:cNvSpPr/>
            <p:nvPr/>
          </p:nvSpPr>
          <p:spPr>
            <a:xfrm>
              <a:off x="611188" y="1341438"/>
              <a:ext cx="2370137" cy="237490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1" name="TextovéPole 6"/>
            <p:cNvSpPr txBox="1">
              <a:spLocks noChangeArrowheads="1"/>
            </p:cNvSpPr>
            <p:nvPr/>
          </p:nvSpPr>
          <p:spPr bwMode="auto">
            <a:xfrm>
              <a:off x="677863" y="1381125"/>
              <a:ext cx="2303462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 dirty="0">
                  <a:solidFill>
                    <a:srgbClr val="0993CD"/>
                  </a:solidFill>
                  <a:latin typeface="Arial" charset="0"/>
                </a:rPr>
                <a:t>COLLI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dirty="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dirty="0">
                  <a:latin typeface="Arial" charset="0"/>
                </a:rPr>
                <a:t>sběrnou službu a distribuci</a:t>
              </a:r>
            </a:p>
          </p:txBody>
        </p:sp>
        <p:pic>
          <p:nvPicPr>
            <p:cNvPr id="32" name="Picture 2" descr="\\OSTRAVA\IS obchodu\Fotografie iStock (letáky)\iStock_000009558626Larg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6013" y="2357438"/>
              <a:ext cx="1717675" cy="11430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Pravoúhlý trojúhelník 32"/>
            <p:cNvSpPr/>
            <p:nvPr/>
          </p:nvSpPr>
          <p:spPr>
            <a:xfrm>
              <a:off x="750888" y="2852738"/>
              <a:ext cx="731837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4" name="Pravoúhlý trojúhelník 33"/>
            <p:cNvSpPr/>
            <p:nvPr/>
          </p:nvSpPr>
          <p:spPr>
            <a:xfrm>
              <a:off x="611188" y="2986088"/>
              <a:ext cx="731837" cy="73025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35" name="Skupina 7"/>
          <p:cNvGrpSpPr>
            <a:grpSpLocks/>
          </p:cNvGrpSpPr>
          <p:nvPr/>
        </p:nvGrpSpPr>
        <p:grpSpPr bwMode="auto">
          <a:xfrm>
            <a:off x="3232150" y="1343025"/>
            <a:ext cx="2419350" cy="2376488"/>
            <a:chOff x="3232770" y="1343025"/>
            <a:chExt cx="2419350" cy="2376488"/>
          </a:xfrm>
        </p:grpSpPr>
        <p:sp>
          <p:nvSpPr>
            <p:cNvPr id="36" name="Vývojový diagram: postup 35"/>
            <p:cNvSpPr/>
            <p:nvPr/>
          </p:nvSpPr>
          <p:spPr>
            <a:xfrm>
              <a:off x="3232770" y="1343025"/>
              <a:ext cx="2370138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7" name="TextovéPole 49"/>
            <p:cNvSpPr txBox="1">
              <a:spLocks noChangeArrowheads="1"/>
            </p:cNvSpPr>
            <p:nvPr/>
          </p:nvSpPr>
          <p:spPr bwMode="auto">
            <a:xfrm>
              <a:off x="3297857" y="1382713"/>
              <a:ext cx="235426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LORI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silniční nákladní dopravu 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spedici</a:t>
              </a:r>
            </a:p>
          </p:txBody>
        </p:sp>
        <p:pic>
          <p:nvPicPr>
            <p:cNvPr id="38" name="Picture 2" descr="\\OSTRAVA\IS obchodu\Fotografie iStock (letáky)\iStock_000001951481Lar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707" y="2360613"/>
              <a:ext cx="1711325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Pravoúhlý trojúhelník 38"/>
            <p:cNvSpPr/>
            <p:nvPr/>
          </p:nvSpPr>
          <p:spPr>
            <a:xfrm>
              <a:off x="3372470" y="2855913"/>
              <a:ext cx="730250" cy="7302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0" name="Pravoúhlý trojúhelník 39"/>
            <p:cNvSpPr/>
            <p:nvPr/>
          </p:nvSpPr>
          <p:spPr>
            <a:xfrm>
              <a:off x="3232770" y="2987675"/>
              <a:ext cx="731838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41" name="Skupina 9"/>
          <p:cNvGrpSpPr>
            <a:grpSpLocks/>
          </p:cNvGrpSpPr>
          <p:nvPr/>
        </p:nvGrpSpPr>
        <p:grpSpPr bwMode="auto">
          <a:xfrm>
            <a:off x="5875338" y="1343025"/>
            <a:ext cx="2368550" cy="2376488"/>
            <a:chOff x="5875858" y="1343025"/>
            <a:chExt cx="2368550" cy="2376488"/>
          </a:xfrm>
        </p:grpSpPr>
        <p:sp>
          <p:nvSpPr>
            <p:cNvPr id="42" name="Vývojový diagram: postup 41"/>
            <p:cNvSpPr/>
            <p:nvPr/>
          </p:nvSpPr>
          <p:spPr>
            <a:xfrm>
              <a:off x="5875858" y="1343025"/>
              <a:ext cx="2368550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3" name="TextovéPole 54"/>
            <p:cNvSpPr txBox="1">
              <a:spLocks noChangeArrowheads="1"/>
            </p:cNvSpPr>
            <p:nvPr/>
          </p:nvSpPr>
          <p:spPr bwMode="auto">
            <a:xfrm>
              <a:off x="5940945" y="1382713"/>
              <a:ext cx="216535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LOGI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řízení logistických skladů</a:t>
              </a:r>
            </a:p>
          </p:txBody>
        </p:sp>
        <p:pic>
          <p:nvPicPr>
            <p:cNvPr id="44" name="Picture 2" descr="\\OSTRAVA\IS obchodu\fotky od Bradáče\sklady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83" y="2357438"/>
              <a:ext cx="17160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Pravoúhlý trojúhelník 44"/>
            <p:cNvSpPr/>
            <p:nvPr/>
          </p:nvSpPr>
          <p:spPr>
            <a:xfrm>
              <a:off x="6013970" y="2855913"/>
              <a:ext cx="731838" cy="7302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6" name="Pravoúhlý trojúhelník 45"/>
            <p:cNvSpPr/>
            <p:nvPr/>
          </p:nvSpPr>
          <p:spPr>
            <a:xfrm>
              <a:off x="5875858" y="2987675"/>
              <a:ext cx="730250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47" name="Skupina 11"/>
          <p:cNvGrpSpPr>
            <a:grpSpLocks/>
          </p:cNvGrpSpPr>
          <p:nvPr/>
        </p:nvGrpSpPr>
        <p:grpSpPr bwMode="auto">
          <a:xfrm>
            <a:off x="611188" y="3860800"/>
            <a:ext cx="2370137" cy="2376488"/>
            <a:chOff x="611560" y="3860800"/>
            <a:chExt cx="2370138" cy="2376488"/>
          </a:xfrm>
        </p:grpSpPr>
        <p:sp>
          <p:nvSpPr>
            <p:cNvPr id="48" name="Vývojový diagram: postup 47"/>
            <p:cNvSpPr/>
            <p:nvPr/>
          </p:nvSpPr>
          <p:spPr>
            <a:xfrm>
              <a:off x="611560" y="3860800"/>
              <a:ext cx="2370138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9" name="TextovéPole 59"/>
            <p:cNvSpPr txBox="1">
              <a:spLocks noChangeArrowheads="1"/>
            </p:cNvSpPr>
            <p:nvPr/>
          </p:nvSpPr>
          <p:spPr bwMode="auto">
            <a:xfrm>
              <a:off x="678235" y="3900488"/>
              <a:ext cx="205581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KONTI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správu kontejnerových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překladišť</a:t>
              </a:r>
            </a:p>
          </p:txBody>
        </p:sp>
        <p:pic>
          <p:nvPicPr>
            <p:cNvPr id="50" name="Picture 2" descr="\\ostrava\IS obchodu\Fotografie iStock (letáky)\iStock_000001621182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35" y="4878388"/>
              <a:ext cx="1711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Pravoúhlý trojúhelník 50"/>
            <p:cNvSpPr/>
            <p:nvPr/>
          </p:nvSpPr>
          <p:spPr>
            <a:xfrm>
              <a:off x="751260" y="5373688"/>
              <a:ext cx="731837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2" name="Pravoúhlý trojúhelník 51"/>
            <p:cNvSpPr/>
            <p:nvPr/>
          </p:nvSpPr>
          <p:spPr>
            <a:xfrm>
              <a:off x="611560" y="5505450"/>
              <a:ext cx="731837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53" name="Skupina 12"/>
          <p:cNvGrpSpPr>
            <a:grpSpLocks/>
          </p:cNvGrpSpPr>
          <p:nvPr/>
        </p:nvGrpSpPr>
        <p:grpSpPr bwMode="auto">
          <a:xfrm>
            <a:off x="3260725" y="3860800"/>
            <a:ext cx="2368550" cy="2376488"/>
            <a:chOff x="3261445" y="3860800"/>
            <a:chExt cx="2368550" cy="2376488"/>
          </a:xfrm>
        </p:grpSpPr>
        <p:sp>
          <p:nvSpPr>
            <p:cNvPr id="54" name="Vývojový diagram: postup 53"/>
            <p:cNvSpPr/>
            <p:nvPr/>
          </p:nvSpPr>
          <p:spPr>
            <a:xfrm>
              <a:off x="3261445" y="3860800"/>
              <a:ext cx="2368550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5" name="TextovéPole 64"/>
            <p:cNvSpPr txBox="1">
              <a:spLocks noChangeArrowheads="1"/>
            </p:cNvSpPr>
            <p:nvPr/>
          </p:nvSpPr>
          <p:spPr bwMode="auto">
            <a:xfrm>
              <a:off x="3261445" y="390048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Arial" charset="0"/>
              </a:endParaRPr>
            </a:p>
          </p:txBody>
        </p: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270" y="4878388"/>
              <a:ext cx="1725612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Pravoúhlý trojúhelník 56"/>
            <p:cNvSpPr/>
            <p:nvPr/>
          </p:nvSpPr>
          <p:spPr>
            <a:xfrm>
              <a:off x="3399558" y="5373688"/>
              <a:ext cx="731837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8" name="Pravoúhlý trojúhelník 57"/>
            <p:cNvSpPr/>
            <p:nvPr/>
          </p:nvSpPr>
          <p:spPr>
            <a:xfrm>
              <a:off x="3261445" y="5505450"/>
              <a:ext cx="730250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59" name="Skupina 10"/>
          <p:cNvGrpSpPr>
            <a:grpSpLocks/>
          </p:cNvGrpSpPr>
          <p:nvPr/>
        </p:nvGrpSpPr>
        <p:grpSpPr bwMode="auto">
          <a:xfrm>
            <a:off x="5867400" y="3860800"/>
            <a:ext cx="2370138" cy="2376488"/>
            <a:chOff x="5868144" y="3860800"/>
            <a:chExt cx="2370138" cy="2376488"/>
          </a:xfrm>
        </p:grpSpPr>
        <p:sp>
          <p:nvSpPr>
            <p:cNvPr id="60" name="Vývojový diagram: postup 59"/>
            <p:cNvSpPr/>
            <p:nvPr/>
          </p:nvSpPr>
          <p:spPr>
            <a:xfrm>
              <a:off x="5868144" y="3860800"/>
              <a:ext cx="2370138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61" name="TextovéPole 59"/>
            <p:cNvSpPr txBox="1">
              <a:spLocks noChangeArrowheads="1"/>
            </p:cNvSpPr>
            <p:nvPr/>
          </p:nvSpPr>
          <p:spPr bwMode="auto">
            <a:xfrm>
              <a:off x="5934819" y="3900488"/>
              <a:ext cx="200407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LORI-BUS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osobní dopravu</a:t>
              </a:r>
            </a:p>
          </p:txBody>
        </p:sp>
        <p:pic>
          <p:nvPicPr>
            <p:cNvPr id="62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83" y="4877493"/>
              <a:ext cx="1716087" cy="1143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Pravoúhlý trojúhelník 62"/>
            <p:cNvSpPr/>
            <p:nvPr/>
          </p:nvSpPr>
          <p:spPr>
            <a:xfrm>
              <a:off x="6007844" y="5373688"/>
              <a:ext cx="731838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64" name="Pravoúhlý trojúhelník 63"/>
            <p:cNvSpPr/>
            <p:nvPr/>
          </p:nvSpPr>
          <p:spPr>
            <a:xfrm>
              <a:off x="5868144" y="5505450"/>
              <a:ext cx="731838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sp>
        <p:nvSpPr>
          <p:cNvPr id="65" name="Obdélník 52"/>
          <p:cNvSpPr>
            <a:spLocks noChangeArrowheads="1"/>
          </p:cNvSpPr>
          <p:nvPr/>
        </p:nvSpPr>
        <p:spPr bwMode="auto">
          <a:xfrm>
            <a:off x="3365500" y="3954463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993CD"/>
                </a:solidFill>
                <a:latin typeface="Arial" charset="0"/>
              </a:rPr>
              <a:t>CARGI/</a:t>
            </a:r>
            <a:r>
              <a:rPr lang="cs-CZ" altLang="cs-CZ" b="1" dirty="0" err="1">
                <a:solidFill>
                  <a:srgbClr val="0993CD"/>
                </a:solidFill>
                <a:latin typeface="Arial" charset="0"/>
              </a:rPr>
              <a:t>NewSped</a:t>
            </a:r>
            <a:endParaRPr lang="cs-CZ" altLang="cs-CZ" b="1" dirty="0">
              <a:solidFill>
                <a:srgbClr val="0993C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Informační systém pro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železniční spedici</a:t>
            </a:r>
          </a:p>
        </p:txBody>
      </p:sp>
    </p:spTree>
    <p:extLst>
      <p:ext uri="{BB962C8B-B14F-4D97-AF65-F5344CB8AC3E}">
        <p14:creationId xmlns:p14="http://schemas.microsoft.com/office/powerpoint/2010/main" val="3658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Divize Logistika</a:t>
            </a:r>
            <a:endParaRPr lang="en-GB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grpSp>
        <p:nvGrpSpPr>
          <p:cNvPr id="29" name="Skupina 6"/>
          <p:cNvGrpSpPr>
            <a:grpSpLocks/>
          </p:cNvGrpSpPr>
          <p:nvPr/>
        </p:nvGrpSpPr>
        <p:grpSpPr bwMode="auto">
          <a:xfrm>
            <a:off x="611188" y="1341438"/>
            <a:ext cx="2520950" cy="2374900"/>
            <a:chOff x="611188" y="1341438"/>
            <a:chExt cx="2520242" cy="2374900"/>
          </a:xfrm>
        </p:grpSpPr>
        <p:sp>
          <p:nvSpPr>
            <p:cNvPr id="30" name="Vývojový diagram: postup 29"/>
            <p:cNvSpPr/>
            <p:nvPr/>
          </p:nvSpPr>
          <p:spPr>
            <a:xfrm>
              <a:off x="611188" y="1341438"/>
              <a:ext cx="2369471" cy="237490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1" name="TextovéPole 6"/>
            <p:cNvSpPr txBox="1">
              <a:spLocks noChangeArrowheads="1"/>
            </p:cNvSpPr>
            <p:nvPr/>
          </p:nvSpPr>
          <p:spPr bwMode="auto">
            <a:xfrm>
              <a:off x="611188" y="1382713"/>
              <a:ext cx="252024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KVZ/WIGO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Katalog vozů a informační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podpora pro operátora s vozy</a:t>
              </a:r>
            </a:p>
          </p:txBody>
        </p:sp>
        <p:pic>
          <p:nvPicPr>
            <p:cNvPr id="32" name="Picture 2" descr="\\OSTRAVA\IS obchodu\Fotografie iStock (letáky)\iStock_000009558626Larg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5871" y="2357438"/>
              <a:ext cx="1717193" cy="11430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Pravoúhlý trojúhelník 32"/>
            <p:cNvSpPr/>
            <p:nvPr/>
          </p:nvSpPr>
          <p:spPr>
            <a:xfrm>
              <a:off x="750849" y="2852738"/>
              <a:ext cx="731631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4" name="Pravoúhlý trojúhelník 33"/>
            <p:cNvSpPr/>
            <p:nvPr/>
          </p:nvSpPr>
          <p:spPr>
            <a:xfrm>
              <a:off x="611188" y="2986088"/>
              <a:ext cx="731631" cy="73025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35" name="Skupina 7"/>
          <p:cNvGrpSpPr>
            <a:grpSpLocks/>
          </p:cNvGrpSpPr>
          <p:nvPr/>
        </p:nvGrpSpPr>
        <p:grpSpPr bwMode="auto">
          <a:xfrm>
            <a:off x="3232150" y="1343025"/>
            <a:ext cx="2559050" cy="2376488"/>
            <a:chOff x="3232770" y="1343025"/>
            <a:chExt cx="2559681" cy="2376488"/>
          </a:xfrm>
        </p:grpSpPr>
        <p:sp>
          <p:nvSpPr>
            <p:cNvPr id="36" name="Vývojový diagram: postup 35"/>
            <p:cNvSpPr/>
            <p:nvPr/>
          </p:nvSpPr>
          <p:spPr>
            <a:xfrm>
              <a:off x="3232770" y="1343025"/>
              <a:ext cx="2370722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37" name="TextovéPole 49"/>
            <p:cNvSpPr txBox="1">
              <a:spLocks noChangeArrowheads="1"/>
            </p:cNvSpPr>
            <p:nvPr/>
          </p:nvSpPr>
          <p:spPr bwMode="auto">
            <a:xfrm>
              <a:off x="3297857" y="1382713"/>
              <a:ext cx="249459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ISDL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podnikovou logistiku a vlečky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Arial" charset="0"/>
              </a:endParaRPr>
            </a:p>
          </p:txBody>
        </p:sp>
        <p:pic>
          <p:nvPicPr>
            <p:cNvPr id="38" name="Picture 2" descr="\\OSTRAVA\IS obchodu\Fotografie iStock (letáky)\iStock_000001951481Lar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707" y="2360613"/>
              <a:ext cx="1711325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Pravoúhlý trojúhelník 38"/>
            <p:cNvSpPr/>
            <p:nvPr/>
          </p:nvSpPr>
          <p:spPr>
            <a:xfrm>
              <a:off x="3372504" y="2855913"/>
              <a:ext cx="730430" cy="7302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0" name="Pravoúhlý trojúhelník 39"/>
            <p:cNvSpPr/>
            <p:nvPr/>
          </p:nvSpPr>
          <p:spPr>
            <a:xfrm>
              <a:off x="3232770" y="2987675"/>
              <a:ext cx="732018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41" name="Skupina 9"/>
          <p:cNvGrpSpPr>
            <a:grpSpLocks/>
          </p:cNvGrpSpPr>
          <p:nvPr/>
        </p:nvGrpSpPr>
        <p:grpSpPr bwMode="auto">
          <a:xfrm>
            <a:off x="5875338" y="1343025"/>
            <a:ext cx="2368550" cy="2376488"/>
            <a:chOff x="5875858" y="1343025"/>
            <a:chExt cx="2368550" cy="2376488"/>
          </a:xfrm>
        </p:grpSpPr>
        <p:sp>
          <p:nvSpPr>
            <p:cNvPr id="42" name="Vývojový diagram: postup 41"/>
            <p:cNvSpPr/>
            <p:nvPr/>
          </p:nvSpPr>
          <p:spPr>
            <a:xfrm>
              <a:off x="5875858" y="1343025"/>
              <a:ext cx="2368550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3" name="TextovéPole 54"/>
            <p:cNvSpPr txBox="1">
              <a:spLocks noChangeArrowheads="1"/>
            </p:cNvSpPr>
            <p:nvPr/>
          </p:nvSpPr>
          <p:spPr bwMode="auto">
            <a:xfrm>
              <a:off x="5940945" y="1382713"/>
              <a:ext cx="2066591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EVAL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Informační systém pro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železniční dopravce</a:t>
              </a:r>
            </a:p>
          </p:txBody>
        </p:sp>
        <p:pic>
          <p:nvPicPr>
            <p:cNvPr id="44" name="Picture 2" descr="\\OSTRAVA\IS obchodu\fotky od Bradáče\sklady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83" y="2357438"/>
              <a:ext cx="17160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Pravoúhlý trojúhelník 44"/>
            <p:cNvSpPr/>
            <p:nvPr/>
          </p:nvSpPr>
          <p:spPr>
            <a:xfrm>
              <a:off x="6013970" y="2855913"/>
              <a:ext cx="731838" cy="7302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6" name="Pravoúhlý trojúhelník 45"/>
            <p:cNvSpPr/>
            <p:nvPr/>
          </p:nvSpPr>
          <p:spPr>
            <a:xfrm>
              <a:off x="5875858" y="2987675"/>
              <a:ext cx="730250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47" name="Skupina 11"/>
          <p:cNvGrpSpPr>
            <a:grpSpLocks/>
          </p:cNvGrpSpPr>
          <p:nvPr/>
        </p:nvGrpSpPr>
        <p:grpSpPr bwMode="auto">
          <a:xfrm>
            <a:off x="611188" y="3860800"/>
            <a:ext cx="2370137" cy="2376488"/>
            <a:chOff x="611560" y="3860800"/>
            <a:chExt cx="2370138" cy="2376488"/>
          </a:xfrm>
        </p:grpSpPr>
        <p:sp>
          <p:nvSpPr>
            <p:cNvPr id="48" name="Vývojový diagram: postup 47"/>
            <p:cNvSpPr/>
            <p:nvPr/>
          </p:nvSpPr>
          <p:spPr>
            <a:xfrm>
              <a:off x="611560" y="3860800"/>
              <a:ext cx="2370138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49" name="TextovéPole 59"/>
            <p:cNvSpPr txBox="1">
              <a:spLocks noChangeArrowheads="1"/>
            </p:cNvSpPr>
            <p:nvPr/>
          </p:nvSpPr>
          <p:spPr bwMode="auto">
            <a:xfrm>
              <a:off x="678235" y="3900488"/>
              <a:ext cx="220285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PDA/MDA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Mobilní zařízení pro sběr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dat v kolejišti / v terénu</a:t>
              </a:r>
            </a:p>
          </p:txBody>
        </p:sp>
        <p:pic>
          <p:nvPicPr>
            <p:cNvPr id="50" name="Picture 2" descr="\\ostrava\IS obchodu\Fotografie iStock (letáky)\iStock_000001621182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35" y="4878388"/>
              <a:ext cx="1711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Pravoúhlý trojúhelník 50"/>
            <p:cNvSpPr/>
            <p:nvPr/>
          </p:nvSpPr>
          <p:spPr>
            <a:xfrm>
              <a:off x="751260" y="5373688"/>
              <a:ext cx="731837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2" name="Pravoúhlý trojúhelník 51"/>
            <p:cNvSpPr/>
            <p:nvPr/>
          </p:nvSpPr>
          <p:spPr>
            <a:xfrm>
              <a:off x="611560" y="5505450"/>
              <a:ext cx="731837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53" name="Skupina 12"/>
          <p:cNvGrpSpPr>
            <a:grpSpLocks/>
          </p:cNvGrpSpPr>
          <p:nvPr/>
        </p:nvGrpSpPr>
        <p:grpSpPr bwMode="auto">
          <a:xfrm>
            <a:off x="3260725" y="3860800"/>
            <a:ext cx="2387600" cy="2376488"/>
            <a:chOff x="3261445" y="3860800"/>
            <a:chExt cx="2388159" cy="2376488"/>
          </a:xfrm>
        </p:grpSpPr>
        <p:sp>
          <p:nvSpPr>
            <p:cNvPr id="54" name="Vývojový diagram: postup 53"/>
            <p:cNvSpPr/>
            <p:nvPr/>
          </p:nvSpPr>
          <p:spPr>
            <a:xfrm>
              <a:off x="3261445" y="3860800"/>
              <a:ext cx="2369105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5" name="TextovéPole 64"/>
            <p:cNvSpPr txBox="1">
              <a:spLocks noChangeArrowheads="1"/>
            </p:cNvSpPr>
            <p:nvPr/>
          </p:nvSpPr>
          <p:spPr bwMode="auto">
            <a:xfrm>
              <a:off x="3326532" y="3900488"/>
              <a:ext cx="2323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SIMON /GPS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Monitoring pohybu objektů</a:t>
              </a:r>
            </a:p>
          </p:txBody>
        </p:sp>
        <p:sp>
          <p:nvSpPr>
            <p:cNvPr id="56" name="Pravoúhlý trojúhelník 55"/>
            <p:cNvSpPr/>
            <p:nvPr/>
          </p:nvSpPr>
          <p:spPr>
            <a:xfrm>
              <a:off x="3399590" y="5373688"/>
              <a:ext cx="732008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57" name="Pravoúhlý trojúhelník 56"/>
            <p:cNvSpPr/>
            <p:nvPr/>
          </p:nvSpPr>
          <p:spPr>
            <a:xfrm>
              <a:off x="3261445" y="5505450"/>
              <a:ext cx="730421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grpSp>
        <p:nvGrpSpPr>
          <p:cNvPr id="58" name="Skupina 10"/>
          <p:cNvGrpSpPr>
            <a:grpSpLocks/>
          </p:cNvGrpSpPr>
          <p:nvPr/>
        </p:nvGrpSpPr>
        <p:grpSpPr bwMode="auto">
          <a:xfrm>
            <a:off x="5867400" y="3860800"/>
            <a:ext cx="2370138" cy="2376488"/>
            <a:chOff x="5868144" y="3860800"/>
            <a:chExt cx="2370138" cy="2376488"/>
          </a:xfrm>
        </p:grpSpPr>
        <p:sp>
          <p:nvSpPr>
            <p:cNvPr id="59" name="Vývojový diagram: postup 58"/>
            <p:cNvSpPr/>
            <p:nvPr/>
          </p:nvSpPr>
          <p:spPr>
            <a:xfrm>
              <a:off x="5868144" y="3860800"/>
              <a:ext cx="2370138" cy="237648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60" name="TextovéPole 59"/>
            <p:cNvSpPr txBox="1">
              <a:spLocks noChangeArrowheads="1"/>
            </p:cNvSpPr>
            <p:nvPr/>
          </p:nvSpPr>
          <p:spPr bwMode="auto">
            <a:xfrm>
              <a:off x="5934819" y="3900488"/>
              <a:ext cx="201529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solidFill>
                    <a:srgbClr val="0993CD"/>
                  </a:solidFill>
                  <a:latin typeface="Arial" charset="0"/>
                </a:rPr>
                <a:t>WEB PORTÁL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charset="0"/>
                </a:rPr>
                <a:t>Komunikace s partnery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400">
                <a:latin typeface="Arial" charset="0"/>
              </a:endParaRPr>
            </a:p>
          </p:txBody>
        </p:sp>
        <p:sp>
          <p:nvSpPr>
            <p:cNvPr id="61" name="Pravoúhlý trojúhelník 60"/>
            <p:cNvSpPr/>
            <p:nvPr/>
          </p:nvSpPr>
          <p:spPr>
            <a:xfrm>
              <a:off x="6007844" y="5373688"/>
              <a:ext cx="731838" cy="7318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  <p:sp>
          <p:nvSpPr>
            <p:cNvPr id="62" name="Pravoúhlý trojúhelník 61"/>
            <p:cNvSpPr/>
            <p:nvPr/>
          </p:nvSpPr>
          <p:spPr>
            <a:xfrm>
              <a:off x="5868144" y="5505450"/>
              <a:ext cx="731838" cy="73183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 dirty="0"/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803775"/>
            <a:ext cx="1711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4822825"/>
            <a:ext cx="174625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SIMON</a:t>
            </a:r>
            <a:r>
              <a:rPr lang="cs-CZ" altLang="cs-CZ" dirty="0" smtClean="0"/>
              <a:t> = </a:t>
            </a:r>
            <a:r>
              <a:rPr lang="cs-CZ" altLang="cs-CZ" b="1" dirty="0" smtClean="0"/>
              <a:t>S</a:t>
            </a:r>
            <a:r>
              <a:rPr lang="cs-CZ" altLang="cs-CZ" dirty="0" smtClean="0"/>
              <a:t>ystém </a:t>
            </a:r>
            <a:r>
              <a:rPr lang="cs-CZ" altLang="cs-CZ" b="1" dirty="0" smtClean="0"/>
              <a:t>I</a:t>
            </a:r>
            <a:r>
              <a:rPr lang="cs-CZ" altLang="cs-CZ" dirty="0" smtClean="0"/>
              <a:t>nteligentního </a:t>
            </a:r>
            <a:r>
              <a:rPr lang="cs-CZ" altLang="cs-CZ" b="1" dirty="0" err="1" smtClean="0"/>
              <a:t>MON</a:t>
            </a:r>
            <a:r>
              <a:rPr lang="cs-CZ" altLang="cs-CZ" dirty="0" err="1" smtClean="0"/>
              <a:t>itoringu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2" y="2476411"/>
            <a:ext cx="634841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r>
              <a:rPr lang="cs-CZ" altLang="cs-CZ" dirty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První modely GPS jednotek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  <p:pic>
        <p:nvPicPr>
          <p:cNvPr id="1026" name="Picture 2" descr="C:\Stanykovo\Work\SLEDOVANI\Foto_Racapoun_pod_vagon\P218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2112"/>
            <a:ext cx="4933850" cy="3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332112"/>
            <a:ext cx="2660616" cy="372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182563"/>
            <a:ext cx="7300913" cy="720725"/>
          </a:xfrm>
        </p:spPr>
        <p:txBody>
          <a:bodyPr/>
          <a:lstStyle/>
          <a:p>
            <a:r>
              <a:rPr lang="cs-CZ" altLang="cs-CZ" dirty="0"/>
              <a:t>SIMON/GPS</a:t>
            </a:r>
            <a:endParaRPr lang="en-GB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22400"/>
            <a:ext cx="8250237" cy="5030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b="1" dirty="0" smtClean="0"/>
              <a:t>První modely GPS jednotek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Komunikace prostřednictvím SMS (4 – 12 SMS denně)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Speciální baterie s extrémně dlouhou životností (až 5 let)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Masivní ocelové provedení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Nevhodné ke sledování hlídaných oblastí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Nevhodné ke sledování projetých kilometrů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Malá citlivost GPS snímače = nutný výhled na oblohu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516688"/>
            <a:ext cx="6837363" cy="34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200" dirty="0">
                <a:solidFill>
                  <a:schemeClr val="tx1"/>
                </a:solidFill>
              </a:rPr>
              <a:t>Informační systémy OLTIS Group, Odborná </a:t>
            </a:r>
            <a:r>
              <a:rPr lang="cs-CZ" sz="1200" dirty="0" err="1">
                <a:solidFill>
                  <a:schemeClr val="tx1"/>
                </a:solidFill>
              </a:rPr>
              <a:t>konferencia</a:t>
            </a:r>
            <a:r>
              <a:rPr lang="cs-CZ" sz="1200" dirty="0">
                <a:solidFill>
                  <a:schemeClr val="tx1"/>
                </a:solidFill>
              </a:rPr>
              <a:t> ZLZ SR 2015, 12. </a:t>
            </a:r>
            <a:r>
              <a:rPr lang="cs-CZ" sz="1200" dirty="0" err="1">
                <a:solidFill>
                  <a:schemeClr val="tx1"/>
                </a:solidFill>
              </a:rPr>
              <a:t>novembra</a:t>
            </a:r>
            <a:r>
              <a:rPr lang="cs-CZ" sz="1200" dirty="0">
                <a:solidFill>
                  <a:schemeClr val="tx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6829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ON_nova_jednotka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Tahoma"/>
        <a:ea typeface=""/>
        <a:cs typeface="Arial"/>
      </a:majorFont>
      <a:minorFont>
        <a:latin typeface="Tahoma"/>
        <a:ea typeface=""/>
        <a:cs typeface="Taho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_OLTIS_Group_šablona [jen pro čtení] [režim kompatibility]" id="{8D9BE9BE-8253-44EA-93FE-35EB5F814AA2}" vid="{94F2340C-C7EB-43B0-ACCA-3465C5AADFA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SIMON_nova_jednotka</Template>
  <TotalTime>635</TotalTime>
  <Words>622</Words>
  <Application>Microsoft Office PowerPoint</Application>
  <PresentationFormat>Předvádění na obrazovce (4:3)</PresentationFormat>
  <Paragraphs>147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SIMON_nova_jednotka</vt:lpstr>
      <vt:lpstr>Prezentace aplikace PowerPoint</vt:lpstr>
      <vt:lpstr>Kdo jsme a co děláme</vt:lpstr>
      <vt:lpstr>Společnosti v OLTIS Group</vt:lpstr>
      <vt:lpstr>Kde působíme</vt:lpstr>
      <vt:lpstr>Divize Logistika</vt:lpstr>
      <vt:lpstr>Divize Logistika</vt:lpstr>
      <vt:lpstr>SIMON/GPS</vt:lpstr>
      <vt:lpstr>SIMON/GPS</vt:lpstr>
      <vt:lpstr>SIMON/GPS</vt:lpstr>
      <vt:lpstr>SIMON/GPS</vt:lpstr>
      <vt:lpstr>SIMON/GPS</vt:lpstr>
      <vt:lpstr>SIMON/GPS</vt:lpstr>
      <vt:lpstr>Závěr</vt:lpstr>
    </vt:vector>
  </TitlesOfParts>
  <Company>LENOVO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Stanislav Kovář</dc:creator>
  <cp:lastModifiedBy>Stanislav Kovář</cp:lastModifiedBy>
  <cp:revision>35</cp:revision>
  <dcterms:created xsi:type="dcterms:W3CDTF">2014-02-21T11:06:01Z</dcterms:created>
  <dcterms:modified xsi:type="dcterms:W3CDTF">2015-11-12T10:15:59Z</dcterms:modified>
</cp:coreProperties>
</file>