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310" r:id="rId3"/>
    <p:sldId id="321" r:id="rId4"/>
    <p:sldId id="320" r:id="rId5"/>
    <p:sldId id="315" r:id="rId6"/>
    <p:sldId id="316" r:id="rId7"/>
    <p:sldId id="318" r:id="rId8"/>
    <p:sldId id="322" r:id="rId9"/>
    <p:sldId id="323" r:id="rId10"/>
    <p:sldId id="324" r:id="rId11"/>
    <p:sldId id="325" r:id="rId12"/>
    <p:sldId id="301" r:id="rId13"/>
  </p:sldIdLst>
  <p:sldSz cx="9144000" cy="6858000" type="screen4x3"/>
  <p:notesSz cx="6669088" cy="9926638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FFEE17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434" autoAdjust="0"/>
  </p:normalViewPr>
  <p:slideViewPr>
    <p:cSldViewPr snapToGrid="0" snapToObjects="1">
      <p:cViewPr varScale="1">
        <p:scale>
          <a:sx n="83" d="100"/>
          <a:sy n="83" d="100"/>
        </p:scale>
        <p:origin x="-13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DE28E4-9867-478E-AF5B-777533E71D40}" type="datetimeFigureOut">
              <a:rPr lang="nl-BE" smtClean="0"/>
              <a:t>11.11.15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C80A5-E504-427B-9772-9B37FEFE178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059464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2B85E-B58F-B94A-BEF0-72CC58362A29}" type="datetimeFigureOut">
              <a:rPr lang="nl-NL" smtClean="0"/>
              <a:t>11.11.15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73DD8-7978-2840-B837-F8E110405DF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5876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73DD8-7978-2840-B837-F8E110405DFA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1394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73DD8-7978-2840-B837-F8E110405DFA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9011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73DD8-7978-2840-B837-F8E110405DFA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3770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73DD8-7978-2840-B837-F8E110405DFA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0686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FC6EB-D833-7C49-AA36-86AF62423C04}" type="datetimeFigureOut">
              <a:rPr lang="nl-NL" smtClean="0"/>
              <a:t>11.11.15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E9C1-A635-7A40-9406-FCAD3CCB74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735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FC6EB-D833-7C49-AA36-86AF62423C04}" type="datetimeFigureOut">
              <a:rPr lang="nl-NL" smtClean="0"/>
              <a:t>11.11.15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E9C1-A635-7A40-9406-FCAD3CCB74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7796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FC6EB-D833-7C49-AA36-86AF62423C04}" type="datetimeFigureOut">
              <a:rPr lang="nl-NL" smtClean="0"/>
              <a:t>11.11.15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E9C1-A635-7A40-9406-FCAD3CCB74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661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FC6EB-D833-7C49-AA36-86AF62423C04}" type="datetimeFigureOut">
              <a:rPr lang="nl-NL" smtClean="0"/>
              <a:t>11.11.15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E9C1-A635-7A40-9406-FCAD3CCB74D0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168" y="6295786"/>
            <a:ext cx="1161847" cy="51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96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FC6EB-D833-7C49-AA36-86AF62423C04}" type="datetimeFigureOut">
              <a:rPr lang="nl-NL" smtClean="0"/>
              <a:t>11.11.15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E9C1-A635-7A40-9406-FCAD3CCB74D0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168" y="6295786"/>
            <a:ext cx="1161847" cy="51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1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FC6EB-D833-7C49-AA36-86AF62423C04}" type="datetimeFigureOut">
              <a:rPr lang="nl-NL" smtClean="0"/>
              <a:t>11.11.15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E9C1-A635-7A40-9406-FCAD3CCB74D0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168" y="6295786"/>
            <a:ext cx="1161847" cy="51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79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FC6EB-D833-7C49-AA36-86AF62423C04}" type="datetimeFigureOut">
              <a:rPr lang="nl-NL" smtClean="0"/>
              <a:t>11.11.15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E9C1-A635-7A40-9406-FCAD3CCB74D0}" type="slidenum">
              <a:rPr lang="nl-NL" smtClean="0"/>
              <a:t>‹#›</a:t>
            </a:fld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168" y="6295786"/>
            <a:ext cx="1161847" cy="51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58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FC6EB-D833-7C49-AA36-86AF62423C04}" type="datetimeFigureOut">
              <a:rPr lang="nl-NL" smtClean="0"/>
              <a:t>11.11.15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E9C1-A635-7A40-9406-FCAD3CCB74D0}" type="slidenum">
              <a:rPr lang="nl-NL" smtClean="0"/>
              <a:t>‹#›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168" y="6295786"/>
            <a:ext cx="1161847" cy="51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16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FC6EB-D833-7C49-AA36-86AF62423C04}" type="datetimeFigureOut">
              <a:rPr lang="nl-NL" smtClean="0"/>
              <a:t>11.11.15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E9C1-A635-7A40-9406-FCAD3CCB74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5192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FC6EB-D833-7C49-AA36-86AF62423C04}" type="datetimeFigureOut">
              <a:rPr lang="nl-NL" smtClean="0"/>
              <a:t>11.11.15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E9C1-A635-7A40-9406-FCAD3CCB74D0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168" y="6295786"/>
            <a:ext cx="1161847" cy="51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43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FC6EB-D833-7C49-AA36-86AF62423C04}" type="datetimeFigureOut">
              <a:rPr lang="nl-NL" smtClean="0"/>
              <a:t>11.11.15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E9C1-A635-7A40-9406-FCAD3CCB74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081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 smtClean="0"/>
              <a:t>Klik om de tekststijl van het model te bewerken</a:t>
            </a:r>
          </a:p>
          <a:p>
            <a:pPr lvl="1"/>
            <a:r>
              <a:rPr lang="nl-BE" dirty="0" smtClean="0"/>
              <a:t>Tweede niveau</a:t>
            </a:r>
          </a:p>
          <a:p>
            <a:pPr lvl="2"/>
            <a:r>
              <a:rPr lang="nl-BE" dirty="0" smtClean="0"/>
              <a:t>Derde niveau</a:t>
            </a:r>
          </a:p>
          <a:p>
            <a:pPr lvl="3"/>
            <a:r>
              <a:rPr lang="nl-BE" dirty="0" smtClean="0"/>
              <a:t>Vierde niveau</a:t>
            </a:r>
          </a:p>
          <a:p>
            <a:pPr lvl="4"/>
            <a:r>
              <a:rPr lang="nl-BE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FC6EB-D833-7C49-AA36-86AF62423C04}" type="datetimeFigureOut">
              <a:rPr lang="nl-NL" smtClean="0"/>
              <a:t>11.11.15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DE9C1-A635-7A40-9406-FCAD3CCB74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28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openingspagin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854"/>
            <a:ext cx="9144000" cy="6243622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685800" y="4508510"/>
            <a:ext cx="77724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3600" b="1" dirty="0" smtClean="0">
                <a:latin typeface="+mn-lt"/>
                <a:cs typeface="Arial Black"/>
              </a:rPr>
              <a:t>Prezentácia</a:t>
            </a:r>
            <a:br>
              <a:rPr lang="sk-SK" sz="3600" b="1" dirty="0" smtClean="0">
                <a:latin typeface="+mn-lt"/>
                <a:cs typeface="Arial Black"/>
              </a:rPr>
            </a:br>
            <a:r>
              <a:rPr lang="sk-SK" sz="2800" dirty="0" smtClean="0"/>
              <a:t>Zväz logistiky a zasielateľstva </a:t>
            </a:r>
            <a:br>
              <a:rPr lang="sk-SK" sz="2800" dirty="0" smtClean="0"/>
            </a:br>
            <a:r>
              <a:rPr lang="sk-SK" sz="2800" dirty="0" smtClean="0"/>
              <a:t>Slovenskej republiky</a:t>
            </a:r>
            <a:endParaRPr lang="nl-NL" sz="2800" b="1" dirty="0">
              <a:latin typeface="+mn-lt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58312228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6525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sz="4000" b="1" dirty="0" smtClean="0"/>
              <a:t/>
            </a:r>
            <a:br>
              <a:rPr lang="nl-NL" sz="4000" b="1" dirty="0" smtClean="0"/>
            </a:br>
            <a:r>
              <a:rPr lang="nl-NL" sz="4000" b="1" dirty="0" err="1" smtClean="0"/>
              <a:t>Ilegálny</a:t>
            </a:r>
            <a:r>
              <a:rPr lang="nl-NL" sz="4000" b="1" dirty="0" smtClean="0"/>
              <a:t> </a:t>
            </a:r>
            <a:r>
              <a:rPr lang="nl-NL" sz="4000" b="1" dirty="0" err="1"/>
              <a:t>imigranti</a:t>
            </a:r>
            <a:r>
              <a:rPr lang="nl-NL" sz="4000" b="1" dirty="0"/>
              <a:t> do </a:t>
            </a:r>
            <a:r>
              <a:rPr lang="nl-NL" sz="4000" b="1" dirty="0" err="1"/>
              <a:t>Veľkej</a:t>
            </a:r>
            <a:r>
              <a:rPr lang="nl-NL" sz="4000" b="1" dirty="0"/>
              <a:t> </a:t>
            </a:r>
            <a:r>
              <a:rPr lang="nl-NL" sz="4000" b="1" dirty="0" err="1"/>
              <a:t>Británie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sz="2600" dirty="0" smtClean="0"/>
          </a:p>
          <a:p>
            <a:r>
              <a:rPr lang="nl-NL" sz="2600" dirty="0" err="1" smtClean="0"/>
              <a:t>Reálny</a:t>
            </a:r>
            <a:r>
              <a:rPr lang="nl-NL" sz="2600" dirty="0" smtClean="0"/>
              <a:t> </a:t>
            </a:r>
            <a:r>
              <a:rPr lang="nl-NL" sz="2600" dirty="0" err="1" smtClean="0"/>
              <a:t>problém</a:t>
            </a:r>
            <a:r>
              <a:rPr lang="nl-NL" sz="2600" dirty="0" smtClean="0"/>
              <a:t> </a:t>
            </a:r>
            <a:r>
              <a:rPr lang="nl-NL" sz="2600" dirty="0" err="1" smtClean="0"/>
              <a:t>dopravných</a:t>
            </a:r>
            <a:r>
              <a:rPr lang="nl-NL" sz="2600" dirty="0" smtClean="0"/>
              <a:t> </a:t>
            </a:r>
            <a:r>
              <a:rPr lang="nl-NL" sz="2600" dirty="0" err="1" smtClean="0"/>
              <a:t>spoločností</a:t>
            </a:r>
            <a:endParaRPr lang="nl-NL" sz="2600" dirty="0" smtClean="0"/>
          </a:p>
          <a:p>
            <a:r>
              <a:rPr lang="nl-NL" sz="2600" dirty="0" err="1" smtClean="0"/>
              <a:t>Pokuty</a:t>
            </a:r>
            <a:r>
              <a:rPr lang="nl-NL" sz="2600" dirty="0" smtClean="0"/>
              <a:t> </a:t>
            </a:r>
            <a:r>
              <a:rPr lang="nl-NL" sz="2600" dirty="0" err="1" smtClean="0"/>
              <a:t>až</a:t>
            </a:r>
            <a:r>
              <a:rPr lang="nl-NL" sz="2600" dirty="0" smtClean="0"/>
              <a:t> do </a:t>
            </a:r>
            <a:r>
              <a:rPr lang="nl-NL" sz="2600" dirty="0" err="1" smtClean="0"/>
              <a:t>výšky</a:t>
            </a:r>
            <a:r>
              <a:rPr lang="nl-NL" sz="2600" dirty="0" smtClean="0"/>
              <a:t> 2000 </a:t>
            </a:r>
            <a:r>
              <a:rPr lang="nl-NL" sz="2600" dirty="0" err="1" smtClean="0"/>
              <a:t>libier</a:t>
            </a:r>
            <a:r>
              <a:rPr lang="nl-NL" sz="2600" dirty="0" smtClean="0"/>
              <a:t> za </a:t>
            </a:r>
            <a:r>
              <a:rPr lang="nl-NL" sz="2600" dirty="0" err="1" smtClean="0"/>
              <a:t>každého</a:t>
            </a:r>
            <a:r>
              <a:rPr lang="nl-NL" sz="2600" dirty="0" smtClean="0"/>
              <a:t> </a:t>
            </a:r>
            <a:r>
              <a:rPr lang="nl-NL" sz="2600" dirty="0" err="1" smtClean="0"/>
              <a:t>ilegálneho</a:t>
            </a:r>
            <a:r>
              <a:rPr lang="nl-NL" sz="2600" dirty="0" smtClean="0"/>
              <a:t> </a:t>
            </a:r>
            <a:r>
              <a:rPr lang="nl-NL" sz="2600" dirty="0" err="1" smtClean="0"/>
              <a:t>imigranta</a:t>
            </a:r>
            <a:r>
              <a:rPr lang="nl-NL" sz="2600" dirty="0" smtClean="0"/>
              <a:t> (2728 EUR) tak pre </a:t>
            </a:r>
            <a:r>
              <a:rPr lang="nl-NL" sz="2600" dirty="0" err="1" smtClean="0"/>
              <a:t>vodiča</a:t>
            </a:r>
            <a:r>
              <a:rPr lang="nl-NL" sz="2600" dirty="0" smtClean="0"/>
              <a:t> </a:t>
            </a:r>
            <a:r>
              <a:rPr lang="nl-NL" sz="2600" dirty="0" err="1" smtClean="0"/>
              <a:t>ako</a:t>
            </a:r>
            <a:r>
              <a:rPr lang="nl-NL" sz="2600" dirty="0" smtClean="0"/>
              <a:t> </a:t>
            </a:r>
            <a:r>
              <a:rPr lang="nl-NL" sz="2600" dirty="0" err="1" smtClean="0"/>
              <a:t>aj</a:t>
            </a:r>
            <a:r>
              <a:rPr lang="nl-NL" sz="2600" dirty="0" smtClean="0"/>
              <a:t> </a:t>
            </a:r>
            <a:r>
              <a:rPr lang="nl-NL" sz="2600" dirty="0" err="1" smtClean="0"/>
              <a:t>spoločnosť</a:t>
            </a:r>
            <a:endParaRPr lang="nl-NL" sz="2600" dirty="0" smtClean="0"/>
          </a:p>
          <a:p>
            <a:r>
              <a:rPr lang="nl-NL" sz="2600" dirty="0" err="1" smtClean="0"/>
              <a:t>Obrana</a:t>
            </a:r>
            <a:r>
              <a:rPr lang="nl-NL" sz="2600" dirty="0" smtClean="0"/>
              <a:t> </a:t>
            </a:r>
            <a:r>
              <a:rPr lang="nl-NL" sz="2600" dirty="0" err="1" smtClean="0"/>
              <a:t>voči</a:t>
            </a:r>
            <a:r>
              <a:rPr lang="nl-NL" sz="2600" dirty="0" smtClean="0"/>
              <a:t> </a:t>
            </a:r>
            <a:r>
              <a:rPr lang="nl-NL" sz="2600" dirty="0" err="1" smtClean="0"/>
              <a:t>pokute</a:t>
            </a:r>
            <a:r>
              <a:rPr lang="nl-NL" sz="2600" dirty="0" smtClean="0"/>
              <a:t> / </a:t>
            </a:r>
            <a:r>
              <a:rPr lang="nl-NL" sz="2600" dirty="0" err="1" smtClean="0"/>
              <a:t>Prevencia</a:t>
            </a:r>
            <a:endParaRPr lang="nl-NL" sz="2600" dirty="0" smtClean="0"/>
          </a:p>
          <a:p>
            <a:r>
              <a:rPr lang="nl-NL" sz="2600" dirty="0" err="1" smtClean="0"/>
              <a:t>Akreditácia</a:t>
            </a:r>
            <a:r>
              <a:rPr lang="nl-NL" sz="2600" dirty="0" smtClean="0"/>
              <a:t> </a:t>
            </a:r>
            <a:r>
              <a:rPr lang="nl-NL" sz="2600" dirty="0" err="1" smtClean="0"/>
              <a:t>ako</a:t>
            </a:r>
            <a:r>
              <a:rPr lang="nl-NL" sz="2600" dirty="0" smtClean="0"/>
              <a:t> </a:t>
            </a:r>
            <a:r>
              <a:rPr lang="nl-NL" sz="2600" dirty="0" err="1" smtClean="0"/>
              <a:t>lepšie</a:t>
            </a:r>
            <a:r>
              <a:rPr lang="nl-NL" sz="2600" dirty="0" smtClean="0"/>
              <a:t> </a:t>
            </a:r>
            <a:r>
              <a:rPr lang="nl-NL" sz="2600" dirty="0" err="1" smtClean="0"/>
              <a:t>riešenie</a:t>
            </a:r>
            <a:endParaRPr lang="nl-NL" sz="2600" dirty="0"/>
          </a:p>
        </p:txBody>
      </p:sp>
    </p:spTree>
    <p:extLst>
      <p:ext uri="{BB962C8B-B14F-4D97-AF65-F5344CB8AC3E}">
        <p14:creationId xmlns:p14="http://schemas.microsoft.com/office/powerpoint/2010/main" val="1990483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73492"/>
            <a:ext cx="8229600" cy="1143000"/>
          </a:xfrm>
        </p:spPr>
        <p:txBody>
          <a:bodyPr>
            <a:noAutofit/>
          </a:bodyPr>
          <a:lstStyle/>
          <a:p>
            <a:r>
              <a:rPr lang="nl-NL" sz="3600" b="1" dirty="0" smtClean="0"/>
              <a:t/>
            </a:r>
            <a:br>
              <a:rPr lang="nl-NL" sz="3600" b="1" dirty="0" smtClean="0"/>
            </a:br>
            <a:r>
              <a:rPr lang="nl-NL" sz="3600" b="1" dirty="0" err="1"/>
              <a:t>Problémy</a:t>
            </a:r>
            <a:r>
              <a:rPr lang="nl-NL" sz="3600" b="1" dirty="0"/>
              <a:t> </a:t>
            </a:r>
            <a:r>
              <a:rPr lang="nl-NL" sz="3600" b="1" dirty="0" err="1"/>
              <a:t>výkladu</a:t>
            </a:r>
            <a:r>
              <a:rPr lang="nl-NL" sz="3600" b="1" dirty="0"/>
              <a:t> </a:t>
            </a:r>
            <a:r>
              <a:rPr lang="nl-NL" sz="3600" b="1" dirty="0" err="1"/>
              <a:t>ustanovení</a:t>
            </a:r>
            <a:r>
              <a:rPr lang="nl-NL" sz="3600" b="1" dirty="0"/>
              <a:t> </a:t>
            </a:r>
            <a:r>
              <a:rPr lang="nl-NL" sz="3600" b="1" dirty="0" err="1"/>
              <a:t>Dohovoru</a:t>
            </a:r>
            <a:r>
              <a:rPr lang="nl-NL" sz="3600" b="1" dirty="0"/>
              <a:t> </a:t>
            </a:r>
            <a:r>
              <a:rPr lang="nl-NL" sz="3600" b="1" dirty="0" smtClean="0"/>
              <a:t>CMR</a:t>
            </a:r>
            <a:r>
              <a:rPr lang="nl-NL" sz="3600" b="1" dirty="0"/>
              <a:t/>
            </a:r>
            <a:br>
              <a:rPr lang="nl-NL" sz="3600" b="1" dirty="0"/>
            </a:br>
            <a:endParaRPr lang="nl-NL" sz="36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z="2800" dirty="0" smtClean="0"/>
          </a:p>
          <a:p>
            <a:r>
              <a:rPr lang="nl-NL" sz="2800" dirty="0" err="1" smtClean="0"/>
              <a:t>Limity</a:t>
            </a:r>
            <a:r>
              <a:rPr lang="nl-NL" sz="2800" dirty="0" smtClean="0"/>
              <a:t> </a:t>
            </a:r>
            <a:r>
              <a:rPr lang="nl-NL" sz="2800" dirty="0" err="1" smtClean="0"/>
              <a:t>zmluvnej</a:t>
            </a:r>
            <a:r>
              <a:rPr lang="nl-NL" sz="2800" dirty="0" smtClean="0"/>
              <a:t> </a:t>
            </a:r>
            <a:r>
              <a:rPr lang="nl-NL" sz="2800" dirty="0" err="1" smtClean="0"/>
              <a:t>slobody</a:t>
            </a:r>
            <a:r>
              <a:rPr lang="nl-NL" sz="2800" dirty="0" smtClean="0"/>
              <a:t> v </a:t>
            </a:r>
            <a:r>
              <a:rPr lang="nl-NL" sz="2800" dirty="0" err="1" smtClean="0"/>
              <a:t>zmysle</a:t>
            </a:r>
            <a:r>
              <a:rPr lang="nl-NL" sz="2800" dirty="0" smtClean="0"/>
              <a:t> </a:t>
            </a:r>
            <a:r>
              <a:rPr lang="nl-NL" sz="2800" dirty="0" err="1" smtClean="0"/>
              <a:t>Dohovoru</a:t>
            </a:r>
            <a:r>
              <a:rPr lang="nl-NL" sz="2800" dirty="0" smtClean="0"/>
              <a:t> CMR</a:t>
            </a:r>
          </a:p>
          <a:p>
            <a:pPr lvl="2"/>
            <a:r>
              <a:rPr lang="nl-NL" dirty="0" err="1" smtClean="0"/>
              <a:t>čl</a:t>
            </a:r>
            <a:r>
              <a:rPr lang="nl-NL" dirty="0" smtClean="0"/>
              <a:t>. 41</a:t>
            </a:r>
          </a:p>
          <a:p>
            <a:pPr marL="914400" lvl="2" indent="0">
              <a:buNone/>
            </a:pPr>
            <a:endParaRPr lang="nl-NL" dirty="0" smtClean="0"/>
          </a:p>
          <a:p>
            <a:r>
              <a:rPr lang="nl-NL" sz="2800" dirty="0" err="1" smtClean="0"/>
              <a:t>Otázka</a:t>
            </a:r>
            <a:r>
              <a:rPr lang="nl-NL" sz="2800" dirty="0" smtClean="0"/>
              <a:t> </a:t>
            </a:r>
            <a:r>
              <a:rPr lang="nl-NL" sz="2800" dirty="0" err="1" smtClean="0"/>
              <a:t>právomoci</a:t>
            </a:r>
            <a:r>
              <a:rPr lang="nl-NL" sz="2800" dirty="0" smtClean="0"/>
              <a:t> 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2658329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5197195"/>
            <a:ext cx="7772400" cy="1470025"/>
          </a:xfrm>
        </p:spPr>
        <p:txBody>
          <a:bodyPr>
            <a:normAutofit/>
          </a:bodyPr>
          <a:lstStyle/>
          <a:p>
            <a:r>
              <a:rPr lang="sk-SK" sz="4000" b="1" dirty="0" smtClean="0">
                <a:latin typeface="+mn-lt"/>
              </a:rPr>
              <a:t>Ďakujeme za pozornosť</a:t>
            </a:r>
            <a:endParaRPr lang="nl-NL" sz="4000" b="1" dirty="0">
              <a:latin typeface="+mn-lt"/>
            </a:endParaRPr>
          </a:p>
        </p:txBody>
      </p:sp>
      <p:pic>
        <p:nvPicPr>
          <p:cNvPr id="4" name="Afbeelding 3" descr="openingspagin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8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0957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2800" b="1" dirty="0" smtClean="0">
                <a:latin typeface="+mn-lt"/>
              </a:rPr>
              <a:t>Frederik Vanden Bogaerde</a:t>
            </a:r>
            <a:endParaRPr lang="nl-NL" sz="2800" b="1" dirty="0">
              <a:latin typeface="+mn-lt"/>
            </a:endParaRPr>
          </a:p>
        </p:txBody>
      </p:sp>
      <p:pic>
        <p:nvPicPr>
          <p:cNvPr id="14" name="Tijdelijke aanduiding voor inhoud 13" descr="stockfoto_000000587168Larg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509" y="273050"/>
            <a:ext cx="3886832" cy="5853113"/>
          </a:xfrm>
        </p:spPr>
      </p:pic>
      <p:sp>
        <p:nvSpPr>
          <p:cNvPr id="13" name="Tijdelijke aanduiding voor tekst 12"/>
          <p:cNvSpPr>
            <a:spLocks noGrp="1"/>
          </p:cNvSpPr>
          <p:nvPr>
            <p:ph type="body" sz="half" idx="2"/>
          </p:nvPr>
        </p:nvSpPr>
        <p:spPr>
          <a:xfrm>
            <a:off x="457200" y="1629508"/>
            <a:ext cx="3341077" cy="449665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nl-NL" sz="1800" dirty="0" smtClean="0"/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nl-NL" sz="1800" dirty="0" smtClean="0">
                <a:latin typeface="+mn-lt"/>
              </a:rPr>
              <a:t>Senior partner TLA</a:t>
            </a:r>
          </a:p>
          <a:p>
            <a:pPr lvl="1">
              <a:lnSpc>
                <a:spcPct val="80000"/>
              </a:lnSpc>
              <a:defRPr/>
            </a:pPr>
            <a:r>
              <a:rPr lang="nl-NL" sz="1400" kern="0" dirty="0" smtClean="0">
                <a:latin typeface="+mn-lt"/>
              </a:rPr>
              <a:t>Kolenkaai </a:t>
            </a:r>
            <a:r>
              <a:rPr lang="nl-NL" sz="1400" kern="0" dirty="0">
                <a:latin typeface="+mn-lt"/>
              </a:rPr>
              <a:t>4</a:t>
            </a:r>
          </a:p>
          <a:p>
            <a:pPr lvl="1" algn="just">
              <a:lnSpc>
                <a:spcPct val="80000"/>
              </a:lnSpc>
              <a:defRPr/>
            </a:pPr>
            <a:r>
              <a:rPr lang="nl-NL" sz="1400" kern="0" dirty="0">
                <a:latin typeface="+mn-lt"/>
              </a:rPr>
              <a:t>8800 ROESELARE</a:t>
            </a:r>
          </a:p>
          <a:p>
            <a:pPr lvl="1" algn="just">
              <a:lnSpc>
                <a:spcPct val="80000"/>
              </a:lnSpc>
              <a:defRPr/>
            </a:pPr>
            <a:r>
              <a:rPr lang="nl-NL" sz="1400" kern="0" dirty="0" smtClean="0">
                <a:latin typeface="+mn-lt"/>
                <a:sym typeface="Wingdings" pitchFamily="2" charset="2"/>
              </a:rPr>
              <a:t>+32 51 25.20.31</a:t>
            </a:r>
            <a:endParaRPr lang="nl-NL" sz="1400" kern="0" dirty="0">
              <a:latin typeface="+mn-lt"/>
              <a:sym typeface="Wingdings" pitchFamily="2" charset="2"/>
            </a:endParaRPr>
          </a:p>
          <a:p>
            <a:pPr lvl="1" algn="just">
              <a:lnSpc>
                <a:spcPct val="80000"/>
              </a:lnSpc>
              <a:defRPr/>
            </a:pPr>
            <a:r>
              <a:rPr lang="nl-NL" sz="1400" kern="0" dirty="0">
                <a:latin typeface="+mn-lt"/>
                <a:sym typeface="Wingdings 2" pitchFamily="18" charset="2"/>
              </a:rPr>
              <a:t> </a:t>
            </a:r>
            <a:r>
              <a:rPr lang="nl-NL" sz="1400" kern="0" dirty="0" smtClean="0">
                <a:latin typeface="+mn-lt"/>
                <a:sym typeface="Wingdings 2" pitchFamily="18" charset="2"/>
              </a:rPr>
              <a:t>+32 51</a:t>
            </a:r>
            <a:r>
              <a:rPr lang="nl-NL" sz="1400" kern="0" dirty="0">
                <a:latin typeface="+mn-lt"/>
                <a:sym typeface="Wingdings 2" pitchFamily="18" charset="2"/>
              </a:rPr>
              <a:t> </a:t>
            </a:r>
            <a:r>
              <a:rPr lang="nl-NL" sz="1400" kern="0" dirty="0" smtClean="0">
                <a:latin typeface="+mn-lt"/>
                <a:sym typeface="Wingdings 2" pitchFamily="18" charset="2"/>
              </a:rPr>
              <a:t>24.03.41</a:t>
            </a:r>
            <a:endParaRPr lang="nl-NL" sz="1400" kern="0" dirty="0">
              <a:latin typeface="+mn-lt"/>
              <a:sym typeface="Wingdings 2" pitchFamily="18" charset="2"/>
            </a:endParaRPr>
          </a:p>
          <a:p>
            <a:pPr lvl="1" algn="just">
              <a:lnSpc>
                <a:spcPct val="80000"/>
              </a:lnSpc>
              <a:defRPr/>
            </a:pPr>
            <a:r>
              <a:rPr lang="nl-NL" sz="1400" kern="0" dirty="0">
                <a:latin typeface="+mn-lt"/>
                <a:sym typeface="Wingdings" pitchFamily="2" charset="2"/>
              </a:rPr>
              <a:t>vandenbogaerde@tl-a.eu </a:t>
            </a:r>
            <a:endParaRPr lang="nl-NL" sz="1400" kern="0" dirty="0" smtClean="0">
              <a:latin typeface="+mn-lt"/>
              <a:sym typeface="Wingdings" pitchFamily="2" charset="2"/>
            </a:endParaRPr>
          </a:p>
          <a:p>
            <a:pPr lvl="1" algn="just">
              <a:lnSpc>
                <a:spcPct val="80000"/>
              </a:lnSpc>
              <a:defRPr/>
            </a:pPr>
            <a:endParaRPr lang="nl-NL" sz="1400" kern="0" dirty="0">
              <a:latin typeface="+mn-lt"/>
              <a:sym typeface="Wingdings" pitchFamily="2" charset="2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sk-SK" altLang="nl-BE" sz="1800" dirty="0" smtClean="0">
                <a:latin typeface="+mn-lt"/>
              </a:rPr>
              <a:t>Autor kníh a článkov na tému dopravné právo</a:t>
            </a:r>
            <a:endParaRPr lang="nl-BE" altLang="nl-BE" sz="1800" dirty="0" smtClean="0">
              <a:latin typeface="+mn-lt"/>
            </a:endParaRPr>
          </a:p>
          <a:p>
            <a:pPr>
              <a:lnSpc>
                <a:spcPct val="80000"/>
              </a:lnSpc>
            </a:pPr>
            <a:endParaRPr lang="nl-BE" altLang="nl-BE" sz="1800" dirty="0" smtClean="0">
              <a:latin typeface="+mn-lt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sk-SK" altLang="nl-BE" sz="1800" dirty="0" smtClean="0">
                <a:latin typeface="+mn-lt"/>
              </a:rPr>
              <a:t>Člen redakcie publikácii z oblasti dopravného práva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nl-BE" altLang="nl-BE" sz="1800" dirty="0" smtClean="0">
              <a:latin typeface="+mn-lt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sk-SK" altLang="nl-BE" sz="1800" dirty="0" smtClean="0">
                <a:latin typeface="+mn-lt"/>
              </a:rPr>
              <a:t>Prednášateľ a inštruktor v oblasti dopravného práva</a:t>
            </a:r>
            <a:endParaRPr lang="nl-NL" sz="1800" dirty="0">
              <a:latin typeface="+mn-lt"/>
            </a:endParaRPr>
          </a:p>
          <a:p>
            <a:pPr>
              <a:lnSpc>
                <a:spcPct val="300000"/>
              </a:lnSpc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5303055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63071" y="273050"/>
            <a:ext cx="3008313" cy="1162050"/>
          </a:xfrm>
        </p:spPr>
        <p:txBody>
          <a:bodyPr>
            <a:normAutofit/>
          </a:bodyPr>
          <a:lstStyle/>
          <a:p>
            <a:pPr algn="ctr"/>
            <a:r>
              <a:rPr lang="nl-NL" sz="2800" dirty="0" smtClean="0"/>
              <a:t>Zuzana</a:t>
            </a:r>
            <a:br>
              <a:rPr lang="nl-NL" sz="2800" dirty="0" smtClean="0"/>
            </a:br>
            <a:r>
              <a:rPr lang="nl-NL" sz="2800" dirty="0" smtClean="0"/>
              <a:t>BUKVI</a:t>
            </a:r>
            <a:r>
              <a:rPr lang="sk-SK" sz="2800" dirty="0" smtClean="0"/>
              <a:t>Š</a:t>
            </a:r>
            <a:r>
              <a:rPr lang="nl-NL" sz="2800" dirty="0" smtClean="0"/>
              <a:t>OV</a:t>
            </a:r>
            <a:r>
              <a:rPr lang="sk-SK" sz="2800" dirty="0" smtClean="0"/>
              <a:t>Á</a:t>
            </a:r>
            <a:endParaRPr lang="nl-NL" sz="2800" b="1" dirty="0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half" idx="2"/>
          </p:nvPr>
        </p:nvSpPr>
        <p:spPr>
          <a:xfrm>
            <a:off x="242773" y="1629508"/>
            <a:ext cx="3341077" cy="449665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nl-NL" sz="1800" dirty="0" smtClean="0"/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nl-NL" sz="1800" dirty="0" smtClean="0"/>
              <a:t>TLA Slovakia / </a:t>
            </a:r>
            <a:r>
              <a:rPr lang="nl-NL" sz="1800" dirty="0" err="1" smtClean="0"/>
              <a:t>Legart</a:t>
            </a:r>
            <a:r>
              <a:rPr lang="nl-NL" sz="1800" dirty="0" smtClean="0"/>
              <a:t> SRO</a:t>
            </a:r>
          </a:p>
          <a:p>
            <a:pPr>
              <a:lnSpc>
                <a:spcPct val="80000"/>
              </a:lnSpc>
              <a:defRPr/>
            </a:pPr>
            <a:endParaRPr lang="nl-NL" sz="1600" kern="0" dirty="0"/>
          </a:p>
          <a:p>
            <a:pPr lvl="1">
              <a:lnSpc>
                <a:spcPct val="80000"/>
              </a:lnSpc>
              <a:defRPr/>
            </a:pPr>
            <a:r>
              <a:rPr lang="nl-NL" sz="1400" kern="0" dirty="0" err="1" smtClean="0"/>
              <a:t>Nitrianska</a:t>
            </a:r>
            <a:r>
              <a:rPr lang="nl-NL" sz="1400" kern="0" dirty="0" smtClean="0"/>
              <a:t> 3</a:t>
            </a:r>
          </a:p>
          <a:p>
            <a:pPr lvl="1">
              <a:lnSpc>
                <a:spcPct val="80000"/>
              </a:lnSpc>
              <a:defRPr/>
            </a:pPr>
            <a:r>
              <a:rPr lang="nl-NL" sz="1400" kern="0" dirty="0" smtClean="0"/>
              <a:t>Bratislava</a:t>
            </a:r>
            <a:endParaRPr lang="nl-NL" sz="1400" kern="0" dirty="0"/>
          </a:p>
          <a:p>
            <a:pPr lvl="1" algn="just">
              <a:lnSpc>
                <a:spcPct val="80000"/>
              </a:lnSpc>
              <a:defRPr/>
            </a:pPr>
            <a:r>
              <a:rPr lang="nl-NL" sz="1400" kern="0" dirty="0" smtClean="0">
                <a:sym typeface="Wingdings" pitchFamily="2" charset="2"/>
              </a:rPr>
              <a:t>+421 244 251 232</a:t>
            </a:r>
          </a:p>
          <a:p>
            <a:pPr lvl="1" algn="just">
              <a:lnSpc>
                <a:spcPct val="80000"/>
              </a:lnSpc>
              <a:defRPr/>
            </a:pPr>
            <a:r>
              <a:rPr lang="nl-NL" sz="1400" kern="0" dirty="0" smtClean="0">
                <a:sym typeface="Wingdings 2" pitchFamily="18" charset="2"/>
              </a:rPr>
              <a:t> +421 905 420 485</a:t>
            </a:r>
            <a:endParaRPr lang="nl-NL" sz="1400" kern="0" dirty="0">
              <a:sym typeface="Wingdings 2" pitchFamily="18" charset="2"/>
            </a:endParaRPr>
          </a:p>
          <a:p>
            <a:pPr lvl="1" algn="just">
              <a:lnSpc>
                <a:spcPct val="80000"/>
              </a:lnSpc>
              <a:defRPr/>
            </a:pPr>
            <a:r>
              <a:rPr lang="nl-NL" sz="1400" kern="0" dirty="0" smtClean="0">
                <a:sym typeface="Wingdings" pitchFamily="2" charset="2"/>
              </a:rPr>
              <a:t>bukvisova@tl-a.eu </a:t>
            </a:r>
          </a:p>
          <a:p>
            <a:pPr lvl="1" algn="just">
              <a:lnSpc>
                <a:spcPct val="80000"/>
              </a:lnSpc>
              <a:defRPr/>
            </a:pPr>
            <a:endParaRPr lang="nl-NL" sz="1400" kern="0" dirty="0">
              <a:sym typeface="Wingdings" pitchFamily="2" charset="2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sk-SK" altLang="nl-BE" sz="1800" dirty="0" smtClean="0"/>
              <a:t>Články z oblasti dopravného práva</a:t>
            </a:r>
          </a:p>
          <a:p>
            <a:pPr>
              <a:lnSpc>
                <a:spcPct val="80000"/>
              </a:lnSpc>
            </a:pPr>
            <a:endParaRPr lang="nl-BE" altLang="nl-BE" sz="1800" dirty="0"/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sk-SK" altLang="nl-BE" sz="1800" dirty="0" smtClean="0"/>
              <a:t>Právne poradenstvo a zastúpenie pred súdom a inými orgánmi</a:t>
            </a:r>
            <a:endParaRPr lang="nl-NL" dirty="0"/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Tijdelijke aanduiding voor inhoud 4" descr="stockfoto_000004709618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9" r="20899"/>
          <a:stretch>
            <a:fillRect/>
          </a:stretch>
        </p:blipFill>
        <p:spPr>
          <a:xfrm>
            <a:off x="3646346" y="354686"/>
            <a:ext cx="4969157" cy="568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6969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1382"/>
          </a:xfrm>
        </p:spPr>
        <p:txBody>
          <a:bodyPr/>
          <a:lstStyle/>
          <a:p>
            <a:r>
              <a:rPr lang="nl-BE" b="1" dirty="0" smtClean="0">
                <a:latin typeface="+mn-lt"/>
              </a:rPr>
              <a:t>Transport Law Advisors</a:t>
            </a:r>
            <a:r>
              <a:rPr lang="sk-SK" b="1" dirty="0" smtClean="0">
                <a:latin typeface="+mn-lt"/>
              </a:rPr>
              <a:t> (TLA)</a:t>
            </a:r>
            <a:endParaRPr lang="nl-BE" b="1" dirty="0">
              <a:latin typeface="+mn-lt"/>
            </a:endParaRP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pPr algn="just"/>
            <a:r>
              <a:rPr lang="nl-BE" sz="2700" dirty="0" smtClean="0">
                <a:latin typeface="+mn-lt"/>
              </a:rPr>
              <a:t>Transport law advisors</a:t>
            </a:r>
            <a:r>
              <a:rPr lang="sk-SK" sz="2700" dirty="0" smtClean="0">
                <a:latin typeface="+mn-lt"/>
              </a:rPr>
              <a:t> je </a:t>
            </a:r>
            <a:r>
              <a:rPr lang="sk-SK" sz="2700" b="1" dirty="0" smtClean="0">
                <a:latin typeface="+mn-lt"/>
              </a:rPr>
              <a:t>nadnárodná advokátska kancelária a sieť</a:t>
            </a:r>
          </a:p>
          <a:p>
            <a:pPr algn="just"/>
            <a:r>
              <a:rPr lang="nl-BE" sz="2700" dirty="0" smtClean="0">
                <a:latin typeface="+mn-lt"/>
              </a:rPr>
              <a:t>Transport law advisors </a:t>
            </a:r>
            <a:r>
              <a:rPr lang="sk-SK" sz="2700" dirty="0" smtClean="0">
                <a:latin typeface="+mn-lt"/>
              </a:rPr>
              <a:t>je </a:t>
            </a:r>
            <a:r>
              <a:rPr lang="sk-SK" sz="2700" b="1" dirty="0" smtClean="0">
                <a:latin typeface="+mn-lt"/>
              </a:rPr>
              <a:t>špecializovaná</a:t>
            </a:r>
            <a:r>
              <a:rPr lang="sk-SK" sz="2700" dirty="0" smtClean="0">
                <a:latin typeface="+mn-lt"/>
              </a:rPr>
              <a:t> advokátska kancelária</a:t>
            </a:r>
          </a:p>
          <a:p>
            <a:pPr algn="just"/>
            <a:r>
              <a:rPr lang="nl-BE" sz="2700" dirty="0" smtClean="0">
                <a:latin typeface="+mn-lt"/>
              </a:rPr>
              <a:t>Transport law advisors </a:t>
            </a:r>
            <a:r>
              <a:rPr lang="sk-SK" sz="2700" dirty="0" smtClean="0">
                <a:latin typeface="+mn-lt"/>
              </a:rPr>
              <a:t>v súčasnosti zastupuje približne </a:t>
            </a:r>
            <a:r>
              <a:rPr lang="sk-SK" sz="2700" b="1" dirty="0" smtClean="0">
                <a:latin typeface="+mn-lt"/>
              </a:rPr>
              <a:t>65.000 nákladných vozidiel po celej Európe</a:t>
            </a:r>
          </a:p>
          <a:p>
            <a:pPr algn="just"/>
            <a:r>
              <a:rPr lang="nl-BE" sz="2500" dirty="0" smtClean="0">
                <a:latin typeface="+mn-lt"/>
              </a:rPr>
              <a:t>Transport law advisors </a:t>
            </a:r>
            <a:r>
              <a:rPr lang="sk-SK" sz="2500" dirty="0" smtClean="0">
                <a:latin typeface="+mn-lt"/>
              </a:rPr>
              <a:t>vedie vysoko profilované spory v dopravnom práve:</a:t>
            </a:r>
          </a:p>
          <a:p>
            <a:pPr lvl="1" indent="601663" algn="just">
              <a:buFont typeface="Courier New" panose="02070309020205020404" pitchFamily="49" charset="0"/>
              <a:buChar char="o"/>
            </a:pPr>
            <a:r>
              <a:rPr lang="nl-BE" sz="2000" dirty="0" smtClean="0">
                <a:latin typeface="+mn-lt"/>
              </a:rPr>
              <a:t>45 h. </a:t>
            </a:r>
            <a:r>
              <a:rPr lang="sk-SK" sz="2000" dirty="0" smtClean="0">
                <a:latin typeface="+mn-lt"/>
              </a:rPr>
              <a:t>doba odpočinku v nákladnom vozidle / kabotážna preprava</a:t>
            </a:r>
            <a:endParaRPr lang="nl-BE" sz="2000" dirty="0">
              <a:latin typeface="+mn-lt"/>
            </a:endParaRPr>
          </a:p>
          <a:p>
            <a:pPr marL="685800" algn="just"/>
            <a:r>
              <a:rPr lang="sk-SK" sz="2400" dirty="0" smtClean="0">
                <a:latin typeface="+mn-lt"/>
              </a:rPr>
              <a:t>Prepravné zmluvy</a:t>
            </a:r>
          </a:p>
          <a:p>
            <a:pPr marL="685800" algn="just"/>
            <a:r>
              <a:rPr lang="sk-SK" sz="2400" dirty="0" smtClean="0">
                <a:latin typeface="+mn-lt"/>
              </a:rPr>
              <a:t>Právny hodnotenie rizík zasielateľov v doprave</a:t>
            </a:r>
            <a:endParaRPr lang="nl-BE" sz="2400" dirty="0" smtClean="0">
              <a:latin typeface="+mn-lt"/>
            </a:endParaRPr>
          </a:p>
          <a:p>
            <a:pPr lvl="1"/>
            <a:endParaRPr lang="nl-BE" dirty="0" smtClean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75178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 smtClean="0">
                <a:latin typeface="+mn-lt"/>
              </a:rPr>
              <a:t>Nadnárodná advokátska kancelária a sieť</a:t>
            </a:r>
            <a:endParaRPr lang="nl-NL" dirty="0" smtClean="0">
              <a:latin typeface="+mn-lt"/>
            </a:endParaRPr>
          </a:p>
          <a:p>
            <a:pPr lvl="1"/>
            <a:r>
              <a:rPr lang="sk-SK" dirty="0" smtClean="0">
                <a:latin typeface="+mn-lt"/>
              </a:rPr>
              <a:t>Advokátska kancelária:</a:t>
            </a:r>
            <a:endParaRPr lang="nl-NL" dirty="0" smtClean="0">
              <a:latin typeface="+mn-lt"/>
            </a:endParaRPr>
          </a:p>
          <a:p>
            <a:pPr lvl="2"/>
            <a:r>
              <a:rPr lang="sk-SK" dirty="0" smtClean="0">
                <a:latin typeface="+mn-lt"/>
              </a:rPr>
              <a:t>Centrálna kancelária v Belgicku pod dohľadom </a:t>
            </a:r>
            <a:r>
              <a:rPr lang="nl-NL" dirty="0" smtClean="0">
                <a:latin typeface="+mn-lt"/>
              </a:rPr>
              <a:t>Flemisch Bar Association</a:t>
            </a:r>
          </a:p>
          <a:p>
            <a:pPr lvl="3"/>
            <a:r>
              <a:rPr lang="nl-NL" dirty="0" smtClean="0">
                <a:latin typeface="+mn-lt"/>
              </a:rPr>
              <a:t>8 </a:t>
            </a:r>
            <a:r>
              <a:rPr lang="sk-SK" dirty="0" smtClean="0">
                <a:latin typeface="+mn-lt"/>
              </a:rPr>
              <a:t>právnikov</a:t>
            </a:r>
            <a:endParaRPr lang="nl-NL" dirty="0" smtClean="0">
              <a:latin typeface="+mn-lt"/>
            </a:endParaRPr>
          </a:p>
          <a:p>
            <a:pPr lvl="3"/>
            <a:r>
              <a:rPr lang="nl-NL" dirty="0" smtClean="0">
                <a:latin typeface="+mn-lt"/>
              </a:rPr>
              <a:t>2 </a:t>
            </a:r>
            <a:r>
              <a:rPr lang="sk-SK" dirty="0" smtClean="0">
                <a:latin typeface="+mn-lt"/>
              </a:rPr>
              <a:t>administratívni pracovníci</a:t>
            </a:r>
            <a:endParaRPr lang="nl-NL" dirty="0" smtClean="0">
              <a:latin typeface="+mn-lt"/>
            </a:endParaRPr>
          </a:p>
          <a:p>
            <a:pPr lvl="2"/>
            <a:r>
              <a:rPr lang="sk-SK" dirty="0" smtClean="0">
                <a:latin typeface="+mn-lt"/>
              </a:rPr>
              <a:t>Kancelária v Bratislave:</a:t>
            </a:r>
            <a:endParaRPr lang="sk-SK" dirty="0">
              <a:latin typeface="+mn-lt"/>
            </a:endParaRPr>
          </a:p>
          <a:p>
            <a:pPr lvl="3"/>
            <a:r>
              <a:rPr lang="nl-NL" dirty="0" smtClean="0">
                <a:latin typeface="+mn-lt"/>
              </a:rPr>
              <a:t>2 </a:t>
            </a:r>
            <a:r>
              <a:rPr lang="sk-SK" dirty="0" smtClean="0">
                <a:latin typeface="+mn-lt"/>
              </a:rPr>
              <a:t>právnici</a:t>
            </a:r>
            <a:endParaRPr lang="nl-NL" dirty="0">
              <a:latin typeface="+mn-lt"/>
            </a:endParaRPr>
          </a:p>
          <a:p>
            <a:pPr lvl="1"/>
            <a:r>
              <a:rPr lang="sk-SK" dirty="0" smtClean="0">
                <a:latin typeface="+mn-lt"/>
              </a:rPr>
              <a:t>Sieť</a:t>
            </a:r>
            <a:endParaRPr lang="nl-NL" dirty="0" smtClean="0">
              <a:latin typeface="+mn-lt"/>
            </a:endParaRPr>
          </a:p>
          <a:p>
            <a:pPr lvl="2"/>
            <a:r>
              <a:rPr lang="sk-SK" dirty="0" smtClean="0">
                <a:latin typeface="+mn-lt"/>
              </a:rPr>
              <a:t>Spolupracujúce kancelárie v Holandsku, Veľkej Británii, Portugalsku, Poľsku, Nemecku.</a:t>
            </a:r>
            <a:endParaRPr lang="nl-NL" dirty="0" smtClean="0">
              <a:latin typeface="+mn-lt"/>
            </a:endParaRPr>
          </a:p>
          <a:p>
            <a:pPr lvl="2"/>
            <a:endParaRPr lang="nl-NL" dirty="0" smtClean="0"/>
          </a:p>
          <a:p>
            <a:pPr lvl="2"/>
            <a:endParaRPr lang="nl-NL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sz="2800" dirty="0"/>
          </a:p>
          <a:p>
            <a:r>
              <a:rPr lang="sk-SK" sz="2800" b="1" dirty="0" smtClean="0">
                <a:latin typeface="+mn-lt"/>
              </a:rPr>
              <a:t>	Čo je TLA?</a:t>
            </a:r>
            <a:endParaRPr lang="nl-NL" sz="2800" b="1" dirty="0">
              <a:latin typeface="+mn-lt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43330"/>
            <a:ext cx="2495063" cy="110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0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k-SK" sz="3100" dirty="0" smtClean="0">
                <a:latin typeface="+mn-lt"/>
              </a:rPr>
              <a:t>Zaoberáme sa výlučne prípadmi súvisiacimi s dopravou/ logistikou</a:t>
            </a:r>
          </a:p>
          <a:p>
            <a:pPr marL="914400" lvl="2" indent="0">
              <a:buNone/>
            </a:pPr>
            <a:endParaRPr lang="sk-SK" dirty="0" smtClean="0">
              <a:latin typeface="+mn-lt"/>
            </a:endParaRPr>
          </a:p>
          <a:p>
            <a:pPr lvl="2"/>
            <a:r>
              <a:rPr lang="sk-SK" dirty="0" smtClean="0">
                <a:latin typeface="+mn-lt"/>
              </a:rPr>
              <a:t>Doba jázd/ tachograf</a:t>
            </a:r>
            <a:endParaRPr lang="nl-NL" dirty="0" smtClean="0">
              <a:latin typeface="+mn-lt"/>
            </a:endParaRPr>
          </a:p>
          <a:p>
            <a:pPr lvl="2"/>
            <a:r>
              <a:rPr lang="sk-SK" dirty="0" err="1" smtClean="0">
                <a:latin typeface="+mn-lt"/>
              </a:rPr>
              <a:t>Kabotážna</a:t>
            </a:r>
            <a:r>
              <a:rPr lang="sk-SK" dirty="0" smtClean="0">
                <a:latin typeface="+mn-lt"/>
              </a:rPr>
              <a:t> preprava a licencie</a:t>
            </a:r>
            <a:endParaRPr lang="nl-NL" dirty="0" smtClean="0">
              <a:latin typeface="+mn-lt"/>
            </a:endParaRPr>
          </a:p>
          <a:p>
            <a:pPr lvl="2"/>
            <a:r>
              <a:rPr lang="sk-SK" dirty="0" smtClean="0">
                <a:latin typeface="+mn-lt"/>
              </a:rPr>
              <a:t>Zabezpečenie nákladu</a:t>
            </a:r>
            <a:endParaRPr lang="nl-NL" dirty="0" smtClean="0">
              <a:latin typeface="+mn-lt"/>
            </a:endParaRPr>
          </a:p>
          <a:p>
            <a:pPr lvl="2"/>
            <a:r>
              <a:rPr lang="nl-NL" dirty="0" smtClean="0">
                <a:latin typeface="+mn-lt"/>
              </a:rPr>
              <a:t>ADR</a:t>
            </a:r>
          </a:p>
          <a:p>
            <a:pPr lvl="2"/>
            <a:r>
              <a:rPr lang="nl-NL" dirty="0" smtClean="0">
                <a:latin typeface="+mn-lt"/>
              </a:rPr>
              <a:t>Eurovigne</a:t>
            </a:r>
            <a:r>
              <a:rPr lang="sk-SK" dirty="0" smtClean="0">
                <a:latin typeface="+mn-lt"/>
              </a:rPr>
              <a:t>t</a:t>
            </a:r>
            <a:r>
              <a:rPr lang="sk-SK" dirty="0">
                <a:latin typeface="+mn-lt"/>
              </a:rPr>
              <a:t>y</a:t>
            </a:r>
            <a:endParaRPr lang="nl-NL" dirty="0" smtClean="0">
              <a:latin typeface="+mn-lt"/>
            </a:endParaRPr>
          </a:p>
          <a:p>
            <a:pPr lvl="2"/>
            <a:r>
              <a:rPr lang="sk-SK" dirty="0" smtClean="0">
                <a:latin typeface="+mn-lt"/>
              </a:rPr>
              <a:t>Dopravné nehody a dopravné priestupky</a:t>
            </a:r>
          </a:p>
          <a:p>
            <a:pPr lvl="2"/>
            <a:r>
              <a:rPr lang="nl-NL" dirty="0" smtClean="0">
                <a:latin typeface="+mn-lt"/>
              </a:rPr>
              <a:t>CMR</a:t>
            </a:r>
          </a:p>
          <a:p>
            <a:pPr lvl="2"/>
            <a:r>
              <a:rPr lang="sk-SK" dirty="0" smtClean="0">
                <a:latin typeface="+mn-lt"/>
              </a:rPr>
              <a:t>Nadmerná a nadrozmerná preprava</a:t>
            </a:r>
            <a:endParaRPr lang="nl-NL" dirty="0" smtClean="0">
              <a:latin typeface="+mn-lt"/>
            </a:endParaRPr>
          </a:p>
          <a:p>
            <a:pPr lvl="2"/>
            <a:r>
              <a:rPr lang="sk-SK" dirty="0" smtClean="0">
                <a:latin typeface="+mn-lt"/>
              </a:rPr>
              <a:t>Vymáhanie pohľadávok</a:t>
            </a:r>
          </a:p>
          <a:p>
            <a:pPr lvl="2"/>
            <a:r>
              <a:rPr lang="sk-SK" dirty="0" smtClean="0">
                <a:latin typeface="+mn-lt"/>
              </a:rPr>
              <a:t>Zaistenie nákladného vozidla a tovaru</a:t>
            </a:r>
          </a:p>
          <a:p>
            <a:pPr lvl="2"/>
            <a:r>
              <a:rPr lang="sk-SK" dirty="0">
                <a:latin typeface="+mn-lt"/>
              </a:rPr>
              <a:t>P</a:t>
            </a:r>
            <a:r>
              <a:rPr lang="sk-SK" dirty="0" smtClean="0">
                <a:latin typeface="+mn-lt"/>
              </a:rPr>
              <a:t>ašovanie</a:t>
            </a:r>
            <a:endParaRPr lang="nl-NL" dirty="0" smtClean="0">
              <a:latin typeface="+mn-lt"/>
            </a:endParaRPr>
          </a:p>
          <a:p>
            <a:pPr lvl="2"/>
            <a:r>
              <a:rPr lang="sk-SK" dirty="0" smtClean="0">
                <a:latin typeface="+mn-lt"/>
              </a:rPr>
              <a:t>Pracovnoprávne prípady</a:t>
            </a:r>
          </a:p>
          <a:p>
            <a:pPr lvl="2"/>
            <a:r>
              <a:rPr lang="sk-SK" dirty="0" smtClean="0">
                <a:latin typeface="+mn-lt"/>
              </a:rPr>
              <a:t>Zmluvná dokumentácia pre oblasť logistiky a prepravy</a:t>
            </a:r>
            <a:endParaRPr lang="nl-NL" dirty="0" smtClean="0">
              <a:latin typeface="+mn-lt"/>
            </a:endParaRPr>
          </a:p>
          <a:p>
            <a:pPr lvl="2"/>
            <a:endParaRPr lang="nl-NL" dirty="0" smtClean="0"/>
          </a:p>
          <a:p>
            <a:pPr lvl="2"/>
            <a:endParaRPr lang="nl-NL" dirty="0" smtClean="0"/>
          </a:p>
          <a:p>
            <a:pPr lvl="2"/>
            <a:endParaRPr lang="nl-NL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sz="2800" dirty="0"/>
          </a:p>
          <a:p>
            <a:r>
              <a:rPr lang="sk-SK" sz="2800" b="1" dirty="0" smtClean="0"/>
              <a:t>Čo je náplňou práce TLA?</a:t>
            </a:r>
            <a:endParaRPr lang="nl-NL" sz="2800" b="1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43330"/>
            <a:ext cx="2495063" cy="110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55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sk-SK" dirty="0" smtClean="0">
                <a:latin typeface="+mn-lt"/>
              </a:rPr>
              <a:t>Z Belgicka pokrývame:</a:t>
            </a:r>
            <a:endParaRPr lang="nl-NL" dirty="0" smtClean="0">
              <a:latin typeface="+mn-lt"/>
            </a:endParaRPr>
          </a:p>
          <a:p>
            <a:pPr lvl="1"/>
            <a:r>
              <a:rPr lang="nl-NL" dirty="0" smtClean="0">
                <a:latin typeface="+mn-lt"/>
              </a:rPr>
              <a:t>Belg</a:t>
            </a:r>
            <a:r>
              <a:rPr lang="sk-SK" dirty="0" err="1" smtClean="0">
                <a:latin typeface="+mn-lt"/>
              </a:rPr>
              <a:t>icko</a:t>
            </a:r>
            <a:endParaRPr lang="nl-NL" dirty="0" smtClean="0">
              <a:latin typeface="+mn-lt"/>
            </a:endParaRPr>
          </a:p>
          <a:p>
            <a:pPr lvl="1"/>
            <a:r>
              <a:rPr lang="nl-NL" dirty="0" smtClean="0">
                <a:latin typeface="+mn-lt"/>
              </a:rPr>
              <a:t>Franc</a:t>
            </a:r>
            <a:r>
              <a:rPr lang="sk-SK" dirty="0" err="1" smtClean="0">
                <a:latin typeface="+mn-lt"/>
              </a:rPr>
              <a:t>úzsko</a:t>
            </a:r>
            <a:endParaRPr lang="nl-NL" dirty="0" smtClean="0">
              <a:latin typeface="+mn-lt"/>
            </a:endParaRPr>
          </a:p>
          <a:p>
            <a:pPr lvl="1"/>
            <a:r>
              <a:rPr lang="nl-NL" dirty="0" smtClean="0">
                <a:latin typeface="+mn-lt"/>
              </a:rPr>
              <a:t>Luxembur</a:t>
            </a:r>
            <a:r>
              <a:rPr lang="sk-SK" dirty="0" err="1" smtClean="0">
                <a:latin typeface="+mn-lt"/>
              </a:rPr>
              <a:t>sko</a:t>
            </a:r>
            <a:endParaRPr lang="nl-NL" dirty="0" smtClean="0">
              <a:latin typeface="+mn-lt"/>
            </a:endParaRPr>
          </a:p>
          <a:p>
            <a:pPr lvl="1"/>
            <a:r>
              <a:rPr lang="sk-SK" dirty="0" smtClean="0">
                <a:latin typeface="+mn-lt"/>
              </a:rPr>
              <a:t>Veľká Británia</a:t>
            </a:r>
            <a:endParaRPr lang="nl-NL" dirty="0" smtClean="0">
              <a:latin typeface="+mn-lt"/>
            </a:endParaRPr>
          </a:p>
          <a:p>
            <a:pPr lvl="1"/>
            <a:r>
              <a:rPr lang="sk-SK" dirty="0" smtClean="0">
                <a:latin typeface="+mn-lt"/>
              </a:rPr>
              <a:t>Nemecko</a:t>
            </a:r>
            <a:endParaRPr lang="nl-NL" dirty="0" smtClean="0">
              <a:latin typeface="+mn-lt"/>
            </a:endParaRPr>
          </a:p>
          <a:p>
            <a:pPr lvl="1"/>
            <a:r>
              <a:rPr lang="sk-SK" dirty="0" smtClean="0">
                <a:latin typeface="+mn-lt"/>
              </a:rPr>
              <a:t>Španielsko</a:t>
            </a:r>
          </a:p>
          <a:p>
            <a:pPr lvl="1"/>
            <a:r>
              <a:rPr lang="sk-SK" dirty="0" smtClean="0">
                <a:latin typeface="+mn-lt"/>
              </a:rPr>
              <a:t>Portugalsko</a:t>
            </a:r>
            <a:endParaRPr lang="nl-NL" dirty="0" smtClean="0">
              <a:latin typeface="+mn-lt"/>
            </a:endParaRPr>
          </a:p>
          <a:p>
            <a:r>
              <a:rPr lang="sk-SK" dirty="0" smtClean="0">
                <a:latin typeface="+mn-lt"/>
              </a:rPr>
              <a:t>Zo Slovenska</a:t>
            </a:r>
            <a:endParaRPr lang="nl-NL" dirty="0" smtClean="0">
              <a:latin typeface="+mn-lt"/>
            </a:endParaRPr>
          </a:p>
          <a:p>
            <a:pPr lvl="1"/>
            <a:r>
              <a:rPr lang="nl-NL" dirty="0" smtClean="0">
                <a:latin typeface="+mn-lt"/>
              </a:rPr>
              <a:t>Slov</a:t>
            </a:r>
            <a:r>
              <a:rPr lang="sk-SK" dirty="0" err="1" smtClean="0">
                <a:latin typeface="+mn-lt"/>
              </a:rPr>
              <a:t>ensko</a:t>
            </a:r>
            <a:endParaRPr lang="nl-NL" dirty="0" smtClean="0">
              <a:latin typeface="+mn-lt"/>
            </a:endParaRPr>
          </a:p>
          <a:p>
            <a:pPr lvl="1"/>
            <a:r>
              <a:rPr lang="sk-SK" dirty="0" smtClean="0">
                <a:latin typeface="+mn-lt"/>
              </a:rPr>
              <a:t>Česká republika</a:t>
            </a:r>
            <a:endParaRPr lang="nl-NL" dirty="0" smtClean="0">
              <a:latin typeface="+mn-lt"/>
            </a:endParaRPr>
          </a:p>
          <a:p>
            <a:pPr lvl="1"/>
            <a:r>
              <a:rPr lang="sk-SK" dirty="0" smtClean="0">
                <a:latin typeface="+mn-lt"/>
              </a:rPr>
              <a:t>Maďarsko</a:t>
            </a:r>
            <a:endParaRPr lang="nl-NL" dirty="0" smtClean="0">
              <a:latin typeface="+mn-lt"/>
            </a:endParaRPr>
          </a:p>
          <a:p>
            <a:pPr lvl="1"/>
            <a:r>
              <a:rPr lang="sk-SK" dirty="0" smtClean="0">
                <a:latin typeface="+mn-lt"/>
              </a:rPr>
              <a:t>Rakúsko</a:t>
            </a:r>
            <a:endParaRPr lang="nl-NL" dirty="0" smtClean="0">
              <a:latin typeface="+mn-lt"/>
            </a:endParaRPr>
          </a:p>
          <a:p>
            <a:r>
              <a:rPr lang="sk-SK" dirty="0" smtClean="0">
                <a:latin typeface="+mn-lt"/>
              </a:rPr>
              <a:t>Z Holandska</a:t>
            </a:r>
            <a:endParaRPr lang="nl-NL" dirty="0" smtClean="0">
              <a:latin typeface="+mn-lt"/>
            </a:endParaRPr>
          </a:p>
          <a:p>
            <a:pPr lvl="1"/>
            <a:r>
              <a:rPr lang="sk-SK" dirty="0" smtClean="0">
                <a:latin typeface="+mn-lt"/>
              </a:rPr>
              <a:t>Holandsko</a:t>
            </a:r>
            <a:endParaRPr lang="nl-NL" dirty="0" smtClean="0">
              <a:latin typeface="+mn-lt"/>
            </a:endParaRPr>
          </a:p>
          <a:p>
            <a:pPr lvl="1"/>
            <a:r>
              <a:rPr lang="sk-SK" dirty="0" smtClean="0">
                <a:latin typeface="+mn-lt"/>
              </a:rPr>
              <a:t>Škandinávia</a:t>
            </a:r>
            <a:endParaRPr lang="nl-NL" dirty="0" smtClean="0">
              <a:latin typeface="+mn-lt"/>
            </a:endParaRPr>
          </a:p>
          <a:p>
            <a:r>
              <a:rPr lang="sk-SK" dirty="0" smtClean="0">
                <a:latin typeface="+mn-lt"/>
              </a:rPr>
              <a:t>Z Poľska</a:t>
            </a:r>
            <a:endParaRPr lang="nl-NL" dirty="0" smtClean="0">
              <a:latin typeface="+mn-lt"/>
            </a:endParaRPr>
          </a:p>
          <a:p>
            <a:pPr lvl="1"/>
            <a:r>
              <a:rPr lang="sk-SK" dirty="0" smtClean="0">
                <a:latin typeface="+mn-lt"/>
              </a:rPr>
              <a:t>Poľsko</a:t>
            </a:r>
            <a:endParaRPr lang="nl-NL" dirty="0" smtClean="0">
              <a:latin typeface="+mn-lt"/>
            </a:endParaRPr>
          </a:p>
          <a:p>
            <a:pPr lvl="1"/>
            <a:r>
              <a:rPr lang="sk-SK" dirty="0" smtClean="0">
                <a:latin typeface="+mn-lt"/>
              </a:rPr>
              <a:t>Baltské štáty</a:t>
            </a:r>
            <a:endParaRPr lang="nl-NL" dirty="0" smtClean="0">
              <a:latin typeface="+mn-lt"/>
            </a:endParaRPr>
          </a:p>
          <a:p>
            <a:endParaRPr lang="nl-NL" dirty="0" smtClean="0"/>
          </a:p>
          <a:p>
            <a:pPr lvl="2"/>
            <a:endParaRPr lang="nl-NL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r>
              <a:rPr lang="sk-SK" sz="2800" dirty="0" smtClean="0">
                <a:latin typeface="+mn-lt"/>
              </a:rPr>
              <a:t>V ktorých krajinách pôsobíme ?</a:t>
            </a:r>
            <a:endParaRPr lang="nl-NL" sz="2800" dirty="0">
              <a:latin typeface="+mn-lt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43330"/>
            <a:ext cx="2495063" cy="110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06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57200" y="381730"/>
            <a:ext cx="8229600" cy="1143000"/>
          </a:xfrm>
        </p:spPr>
        <p:txBody>
          <a:bodyPr>
            <a:normAutofit/>
          </a:bodyPr>
          <a:lstStyle/>
          <a:p>
            <a:r>
              <a:rPr lang="nl-NL" sz="3200" b="1" dirty="0" err="1" smtClean="0"/>
              <a:t>Aktuálne</a:t>
            </a:r>
            <a:r>
              <a:rPr lang="nl-NL" sz="3200" b="1" dirty="0" smtClean="0"/>
              <a:t> </a:t>
            </a:r>
            <a:r>
              <a:rPr lang="nl-NL" sz="3200" b="1" dirty="0" err="1" smtClean="0"/>
              <a:t>problémy</a:t>
            </a:r>
            <a:r>
              <a:rPr lang="nl-NL" sz="3200" b="1" dirty="0" smtClean="0"/>
              <a:t> v </a:t>
            </a:r>
            <a:r>
              <a:rPr lang="nl-NL" sz="3200" b="1" dirty="0" err="1" smtClean="0"/>
              <a:t>oblasti</a:t>
            </a:r>
            <a:r>
              <a:rPr lang="nl-NL" sz="3200" b="1" dirty="0" smtClean="0"/>
              <a:t> </a:t>
            </a:r>
            <a:r>
              <a:rPr lang="nl-NL" sz="3200" b="1" dirty="0" err="1" smtClean="0"/>
              <a:t>dopravy</a:t>
            </a:r>
            <a:r>
              <a:rPr lang="nl-NL" sz="3200" b="1" dirty="0" smtClean="0"/>
              <a:t> </a:t>
            </a:r>
            <a:br>
              <a:rPr lang="nl-NL" sz="3200" b="1" dirty="0" smtClean="0"/>
            </a:br>
            <a:r>
              <a:rPr lang="nl-NL" sz="3200" b="1" dirty="0" smtClean="0"/>
              <a:t>v </a:t>
            </a:r>
            <a:r>
              <a:rPr lang="nl-NL" sz="3200" b="1" dirty="0" err="1" smtClean="0"/>
              <a:t>západnej</a:t>
            </a:r>
            <a:r>
              <a:rPr lang="nl-NL" sz="3200" b="1" dirty="0" smtClean="0"/>
              <a:t> </a:t>
            </a:r>
            <a:r>
              <a:rPr lang="nl-NL" sz="3200" b="1" dirty="0" err="1" smtClean="0"/>
              <a:t>Európe</a:t>
            </a:r>
            <a:endParaRPr lang="nl-NL" sz="3200" b="1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575201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r>
              <a:rPr lang="nl-NL" sz="2800" dirty="0" err="1" smtClean="0"/>
              <a:t>Týždenný</a:t>
            </a:r>
            <a:r>
              <a:rPr lang="nl-NL" sz="2800" dirty="0" smtClean="0"/>
              <a:t> </a:t>
            </a:r>
            <a:r>
              <a:rPr lang="nl-NL" sz="2800" dirty="0" err="1" smtClean="0"/>
              <a:t>odpočinok</a:t>
            </a:r>
            <a:r>
              <a:rPr lang="nl-NL" sz="2800" dirty="0" smtClean="0"/>
              <a:t> vo </a:t>
            </a:r>
            <a:r>
              <a:rPr lang="nl-NL" sz="2800" dirty="0" err="1" smtClean="0"/>
              <a:t>vozidle</a:t>
            </a:r>
            <a:r>
              <a:rPr lang="nl-NL" sz="2800" dirty="0" smtClean="0"/>
              <a:t>?</a:t>
            </a:r>
          </a:p>
          <a:p>
            <a:r>
              <a:rPr lang="nl-NL" sz="2800" dirty="0" err="1" smtClean="0"/>
              <a:t>Ilegálny</a:t>
            </a:r>
            <a:r>
              <a:rPr lang="nl-NL" sz="2800" dirty="0" smtClean="0"/>
              <a:t> </a:t>
            </a:r>
            <a:r>
              <a:rPr lang="nl-NL" sz="2800" dirty="0" err="1" smtClean="0"/>
              <a:t>imigranti</a:t>
            </a:r>
            <a:r>
              <a:rPr lang="nl-NL" sz="2800" dirty="0" smtClean="0"/>
              <a:t> do </a:t>
            </a:r>
            <a:r>
              <a:rPr lang="nl-NL" sz="2800" dirty="0" err="1" smtClean="0"/>
              <a:t>Veľkej</a:t>
            </a:r>
            <a:r>
              <a:rPr lang="nl-NL" sz="2800" dirty="0" smtClean="0"/>
              <a:t> </a:t>
            </a:r>
            <a:r>
              <a:rPr lang="nl-NL" sz="2800" dirty="0" err="1" smtClean="0"/>
              <a:t>Británie</a:t>
            </a:r>
            <a:endParaRPr lang="nl-NL" sz="2800" dirty="0" smtClean="0"/>
          </a:p>
          <a:p>
            <a:r>
              <a:rPr lang="nl-NL" sz="2800" dirty="0" err="1" smtClean="0"/>
              <a:t>Problémy</a:t>
            </a:r>
            <a:r>
              <a:rPr lang="nl-NL" sz="2800" dirty="0" smtClean="0"/>
              <a:t> </a:t>
            </a:r>
            <a:r>
              <a:rPr lang="nl-NL" sz="2800" dirty="0" err="1" smtClean="0"/>
              <a:t>výkladu</a:t>
            </a:r>
            <a:r>
              <a:rPr lang="nl-NL" sz="2800" dirty="0" smtClean="0"/>
              <a:t> </a:t>
            </a:r>
            <a:r>
              <a:rPr lang="nl-NL" sz="2800" dirty="0" err="1" smtClean="0"/>
              <a:t>ustanovení</a:t>
            </a:r>
            <a:r>
              <a:rPr lang="nl-NL" sz="2800" dirty="0" smtClean="0"/>
              <a:t> </a:t>
            </a:r>
            <a:r>
              <a:rPr lang="nl-NL" sz="2800" dirty="0" err="1" smtClean="0"/>
              <a:t>Dohovoru</a:t>
            </a:r>
            <a:r>
              <a:rPr lang="nl-NL" sz="2800" dirty="0" smtClean="0"/>
              <a:t> CMR</a:t>
            </a:r>
          </a:p>
        </p:txBody>
      </p:sp>
    </p:spTree>
    <p:extLst>
      <p:ext uri="{BB962C8B-B14F-4D97-AF65-F5344CB8AC3E}">
        <p14:creationId xmlns:p14="http://schemas.microsoft.com/office/powerpoint/2010/main" val="1490956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81730"/>
            <a:ext cx="8229600" cy="1143000"/>
          </a:xfrm>
        </p:spPr>
        <p:txBody>
          <a:bodyPr>
            <a:noAutofit/>
          </a:bodyPr>
          <a:lstStyle/>
          <a:p>
            <a:r>
              <a:rPr lang="nl-NL" sz="3600" b="1" dirty="0" err="1" smtClean="0"/>
              <a:t>Týždenný</a:t>
            </a:r>
            <a:r>
              <a:rPr lang="nl-NL" sz="3600" b="1" dirty="0" smtClean="0"/>
              <a:t> </a:t>
            </a:r>
            <a:r>
              <a:rPr lang="nl-NL" sz="3600" b="1" dirty="0" err="1" smtClean="0"/>
              <a:t>odpočinok</a:t>
            </a:r>
            <a:r>
              <a:rPr lang="nl-NL" sz="3600" b="1" dirty="0" smtClean="0"/>
              <a:t> </a:t>
            </a:r>
            <a:r>
              <a:rPr lang="nl-NL" sz="3600" b="1" dirty="0"/>
              <a:t>vo </a:t>
            </a:r>
            <a:r>
              <a:rPr lang="nl-NL" sz="3600" b="1" dirty="0" err="1"/>
              <a:t>vozidle</a:t>
            </a:r>
            <a:r>
              <a:rPr lang="nl-NL" sz="3600" b="1" dirty="0"/>
              <a:t>?</a:t>
            </a:r>
            <a:br>
              <a:rPr lang="nl-NL" sz="3600" b="1" dirty="0"/>
            </a:br>
            <a:endParaRPr lang="nl-NL" sz="36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nl-NL" sz="2800" dirty="0" err="1" smtClean="0"/>
              <a:t>Problém</a:t>
            </a:r>
            <a:r>
              <a:rPr lang="nl-NL" sz="2800" dirty="0" smtClean="0"/>
              <a:t>: </a:t>
            </a:r>
            <a:r>
              <a:rPr lang="nl-NL" sz="2800" dirty="0" err="1" smtClean="0"/>
              <a:t>Čl</a:t>
            </a:r>
            <a:r>
              <a:rPr lang="nl-NL" sz="2800" dirty="0" smtClean="0"/>
              <a:t>. 8 </a:t>
            </a:r>
            <a:r>
              <a:rPr lang="nl-NL" sz="2800" dirty="0" err="1" smtClean="0"/>
              <a:t>ods</a:t>
            </a:r>
            <a:r>
              <a:rPr lang="nl-NL" sz="2800" dirty="0" smtClean="0"/>
              <a:t>. </a:t>
            </a:r>
            <a:r>
              <a:rPr lang="nl-NL" sz="2800" dirty="0"/>
              <a:t>8</a:t>
            </a:r>
            <a:r>
              <a:rPr lang="nl-NL" sz="2800" dirty="0" smtClean="0"/>
              <a:t> </a:t>
            </a:r>
            <a:r>
              <a:rPr lang="nl-NL" sz="2800" dirty="0" err="1" smtClean="0"/>
              <a:t>Nariadenia</a:t>
            </a:r>
            <a:r>
              <a:rPr lang="nl-NL" sz="2800" dirty="0" smtClean="0"/>
              <a:t> 561/2006:</a:t>
            </a:r>
          </a:p>
          <a:p>
            <a:pPr marL="0" indent="0" algn="just">
              <a:buNone/>
            </a:pPr>
            <a:endParaRPr lang="nl-NL" dirty="0"/>
          </a:p>
          <a:p>
            <a:pPr marL="0" indent="0" algn="just">
              <a:buNone/>
            </a:pPr>
            <a:r>
              <a:rPr lang="sk-SK" sz="2400" i="1" dirty="0" smtClean="0"/>
              <a:t>„</a:t>
            </a:r>
            <a:r>
              <a:rPr lang="sk-SK" sz="2400" i="1" dirty="0"/>
              <a:t>Ak sa tak vodič rozhodne, môžu sa doby </a:t>
            </a:r>
            <a:r>
              <a:rPr lang="sk-SK" sz="2400" i="1" dirty="0" smtClean="0"/>
              <a:t>denného odpočinku </a:t>
            </a:r>
            <a:r>
              <a:rPr lang="sk-SK" sz="2400" i="1" dirty="0"/>
              <a:t>a doby skráteného týždenného </a:t>
            </a:r>
            <a:r>
              <a:rPr lang="sk-SK" sz="2400" i="1" dirty="0" smtClean="0"/>
              <a:t>odpočinku mimo </a:t>
            </a:r>
            <a:r>
              <a:rPr lang="sk-SK" sz="2400" i="1" dirty="0"/>
              <a:t>základne čerpať vo vozidle, pokiaľ je vybavené vhodnými zariadeniami na spanie pre každého vodiča a vozidlo nie je v pohybe.“</a:t>
            </a:r>
            <a:endParaRPr lang="sk-SK" sz="2400" dirty="0"/>
          </a:p>
          <a:p>
            <a:pPr marL="0" indent="0" algn="just">
              <a:buNone/>
            </a:pPr>
            <a:endParaRPr lang="nl-NL" sz="2400" dirty="0" smtClean="0"/>
          </a:p>
          <a:p>
            <a:pPr algn="just"/>
            <a:r>
              <a:rPr lang="nl-NL" sz="2800" dirty="0" err="1" smtClean="0"/>
              <a:t>Interpretačný</a:t>
            </a:r>
            <a:r>
              <a:rPr lang="nl-NL" sz="2800" dirty="0" smtClean="0"/>
              <a:t> </a:t>
            </a:r>
            <a:r>
              <a:rPr lang="nl-NL" sz="2800" dirty="0" err="1" smtClean="0"/>
              <a:t>problém</a:t>
            </a:r>
            <a:r>
              <a:rPr lang="nl-NL" sz="2800" dirty="0" smtClean="0"/>
              <a:t> v </a:t>
            </a:r>
            <a:r>
              <a:rPr lang="nl-NL" sz="2800" dirty="0" err="1" smtClean="0"/>
              <a:t>Belgicku</a:t>
            </a:r>
            <a:r>
              <a:rPr lang="nl-NL" sz="2800" dirty="0" smtClean="0"/>
              <a:t> a </a:t>
            </a:r>
            <a:r>
              <a:rPr lang="nl-NL" sz="2800" dirty="0" err="1" smtClean="0"/>
              <a:t>Francúzsku</a:t>
            </a:r>
            <a:endParaRPr lang="nl-NL" sz="2800" dirty="0" smtClean="0"/>
          </a:p>
          <a:p>
            <a:pPr algn="just"/>
            <a:r>
              <a:rPr lang="nl-NL" sz="2800" dirty="0" err="1" smtClean="0"/>
              <a:t>Protizákonnosť</a:t>
            </a:r>
            <a:r>
              <a:rPr lang="nl-NL" sz="2800" dirty="0" smtClean="0"/>
              <a:t> </a:t>
            </a:r>
            <a:r>
              <a:rPr lang="nl-NL" sz="2800" dirty="0" err="1" smtClean="0"/>
              <a:t>takejto</a:t>
            </a:r>
            <a:r>
              <a:rPr lang="nl-NL" sz="2800" dirty="0" smtClean="0"/>
              <a:t> </a:t>
            </a:r>
            <a:r>
              <a:rPr lang="nl-NL" sz="2800" dirty="0" err="1" smtClean="0"/>
              <a:t>interpretácie</a:t>
            </a:r>
            <a:endParaRPr lang="nl-NL" sz="2800" dirty="0" smtClean="0"/>
          </a:p>
          <a:p>
            <a:pPr algn="just"/>
            <a:r>
              <a:rPr lang="nl-NL" sz="2800" dirty="0" err="1" smtClean="0"/>
              <a:t>Výsledok</a:t>
            </a:r>
            <a:r>
              <a:rPr lang="nl-NL" sz="2800" dirty="0" smtClean="0"/>
              <a:t>: </a:t>
            </a:r>
            <a:r>
              <a:rPr lang="nl-NL" sz="2800" dirty="0" err="1" smtClean="0"/>
              <a:t>právna</a:t>
            </a:r>
            <a:r>
              <a:rPr lang="nl-NL" sz="2800" dirty="0" smtClean="0"/>
              <a:t> </a:t>
            </a:r>
            <a:r>
              <a:rPr lang="nl-NL" sz="2800" dirty="0" err="1" smtClean="0"/>
              <a:t>neistota</a:t>
            </a:r>
            <a:endParaRPr lang="nl-NL" sz="2800" dirty="0" smtClean="0"/>
          </a:p>
          <a:p>
            <a:pPr algn="just"/>
            <a:r>
              <a:rPr lang="nl-NL" sz="2800" dirty="0" err="1" smtClean="0"/>
              <a:t>Praktická</a:t>
            </a:r>
            <a:r>
              <a:rPr lang="nl-NL" sz="2800" dirty="0" smtClean="0"/>
              <a:t> </a:t>
            </a:r>
            <a:r>
              <a:rPr lang="nl-NL" sz="2800" dirty="0" err="1" smtClean="0"/>
              <a:t>rada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750650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1094</TotalTime>
  <Words>431</Words>
  <Application>Microsoft Macintosh PowerPoint</Application>
  <PresentationFormat>On-screen Show (4:3)</PresentationFormat>
  <Paragraphs>131</Paragraphs>
  <Slides>12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Office-thema</vt:lpstr>
      <vt:lpstr>Prezentácia Zväz logistiky a zasielateľstva  Slovenskej republiky</vt:lpstr>
      <vt:lpstr>Frederik Vanden Bogaerde</vt:lpstr>
      <vt:lpstr>Zuzana BUKVIŠOVÁ</vt:lpstr>
      <vt:lpstr>Transport Law Advisors (TLA)</vt:lpstr>
      <vt:lpstr>PowerPoint Presentation</vt:lpstr>
      <vt:lpstr>PowerPoint Presentation</vt:lpstr>
      <vt:lpstr>PowerPoint Presentation</vt:lpstr>
      <vt:lpstr>Aktuálne problémy v oblasti dopravy  v západnej Európe</vt:lpstr>
      <vt:lpstr>Týždenný odpočinok vo vozidle? </vt:lpstr>
      <vt:lpstr> Ilegálny imigranti do Veľkej Británie </vt:lpstr>
      <vt:lpstr> Problémy výkladu ustanovení Dohovoru CMR </vt:lpstr>
      <vt:lpstr>Ďakujeme za pozornosť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receptie 8 februari 2013</dc:title>
  <dc:creator>Frederik Vanden Bogaerde</dc:creator>
  <cp:lastModifiedBy>Zuzana Bukvisova</cp:lastModifiedBy>
  <cp:revision>90</cp:revision>
  <cp:lastPrinted>2014-12-02T10:29:20Z</cp:lastPrinted>
  <dcterms:created xsi:type="dcterms:W3CDTF">2013-02-06T20:55:35Z</dcterms:created>
  <dcterms:modified xsi:type="dcterms:W3CDTF">2015-11-11T18:01:08Z</dcterms:modified>
</cp:coreProperties>
</file>