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sldIdLst>
    <p:sldId id="256" r:id="rId2"/>
    <p:sldId id="264" r:id="rId3"/>
    <p:sldId id="265" r:id="rId4"/>
    <p:sldId id="270" r:id="rId5"/>
    <p:sldId id="275" r:id="rId6"/>
    <p:sldId id="276" r:id="rId7"/>
    <p:sldId id="269" r:id="rId8"/>
    <p:sldId id="268" r:id="rId9"/>
    <p:sldId id="277" r:id="rId10"/>
    <p:sldId id="280" r:id="rId11"/>
    <p:sldId id="279" r:id="rId12"/>
    <p:sldId id="283" r:id="rId13"/>
    <p:sldId id="284" r:id="rId14"/>
    <p:sldId id="285" r:id="rId15"/>
    <p:sldId id="286" r:id="rId16"/>
    <p:sldId id="292" r:id="rId17"/>
    <p:sldId id="287" r:id="rId18"/>
    <p:sldId id="288" r:id="rId19"/>
    <p:sldId id="289" r:id="rId20"/>
    <p:sldId id="290" r:id="rId21"/>
    <p:sldId id="291" r:id="rId22"/>
    <p:sldId id="267" r:id="rId23"/>
    <p:sldId id="263" r:id="rId24"/>
    <p:sldId id="274" r:id="rId25"/>
    <p:sldId id="296" r:id="rId26"/>
    <p:sldId id="272" r:id="rId27"/>
    <p:sldId id="293" r:id="rId28"/>
  </p:sldIdLst>
  <p:sldSz cx="9144000" cy="6858000" type="screen4x3"/>
  <p:notesSz cx="6797675" cy="9874250"/>
  <p:defaultTextStyle>
    <a:defPPr>
      <a:defRPr lang="sk-SK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E3C3D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43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92C5AE-B445-443B-9149-6AE836005879}" type="datetimeFigureOut">
              <a:rPr lang="sk-SK"/>
              <a:pPr>
                <a:defRPr/>
              </a:pPr>
              <a:t>13. 11. 2013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k-SK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5E3854-4DCB-4C48-9D35-32073CEF42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4828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EE821C-F1D2-4699-A8AA-D5AF0DF6C775}" type="slidenum">
              <a:rPr lang="sk-SK" sz="1200" smtClean="0"/>
              <a:pPr eaLnBrk="1" hangingPunct="1"/>
              <a:t>1</a:t>
            </a:fld>
            <a:endParaRPr lang="sk-SK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sk-SK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3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429E-49A6-405A-87AA-49B37DD8DF5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90306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90A19-56D6-4069-903F-61391DE7F8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99532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EEE8-E524-4745-B91C-30DCE656E3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25798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4A56-5F3E-4D4A-8CBD-28798DD3FAA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97511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5D56-6B56-424E-B489-F720F25C278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42803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7528-7930-4C15-B7EA-84EB2D22690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704932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15A5-9330-40E7-997D-B0C08DA70A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47782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D49C-B113-4DD1-877E-3020E16181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6956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E326-C234-4D03-AB77-224FE2B86A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639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45CD-F667-4816-8E45-BB39E79286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60744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7011-0E5D-4A97-8454-6E51B0009C2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58870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14368CC-97D7-48F6-AE6E-CD8E19FD69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sk-SK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sk-SK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sk-SK" sz="18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sk-SK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sk-SK" sz="18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sk-SK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z="3600" b="1" dirty="0" smtClean="0"/>
              <a:t>Podpora podnikania slovenských subjektov v zahraničí prostredníctvom MZV</a:t>
            </a:r>
            <a:r>
              <a:rPr lang="en-US" sz="3600" b="1" dirty="0" err="1" smtClean="0"/>
              <a:t>aEZ</a:t>
            </a:r>
            <a:r>
              <a:rPr lang="sk-SK" sz="3600" b="1" dirty="0" smtClean="0"/>
              <a:t> SR</a:t>
            </a:r>
            <a:r>
              <a:rPr lang="sk-SK" sz="3600" dirty="0" smtClean="0"/>
              <a:t> </a:t>
            </a: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179388" y="4868863"/>
            <a:ext cx="87137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k-SK" sz="2000" b="1" dirty="0" smtClean="0"/>
              <a:t>Dagmar </a:t>
            </a:r>
            <a:r>
              <a:rPr lang="sk-SK" sz="2000" b="1" dirty="0" err="1"/>
              <a:t>R</a:t>
            </a:r>
            <a:r>
              <a:rPr lang="sk-SK" sz="2000" b="1" dirty="0" err="1" smtClean="0"/>
              <a:t>epčeková</a:t>
            </a:r>
            <a:r>
              <a:rPr lang="sk-SK" sz="2000" b="1" dirty="0" smtClean="0"/>
              <a:t>, GR sekcie hospodárskej spolupráce, </a:t>
            </a:r>
            <a:r>
              <a:rPr lang="sk-SK" sz="2000" b="1" dirty="0" err="1" smtClean="0"/>
              <a:t>MZVaEZ</a:t>
            </a:r>
            <a:r>
              <a:rPr lang="sk-SK" sz="2000" b="1" dirty="0" smtClean="0"/>
              <a:t> SR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k-SK" sz="2000" b="1" dirty="0" smtClean="0"/>
              <a:t>14. november 2013, </a:t>
            </a:r>
            <a:r>
              <a:rPr lang="sk-SK" sz="2000" b="1" dirty="0" err="1" smtClean="0"/>
              <a:t>Šamorín-Čilistov</a:t>
            </a:r>
            <a:endParaRPr lang="en-US" sz="2000" b="1" dirty="0"/>
          </a:p>
          <a:p>
            <a: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/>
              <a:t>       </a:t>
            </a:r>
            <a:endParaRPr lang="sk-SK" sz="1600" b="1" dirty="0"/>
          </a:p>
          <a:p>
            <a:pPr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k-SK" sz="3400" dirty="0"/>
              <a:t> </a:t>
            </a:r>
            <a:r>
              <a:rPr lang="sk-SK" sz="1600" b="1" dirty="0"/>
              <a:t>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pPr algn="ctr"/>
            <a:r>
              <a:rPr lang="sk-SK" sz="3200" b="1" smtClean="0">
                <a:latin typeface="Calibri" pitchFamily="34" charset="0"/>
                <a:cs typeface="Calibri" pitchFamily="34" charset="0"/>
              </a:rPr>
              <a:t>Aktuálne denné ekonomické správy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4"/>
          <a:stretch/>
        </p:blipFill>
        <p:spPr bwMode="auto">
          <a:xfrm>
            <a:off x="1043608" y="908720"/>
            <a:ext cx="7305675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18"/>
          <p:cNvSpPr/>
          <p:nvPr/>
        </p:nvSpPr>
        <p:spPr bwMode="auto">
          <a:xfrm flipH="1">
            <a:off x="8963719" y="3789040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4" name="Striped Right Arrow 19"/>
          <p:cNvSpPr/>
          <p:nvPr/>
        </p:nvSpPr>
        <p:spPr bwMode="auto">
          <a:xfrm>
            <a:off x="6588224" y="3795390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859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994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18"/>
          <p:cNvSpPr/>
          <p:nvPr/>
        </p:nvSpPr>
        <p:spPr bwMode="auto">
          <a:xfrm flipH="1">
            <a:off x="8892480" y="4077072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4" name="Striped Right Arrow 19"/>
          <p:cNvSpPr/>
          <p:nvPr/>
        </p:nvSpPr>
        <p:spPr bwMode="auto">
          <a:xfrm>
            <a:off x="6659463" y="4083422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7813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3779912" y="1019622"/>
            <a:ext cx="5090344" cy="4445347"/>
            <a:chOff x="3779912" y="1019622"/>
            <a:chExt cx="5090344" cy="44453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393031"/>
              <a:ext cx="4586288" cy="4071938"/>
            </a:xfrm>
            <a:prstGeom prst="rect">
              <a:avLst/>
            </a:prstGeom>
            <a:noFill/>
            <a:ln w="5715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Rovná spojnica 2"/>
            <p:cNvCxnSpPr/>
            <p:nvPr/>
          </p:nvCxnSpPr>
          <p:spPr bwMode="auto">
            <a:xfrm>
              <a:off x="3779912" y="1268760"/>
              <a:ext cx="504056" cy="124271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BlokTextu 3"/>
            <p:cNvSpPr txBox="1"/>
            <p:nvPr/>
          </p:nvSpPr>
          <p:spPr>
            <a:xfrm>
              <a:off x="4277494" y="1019622"/>
              <a:ext cx="4586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Manuál obstarávania (príklad: NATO)</a:t>
              </a:r>
              <a:endParaRPr lang="sk-SK" dirty="0"/>
            </a:p>
          </p:txBody>
        </p:sp>
      </p:grpSp>
    </p:spTree>
    <p:extLst>
      <p:ext uri="{BB962C8B-B14F-4D97-AF65-F5344CB8AC3E}">
        <p14:creationId xmlns:p14="http://schemas.microsoft.com/office/powerpoint/2010/main" val="34273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205038"/>
            <a:ext cx="878510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Vybavovanie komerčných ponúk a dopytov</a:t>
            </a:r>
          </a:p>
          <a:p>
            <a:pPr>
              <a:defRPr/>
            </a:pPr>
            <a:endParaRPr lang="sk-SK" sz="2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Portál „podnikajme v zahraničí“</a:t>
            </a:r>
          </a:p>
          <a:p>
            <a:pPr>
              <a:defRPr/>
            </a:pPr>
            <a:endParaRPr lang="sk-SK" sz="2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>
                <a:latin typeface="Calibri" pitchFamily="34" charset="0"/>
              </a:rPr>
              <a:t>Projekty EÚ pre podnikateľov a verejnú správu</a:t>
            </a:r>
            <a:br>
              <a:rPr lang="sk-SK" sz="3200" b="1" dirty="0">
                <a:latin typeface="Calibri" pitchFamily="34" charset="0"/>
              </a:rPr>
            </a:br>
            <a:r>
              <a:rPr lang="sk-SK" sz="2400" b="1" dirty="0">
                <a:latin typeface="Calibri" pitchFamily="34" charset="0"/>
              </a:rPr>
              <a:t>(vonkajšia finančná pomoc EÚ: IPA, ENPI, SIGMA, TWINNING, TAIEX)</a:t>
            </a:r>
          </a:p>
          <a:p>
            <a:pPr>
              <a:defRPr/>
            </a:pPr>
            <a:endParaRPr lang="sk-SK" sz="24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Prezentácia pomocou prehľadu exportérov</a:t>
            </a:r>
          </a:p>
          <a:p>
            <a:pPr>
              <a:defRPr/>
            </a:pPr>
            <a:endParaRPr lang="sk-SK" sz="24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sz="3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Služby Podnikateľského centra </a:t>
            </a:r>
            <a:endParaRPr lang="sk-SK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22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35696" y="5085184"/>
            <a:ext cx="36004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32000" anchor="ctr"/>
          <a:lstStyle/>
          <a:p>
            <a:pPr>
              <a:defRPr/>
            </a:pPr>
            <a:endParaRPr lang="sk-SK"/>
          </a:p>
        </p:txBody>
      </p:sp>
      <p:sp>
        <p:nvSpPr>
          <p:cNvPr id="6" name="Striped Right Arrow 18"/>
          <p:cNvSpPr/>
          <p:nvPr/>
        </p:nvSpPr>
        <p:spPr bwMode="auto">
          <a:xfrm flipH="1">
            <a:off x="5076725" y="5517232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7" name="Striped Right Arrow 19"/>
          <p:cNvSpPr/>
          <p:nvPr/>
        </p:nvSpPr>
        <p:spPr bwMode="auto">
          <a:xfrm>
            <a:off x="2915816" y="5523582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5691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2483768" y="1124744"/>
            <a:ext cx="5416216" cy="4242570"/>
            <a:chOff x="2483768" y="1124744"/>
            <a:chExt cx="5416216" cy="4242570"/>
          </a:xfrm>
        </p:grpSpPr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124744"/>
              <a:ext cx="4408104" cy="4242570"/>
            </a:xfrm>
            <a:prstGeom prst="rect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Rovná spojnica 4"/>
            <p:cNvCxnSpPr>
              <a:endCxn id="49156" idx="1"/>
            </p:cNvCxnSpPr>
            <p:nvPr/>
          </p:nvCxnSpPr>
          <p:spPr bwMode="auto">
            <a:xfrm>
              <a:off x="2483768" y="3140968"/>
              <a:ext cx="1008112" cy="10506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43642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18"/>
          <p:cNvSpPr/>
          <p:nvPr/>
        </p:nvSpPr>
        <p:spPr bwMode="auto">
          <a:xfrm flipH="1">
            <a:off x="4860032" y="5661248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4" name="Striped Right Arrow 19"/>
          <p:cNvSpPr/>
          <p:nvPr/>
        </p:nvSpPr>
        <p:spPr bwMode="auto">
          <a:xfrm>
            <a:off x="2915816" y="5661248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5" name="Striped Right Arrow 18"/>
          <p:cNvSpPr/>
          <p:nvPr/>
        </p:nvSpPr>
        <p:spPr bwMode="auto">
          <a:xfrm flipH="1">
            <a:off x="5147295" y="5988074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6" name="Striped Right Arrow 19"/>
          <p:cNvSpPr/>
          <p:nvPr/>
        </p:nvSpPr>
        <p:spPr bwMode="auto">
          <a:xfrm>
            <a:off x="2987055" y="5988074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1096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sz="3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Služby Podnikateľského centra </a:t>
            </a:r>
            <a:r>
              <a:rPr lang="sk-SK" sz="32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MZVaEZ</a:t>
            </a:r>
            <a:r>
              <a:rPr lang="sk-SK" sz="3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 SR</a:t>
            </a:r>
            <a:endParaRPr lang="sk-SK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099" name="Zástupný symbol obsahu 2"/>
          <p:cNvSpPr>
            <a:spLocks noGrp="1"/>
          </p:cNvSpPr>
          <p:nvPr>
            <p:ph idx="1"/>
          </p:nvPr>
        </p:nvSpPr>
        <p:spPr>
          <a:xfrm>
            <a:off x="528638" y="1720850"/>
            <a:ext cx="8229600" cy="431006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sk-SK" sz="24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sk-SK" sz="24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sk-SK" sz="24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z="2800" b="1" dirty="0" smtClean="0">
                <a:latin typeface="Calibri" pitchFamily="34" charset="0"/>
              </a:rPr>
              <a:t>Našou prioritou je asistovať slovenským podnikateľom pri exporte tovarov a služieb, vytváraní kooperačných väzieb a spoločných podnikov v zahraničí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3" y="1989138"/>
            <a:ext cx="878192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3200" b="1" dirty="0">
                <a:latin typeface="Calibri" pitchFamily="34" charset="0"/>
              </a:rPr>
              <a:t>Vybavovanie komerčných ponúk a dopytov</a:t>
            </a:r>
          </a:p>
          <a:p>
            <a:pPr>
              <a:defRPr/>
            </a:pPr>
            <a:endParaRPr lang="sk-SK" sz="3200" b="1" dirty="0"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Portál „podnikajme v zahraničí“</a:t>
            </a:r>
          </a:p>
          <a:p>
            <a:pPr>
              <a:defRPr/>
            </a:pPr>
            <a:endParaRPr lang="sk-SK" sz="24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Projekty EÚ pre podnikateľov a verejnú správu</a:t>
            </a:r>
            <a:br>
              <a:rPr lang="sk-SK" sz="3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</a:br>
            <a:r>
              <a:rPr lang="sk-SK" sz="24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(vonkajšia finančná pomoc EÚ: IPA, ENPI, SIGMA, TWINNING, TAIEX)</a:t>
            </a:r>
          </a:p>
          <a:p>
            <a:pPr>
              <a:defRPr/>
            </a:pPr>
            <a:endParaRPr lang="sk-SK" sz="2400" b="1" dirty="0"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Prezentácia pomocou prehľadu exportérov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099" grpI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63688" y="836712"/>
            <a:ext cx="5544616" cy="288032"/>
          </a:xfrm>
          <a:prstGeom prst="rect">
            <a:avLst/>
          </a:prstGeom>
          <a:noFill/>
          <a:ln w="38100">
            <a:solidFill>
              <a:srgbClr val="7030A0"/>
            </a:solidFill>
            <a:headEnd/>
            <a:tailEnd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32000" anchor="ctr"/>
          <a:lstStyle/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63688" y="4653136"/>
            <a:ext cx="6336704" cy="288032"/>
          </a:xfrm>
          <a:prstGeom prst="rect">
            <a:avLst/>
          </a:prstGeom>
          <a:noFill/>
          <a:ln w="38100">
            <a:solidFill>
              <a:srgbClr val="7030A0"/>
            </a:solidFill>
            <a:headEnd/>
            <a:tailEnd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32000" anchor="ctr"/>
          <a:lstStyle/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1736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63688" y="836712"/>
            <a:ext cx="1872208" cy="288032"/>
          </a:xfrm>
          <a:prstGeom prst="rect">
            <a:avLst/>
          </a:prstGeom>
          <a:noFill/>
          <a:ln w="38100">
            <a:solidFill>
              <a:srgbClr val="7030A0"/>
            </a:solidFill>
            <a:headEnd/>
            <a:tailEnd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32000" anchor="ctr"/>
          <a:lstStyle/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63688" y="3284984"/>
            <a:ext cx="7200800" cy="504056"/>
          </a:xfrm>
          <a:prstGeom prst="rect">
            <a:avLst/>
          </a:prstGeom>
          <a:noFill/>
          <a:ln w="38100">
            <a:solidFill>
              <a:srgbClr val="7030A0"/>
            </a:solidFill>
            <a:headEnd/>
            <a:tailEnd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32000" anchor="ctr"/>
          <a:lstStyle/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9865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205038"/>
            <a:ext cx="878510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Vybavovanie komerčných ponúk a dopytov</a:t>
            </a:r>
          </a:p>
          <a:p>
            <a:pPr>
              <a:defRPr/>
            </a:pPr>
            <a:endParaRPr lang="sk-SK" sz="2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Portál „podnikajme v zahraničí“</a:t>
            </a:r>
          </a:p>
          <a:p>
            <a:pPr>
              <a:defRPr/>
            </a:pPr>
            <a:endParaRPr lang="sk-SK" sz="2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Projekty EÚ pre podnikateľov a verejnú </a:t>
            </a:r>
            <a:r>
              <a:rPr lang="sk-SK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správu</a:t>
            </a:r>
            <a:br>
              <a:rPr lang="sk-SK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</a:br>
            <a:r>
              <a:rPr lang="sk-SK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(vonkajšia finančná pomoc </a:t>
            </a:r>
            <a:r>
              <a:rPr lang="sk-SK" sz="24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EÚ: IPA, ENPI, SIGMA, TWINNING, TAIEX)</a:t>
            </a:r>
            <a:endParaRPr lang="sk-SK" sz="2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sk-SK" sz="24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 smtClean="0">
                <a:latin typeface="Calibri" pitchFamily="34" charset="0"/>
              </a:rPr>
              <a:t>Prezentácia pomocou prehľadu exportérov</a:t>
            </a:r>
          </a:p>
          <a:p>
            <a:pPr>
              <a:defRPr/>
            </a:pPr>
            <a:endParaRPr lang="sk-SK" sz="1200" b="1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sz="3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Služby Podnikateľského centra </a:t>
            </a:r>
            <a:endParaRPr lang="sk-SK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triped Right Arrow 18"/>
          <p:cNvSpPr/>
          <p:nvPr/>
        </p:nvSpPr>
        <p:spPr bwMode="auto">
          <a:xfrm flipH="1">
            <a:off x="8820472" y="5765700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20" name="Striped Right Arrow 19"/>
          <p:cNvSpPr/>
          <p:nvPr/>
        </p:nvSpPr>
        <p:spPr bwMode="auto">
          <a:xfrm>
            <a:off x="6659563" y="5772050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35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ĺžnik 1"/>
          <p:cNvSpPr/>
          <p:nvPr/>
        </p:nvSpPr>
        <p:spPr>
          <a:xfrm rot="1056096">
            <a:off x="2831903" y="2969048"/>
            <a:ext cx="3454793" cy="92333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Bezplatne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sz="3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Služby ekonomických diplomatov SR v zahraničí  </a:t>
            </a:r>
            <a:br>
              <a:rPr lang="sk-SK" sz="3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</a:br>
            <a:r>
              <a:rPr lang="sk-SK" sz="3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pre slovenských podnikateľov</a:t>
            </a:r>
            <a:endParaRPr lang="sk-SK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1" y="3410540"/>
            <a:ext cx="8641084" cy="2970044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sk-SK" sz="1700" b="1" dirty="0" smtClean="0">
                <a:solidFill>
                  <a:srgbClr val="000000"/>
                </a:solidFill>
              </a:rPr>
              <a:t>INFORMAČNÉ služby </a:t>
            </a:r>
            <a:r>
              <a:rPr lang="sk-SK" sz="1700" dirty="0" smtClean="0">
                <a:solidFill>
                  <a:srgbClr val="000000"/>
                </a:solidFill>
              </a:rPr>
              <a:t>– informácie o zahraničnom trhu, miestnej legislatíve, obchodných zvyklostiach, o zahraničných tendroch, projektoch...</a:t>
            </a:r>
          </a:p>
          <a:p>
            <a:pPr lvl="0" algn="just">
              <a:buFont typeface="Wingdings" pitchFamily="2" charset="2"/>
              <a:buChar char="v"/>
            </a:pPr>
            <a:endParaRPr lang="sk-SK" sz="1700" dirty="0" smtClean="0">
              <a:solidFill>
                <a:srgbClr val="00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sk-SK" sz="1700" b="1" dirty="0" smtClean="0">
                <a:solidFill>
                  <a:srgbClr val="000000"/>
                </a:solidFill>
              </a:rPr>
              <a:t>PORADENSKÉ služby </a:t>
            </a:r>
            <a:r>
              <a:rPr lang="sk-SK" sz="1700" dirty="0" smtClean="0">
                <a:solidFill>
                  <a:srgbClr val="000000"/>
                </a:solidFill>
              </a:rPr>
              <a:t>– poradenstvo pri riešení problémov exportérov, odporučenie overených právnických kancelárií na riešenie obchodných sporov, poradenstvo pri identifikácii obchodných partnerov...</a:t>
            </a:r>
          </a:p>
          <a:p>
            <a:pPr lvl="0" algn="just"/>
            <a:endParaRPr lang="sk-SK" sz="1700" dirty="0" smtClean="0">
              <a:solidFill>
                <a:srgbClr val="00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sk-SK" sz="1700" b="1" dirty="0" smtClean="0">
                <a:solidFill>
                  <a:srgbClr val="000000"/>
                </a:solidFill>
              </a:rPr>
              <a:t>ASISTENČNÉ služby </a:t>
            </a:r>
            <a:r>
              <a:rPr lang="sk-SK" sz="1700" dirty="0" smtClean="0">
                <a:solidFill>
                  <a:srgbClr val="000000"/>
                </a:solidFill>
              </a:rPr>
              <a:t>– vyhľadávanie obchodných, kooperačných partnerov, sprostredkovanie obchodných rokovaní, pomoc pri zakladaní pobočiek slovenských firiem, asistencia pri účasti firiem na zahraničných veľtrhoch a účasti v obchodných misiách...</a:t>
            </a:r>
            <a:endParaRPr lang="sk-SK" sz="1700" dirty="0">
              <a:solidFill>
                <a:srgbClr val="000000"/>
              </a:solidFill>
            </a:endParaRPr>
          </a:p>
        </p:txBody>
      </p:sp>
      <p:sp>
        <p:nvSpPr>
          <p:cNvPr id="2" name="Vlna 1"/>
          <p:cNvSpPr/>
          <p:nvPr/>
        </p:nvSpPr>
        <p:spPr bwMode="auto">
          <a:xfrm>
            <a:off x="1259632" y="1700808"/>
            <a:ext cx="5256584" cy="1224136"/>
          </a:xfrm>
          <a:prstGeom prst="wav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Vodorovný zvitok 2"/>
          <p:cNvSpPr/>
          <p:nvPr/>
        </p:nvSpPr>
        <p:spPr bwMode="auto">
          <a:xfrm>
            <a:off x="1187624" y="1484784"/>
            <a:ext cx="6552728" cy="1584176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000" dirty="0">
                <a:solidFill>
                  <a:schemeClr val="tx1"/>
                </a:solidFill>
                <a:latin typeface="Arial" charset="0"/>
                <a:cs typeface="Arial" charset="0"/>
              </a:rPr>
              <a:t>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ieť 89 zastúpení v zahraničí,</a:t>
            </a:r>
            <a:r>
              <a:rPr kumimoji="0" lang="sk-SK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z toho 63 ZÚ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000" baseline="0" dirty="0" smtClean="0"/>
              <a:t>49</a:t>
            </a:r>
            <a:r>
              <a:rPr lang="sk-SK" sz="2000" dirty="0" smtClean="0"/>
              <a:t> ekonomických diplomatov na ZÚ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77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66667" r="25270" b="18797"/>
          <a:stretch>
            <a:fillRect/>
          </a:stretch>
        </p:blipFill>
        <p:spPr bwMode="auto">
          <a:xfrm>
            <a:off x="842963" y="3645024"/>
            <a:ext cx="73771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800" y="522288"/>
            <a:ext cx="80660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32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Pripravované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aktivity</a:t>
            </a:r>
            <a:endParaRPr lang="en-US" sz="3200" b="1" dirty="0">
              <a:solidFill>
                <a:schemeClr val="accent5">
                  <a:lumMod val="2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8676" name="BlokTextu 1"/>
          <p:cNvSpPr txBox="1">
            <a:spLocks noChangeArrowheads="1"/>
          </p:cNvSpPr>
          <p:nvPr/>
        </p:nvSpPr>
        <p:spPr bwMode="auto">
          <a:xfrm>
            <a:off x="611188" y="1736725"/>
            <a:ext cx="78867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sk-SK" sz="1700" dirty="0" smtClean="0"/>
              <a:t>Odborné semináre </a:t>
            </a:r>
            <a:r>
              <a:rPr lang="sk-SK" sz="1700" dirty="0"/>
              <a:t>s partnerskými organizáciami </a:t>
            </a:r>
            <a:r>
              <a:rPr lang="sk-SK" sz="1700" dirty="0" smtClean="0"/>
              <a:t>o možnostiach zapojenia sa slovenských firiem  do projektov medzinárodného verejného obstarávania, osobitne do projektov vonkajšej finančnej pomoci EÚ a projektov medzinárodných organizácií</a:t>
            </a:r>
            <a:endParaRPr lang="sk-SK" sz="17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sz="36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Ďakujem za </a:t>
            </a:r>
            <a:r>
              <a:rPr lang="sk-SK" sz="36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pozornosť.</a:t>
            </a:r>
            <a:endParaRPr lang="sk-SK" sz="3600" b="1" dirty="0">
              <a:solidFill>
                <a:schemeClr val="accent5">
                  <a:lumMod val="2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5970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bojsmerná vodorovná šípka 3"/>
          <p:cNvSpPr>
            <a:spLocks noChangeArrowheads="1"/>
          </p:cNvSpPr>
          <p:nvPr/>
        </p:nvSpPr>
        <p:spPr bwMode="auto">
          <a:xfrm>
            <a:off x="2102961" y="2091392"/>
            <a:ext cx="720725" cy="287337"/>
          </a:xfrm>
          <a:prstGeom prst="leftRightArrow">
            <a:avLst>
              <a:gd name="adj1" fmla="val 50000"/>
              <a:gd name="adj2" fmla="val 50166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3" name="Rounded Rectangle 2"/>
          <p:cNvSpPr/>
          <p:nvPr/>
        </p:nvSpPr>
        <p:spPr bwMode="auto">
          <a:xfrm>
            <a:off x="302761" y="1767009"/>
            <a:ext cx="1584176" cy="9361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>
              <a:defRPr/>
            </a:pPr>
            <a:r>
              <a:rPr lang="sk-SK" dirty="0"/>
              <a:t>Podnikateľská verejnosť</a:t>
            </a:r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3084665" y="1767009"/>
            <a:ext cx="1800200" cy="936104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sk-SK" dirty="0"/>
              <a:t>Podnikateľské centrum MZVaEZ SR</a:t>
            </a:r>
          </a:p>
        </p:txBody>
      </p:sp>
      <p:sp>
        <p:nvSpPr>
          <p:cNvPr id="11" name="Obojsmerná vodorovná šípka 3"/>
          <p:cNvSpPr>
            <a:spLocks noChangeArrowheads="1"/>
          </p:cNvSpPr>
          <p:nvPr/>
        </p:nvSpPr>
        <p:spPr bwMode="auto">
          <a:xfrm>
            <a:off x="5127297" y="2091391"/>
            <a:ext cx="720725" cy="287337"/>
          </a:xfrm>
          <a:prstGeom prst="leftRightArrow">
            <a:avLst>
              <a:gd name="adj1" fmla="val 50000"/>
              <a:gd name="adj2" fmla="val 50166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5" name="Rounded Rectangle 4"/>
          <p:cNvSpPr/>
          <p:nvPr/>
        </p:nvSpPr>
        <p:spPr bwMode="auto">
          <a:xfrm>
            <a:off x="6012160" y="1448779"/>
            <a:ext cx="2808312" cy="255628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sk-SK" dirty="0"/>
              <a:t>Sieť 89 zastúpení v zahraničí po celom svete, z toho 63 ZÚ</a:t>
            </a:r>
          </a:p>
          <a:p>
            <a:pPr>
              <a:defRPr/>
            </a:pPr>
            <a:endParaRPr lang="sk-SK" dirty="0"/>
          </a:p>
          <a:p>
            <a:pPr algn="just">
              <a:defRPr/>
            </a:pPr>
            <a:r>
              <a:rPr lang="sk-SK" dirty="0"/>
              <a:t>49 ekonomických diplomatov na zastupiteľských úradoch</a:t>
            </a:r>
          </a:p>
          <a:p>
            <a:pPr algn="just">
              <a:defRPr/>
            </a:pPr>
            <a:endParaRPr lang="sk-SK" dirty="0"/>
          </a:p>
          <a:p>
            <a:pPr algn="just">
              <a:defRPr/>
            </a:pPr>
            <a:r>
              <a:rPr lang="sk-SK" dirty="0"/>
              <a:t>Sieť okolo 160 honorárnych konzulov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13" y="688975"/>
            <a:ext cx="7920037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32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Vybavovanie komerčných ponúk a dopytov</a:t>
            </a:r>
          </a:p>
          <a:p>
            <a:pPr>
              <a:defRPr/>
            </a:pPr>
            <a:endParaRPr lang="sk-SK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3213" y="4076700"/>
            <a:ext cx="70056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v"/>
              <a:defRPr/>
            </a:pPr>
            <a:r>
              <a:rPr lang="sk-SK" sz="1700" dirty="0" smtClean="0"/>
              <a:t>základné ekonomické informácie o teritóriu</a:t>
            </a: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sk-SK" sz="1700" dirty="0" smtClean="0"/>
              <a:t>predpisy a zákony regulujúce vývoz do krajiny</a:t>
            </a: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sk-SK" sz="1700" dirty="0" smtClean="0"/>
              <a:t>zakladanie spoločnosti v krajine</a:t>
            </a: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sk-SK" sz="1700" dirty="0" smtClean="0"/>
              <a:t>poskytnutie kontaktov na relevantné asociácie, zväzy a združenia</a:t>
            </a: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sk-SK" sz="1700" dirty="0" smtClean="0"/>
              <a:t>vyhľadávanie obchodných partnerov</a:t>
            </a:r>
            <a:r>
              <a:rPr lang="en-US" sz="1700" dirty="0" smtClean="0"/>
              <a:t> a </a:t>
            </a:r>
            <a:r>
              <a:rPr lang="sk-SK" sz="1700" dirty="0" smtClean="0"/>
              <a:t>sprostredkovanie rokovaní</a:t>
            </a: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sk-SK" sz="1700" dirty="0" smtClean="0"/>
              <a:t>preverenie potenciálnych obchodných partnerov</a:t>
            </a:r>
          </a:p>
          <a:p>
            <a:pPr marL="0" indent="0" algn="l" eaLnBrk="1" hangingPunct="1">
              <a:defRPr/>
            </a:pPr>
            <a:endParaRPr lang="sk-SK" sz="16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sz="3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Služby Podnikateľského centra </a:t>
            </a:r>
            <a:endParaRPr lang="sk-SK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05038"/>
            <a:ext cx="878510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Vybavovanie komerčných ponúk a dopytov</a:t>
            </a:r>
          </a:p>
          <a:p>
            <a:pPr>
              <a:defRPr/>
            </a:pPr>
            <a:endParaRPr lang="sk-SK" sz="2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>
                <a:latin typeface="Calibri" pitchFamily="34" charset="0"/>
              </a:rPr>
              <a:t>Portál „podnikajme v zahraničí“</a:t>
            </a:r>
          </a:p>
          <a:p>
            <a:pPr>
              <a:defRPr/>
            </a:pPr>
            <a:endParaRPr lang="sk-SK" sz="2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Projekty EÚ pre podnikateľov a verejnú </a:t>
            </a:r>
            <a:r>
              <a:rPr lang="sk-SK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správu</a:t>
            </a:r>
            <a:br>
              <a:rPr lang="sk-SK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</a:br>
            <a:r>
              <a:rPr lang="sk-SK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(vonkajšia finančná pomoc </a:t>
            </a:r>
            <a:r>
              <a:rPr lang="sk-SK" sz="24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EÚ: IPA, ENPI, SIGMA, TWINNING, TAIEX)</a:t>
            </a:r>
            <a:endParaRPr lang="sk-SK" sz="2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sk-SK" sz="24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sk-SK" sz="3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Prezentácia pomocou prehľadu exportérov</a:t>
            </a:r>
          </a:p>
          <a:p>
            <a:pPr>
              <a:defRPr/>
            </a:pPr>
            <a:endParaRPr lang="sk-SK" sz="12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" r="1239"/>
          <a:stretch>
            <a:fillRect/>
          </a:stretch>
        </p:blipFill>
        <p:spPr bwMode="auto">
          <a:xfrm>
            <a:off x="-117475" y="908050"/>
            <a:ext cx="9261475" cy="72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sz="32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Portál „Podnikajme v zahraničí“ (www.mzv.sk)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76256" y="2132856"/>
            <a:ext cx="2271072" cy="1152525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32000" anchor="ctr"/>
          <a:lstStyle/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36296" y="1844823"/>
            <a:ext cx="1911032" cy="288033"/>
          </a:xfrm>
          <a:prstGeom prst="rect">
            <a:avLst/>
          </a:prstGeom>
          <a:solidFill>
            <a:schemeClr val="accent1">
              <a:alpha val="0"/>
            </a:schemeClr>
          </a:solidFill>
          <a:ln w="82550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32000" anchor="ctr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riped Right Arrow 5"/>
          <p:cNvSpPr/>
          <p:nvPr/>
        </p:nvSpPr>
        <p:spPr bwMode="auto">
          <a:xfrm flipH="1">
            <a:off x="4852988" y="3933056"/>
            <a:ext cx="504825" cy="319087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7" name="Striped Right Arrow 8"/>
          <p:cNvSpPr/>
          <p:nvPr/>
        </p:nvSpPr>
        <p:spPr bwMode="auto">
          <a:xfrm>
            <a:off x="2916238" y="3933056"/>
            <a:ext cx="503237" cy="319087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514350"/>
            <a:ext cx="729615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iped Right Arrow 3"/>
          <p:cNvSpPr/>
          <p:nvPr/>
        </p:nvSpPr>
        <p:spPr bwMode="auto">
          <a:xfrm flipH="1">
            <a:off x="1519238" y="2439988"/>
            <a:ext cx="504825" cy="247650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5" name="Striped Right Arrow 4"/>
          <p:cNvSpPr/>
          <p:nvPr/>
        </p:nvSpPr>
        <p:spPr bwMode="auto">
          <a:xfrm>
            <a:off x="295275" y="2443163"/>
            <a:ext cx="503238" cy="249237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229725" cy="715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5029200" y="1052513"/>
            <a:ext cx="3790950" cy="1584325"/>
          </a:xfrm>
          <a:prstGeom prst="rect">
            <a:avLst/>
          </a:prstGeom>
          <a:solidFill>
            <a:srgbClr val="E3C3DE">
              <a:alpha val="70000"/>
            </a:srgbClr>
          </a:solidFill>
          <a:effectLst>
            <a:outerShdw blurRad="50800" dist="38100" dir="16200000" rotWithShape="0">
              <a:prstClr val="black">
                <a:alpha val="57000"/>
              </a:prstClr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sk-SK" sz="1600" b="1" dirty="0" smtClean="0">
                <a:latin typeface="Calibri" pitchFamily="34" charset="0"/>
              </a:rPr>
              <a:t>Základné ekonomické informácie</a:t>
            </a:r>
          </a:p>
          <a:p>
            <a:pPr eaLnBrk="1" hangingPunct="1">
              <a:defRPr/>
            </a:pPr>
            <a:r>
              <a:rPr lang="sk-SK" sz="1600" b="1" dirty="0" smtClean="0">
                <a:latin typeface="Calibri" pitchFamily="34" charset="0"/>
              </a:rPr>
              <a:t>Podpora obchodu a podnikania</a:t>
            </a:r>
          </a:p>
          <a:p>
            <a:pPr eaLnBrk="1" hangingPunct="1">
              <a:defRPr/>
            </a:pPr>
            <a:r>
              <a:rPr lang="sk-SK" sz="1600" b="1" dirty="0" smtClean="0">
                <a:latin typeface="Calibri" pitchFamily="34" charset="0"/>
              </a:rPr>
              <a:t>Investície, energetika, veda a výskum</a:t>
            </a:r>
          </a:p>
          <a:p>
            <a:pPr eaLnBrk="1" hangingPunct="1">
              <a:defRPr/>
            </a:pPr>
            <a:r>
              <a:rPr lang="sk-SK" sz="1600" b="1" dirty="0" smtClean="0">
                <a:latin typeface="Calibri" pitchFamily="34" charset="0"/>
              </a:rPr>
              <a:t>Zahraničný obchod krajiny</a:t>
            </a:r>
          </a:p>
          <a:p>
            <a:pPr eaLnBrk="1" hangingPunct="1">
              <a:defRPr/>
            </a:pPr>
            <a:r>
              <a:rPr lang="sk-SK" sz="1600" b="1" dirty="0" smtClean="0">
                <a:latin typeface="Calibri" pitchFamily="34" charset="0"/>
              </a:rPr>
              <a:t>Marketingová stratégia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iped Right Arrow 5"/>
          <p:cNvSpPr/>
          <p:nvPr/>
        </p:nvSpPr>
        <p:spPr bwMode="auto">
          <a:xfrm flipH="1">
            <a:off x="5265738" y="3755826"/>
            <a:ext cx="504825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5" name="Striped Right Arrow 8"/>
          <p:cNvSpPr/>
          <p:nvPr/>
        </p:nvSpPr>
        <p:spPr bwMode="auto">
          <a:xfrm>
            <a:off x="2914650" y="3755826"/>
            <a:ext cx="503238" cy="249238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2550</TotalTime>
  <Words>306</Words>
  <Application>Microsoft Office PowerPoint</Application>
  <PresentationFormat>Prezentácia na obrazovke (4:3)</PresentationFormat>
  <Paragraphs>79</Paragraphs>
  <Slides>27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Pixel</vt:lpstr>
      <vt:lpstr>Podpora podnikania slovenských subjektov v zahraničí prostredníctvom MZVaEZ SR </vt:lpstr>
      <vt:lpstr>Služby Podnikateľského centra MZVaEZ SR</vt:lpstr>
      <vt:lpstr>Prezentácia programu PowerPoint</vt:lpstr>
      <vt:lpstr>Služby Podnikateľského centra </vt:lpstr>
      <vt:lpstr>Portál „Podnikajme v zahraničí“ (www.mzv.sk)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Aktuálne denné ekonomické správy</vt:lpstr>
      <vt:lpstr>Prezentácia programu PowerPoint</vt:lpstr>
      <vt:lpstr>Prezentácia programu PowerPoint</vt:lpstr>
      <vt:lpstr>Prezentácia programu PowerPoint</vt:lpstr>
      <vt:lpstr>Prezentácia programu PowerPoint</vt:lpstr>
      <vt:lpstr>Služby Podnikateľského centra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Služby Podnikateľského centra </vt:lpstr>
      <vt:lpstr>Prezentácia programu PowerPoint</vt:lpstr>
      <vt:lpstr>Prezentácia programu PowerPoint</vt:lpstr>
      <vt:lpstr>Služby ekonomických diplomatov SR v zahraničí   pre slovenských podnikateľov</vt:lpstr>
      <vt:lpstr>Prezentácia programu PowerPoint</vt:lpstr>
      <vt:lpstr>Prezentácia programu PowerPoint</vt:lpstr>
    </vt:vector>
  </TitlesOfParts>
  <Company>MZV 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Podnikateľské informačné centrum MZV SR</dc:title>
  <dc:creator>HPCompaq6005ProSFF</dc:creator>
  <cp:lastModifiedBy>Windows User</cp:lastModifiedBy>
  <cp:revision>136</cp:revision>
  <cp:lastPrinted>2013-10-15T09:19:18Z</cp:lastPrinted>
  <dcterms:created xsi:type="dcterms:W3CDTF">2011-03-01T09:52:28Z</dcterms:created>
  <dcterms:modified xsi:type="dcterms:W3CDTF">2013-11-13T15:24:26Z</dcterms:modified>
</cp:coreProperties>
</file>