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79" r:id="rId4"/>
    <p:sldId id="281" r:id="rId5"/>
    <p:sldId id="291" r:id="rId6"/>
    <p:sldId id="273" r:id="rId7"/>
    <p:sldId id="287" r:id="rId8"/>
    <p:sldId id="282" r:id="rId9"/>
    <p:sldId id="288" r:id="rId10"/>
    <p:sldId id="289" r:id="rId11"/>
    <p:sldId id="290" r:id="rId12"/>
    <p:sldId id="292" r:id="rId13"/>
    <p:sldId id="285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át Jakub" initials="SJ" lastIdx="4" clrIdx="0">
    <p:extLst>
      <p:ext uri="{19B8F6BF-5375-455C-9EA6-DF929625EA0E}">
        <p15:presenceInfo xmlns:p15="http://schemas.microsoft.com/office/powerpoint/2012/main" xmlns="" userId="S-1-5-21-1085031214-963894560-839522115-55243" providerId="AD"/>
      </p:ext>
    </p:extLst>
  </p:cmAuthor>
  <p:cmAuthor id="2" name="Krátký Robert" initials="KR" lastIdx="7" clrIdx="1">
    <p:extLst>
      <p:ext uri="{19B8F6BF-5375-455C-9EA6-DF929625EA0E}">
        <p15:presenceInfo xmlns:p15="http://schemas.microsoft.com/office/powerpoint/2012/main" xmlns="" userId="S-1-5-21-1085031214-963894560-839522115-16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5"/>
    <a:srgbClr val="0098DB"/>
    <a:srgbClr val="44546A"/>
    <a:srgbClr val="009EDD"/>
    <a:srgbClr val="06A5DE"/>
    <a:srgbClr val="41AFE4"/>
    <a:srgbClr val="65B7E7"/>
    <a:srgbClr val="85C3EC"/>
    <a:srgbClr val="ABD4F1"/>
    <a:srgbClr val="04B3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6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7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708E8-3DF6-4250-B7F5-AD5F5345FA07}" type="datetimeFigureOut">
              <a:rPr lang="cs-CZ" smtClean="0"/>
              <a:pPr/>
              <a:t>8. 11. 2017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F5F66-D8B5-43D2-BBCC-A9B257F565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78028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F6156-F865-4223-9C9B-8CDCD53BB91C}" type="datetimeFigureOut">
              <a:rPr lang="cs-CZ" smtClean="0"/>
              <a:pPr/>
              <a:t>8. 11. 2017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74689-5AE2-4773-BBC9-8A4B55B3BFB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5595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4689-5AE2-4773-BBC9-8A4B55B3BFB2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317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DCBF-23A7-4E0A-BBD1-39A901D1606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2594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DCBF-23A7-4E0A-BBD1-39A901D1606F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176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74689-5AE2-4773-BBC9-8A4B55B3BFB2}" type="slidenum">
              <a: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85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1676400"/>
            <a:ext cx="9144000" cy="1925638"/>
          </a:xfrm>
        </p:spPr>
        <p:txBody>
          <a:bodyPr anchor="b">
            <a:normAutofit/>
          </a:bodyPr>
          <a:lstStyle>
            <a:lvl1pPr algn="ctr">
              <a:defRPr sz="32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24680" y="155513"/>
            <a:ext cx="1542639" cy="11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56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normalizeH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 sz="2000"/>
            </a:lvl1pPr>
            <a:lvl2pPr>
              <a:spcAft>
                <a:spcPts val="3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4724399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1597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sm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4724399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2509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 cap="all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724399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012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37025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24680" y="155513"/>
            <a:ext cx="1542639" cy="1156980"/>
          </a:xfrm>
          <a:prstGeom prst="rect">
            <a:avLst/>
          </a:prstGeom>
        </p:spPr>
      </p:pic>
      <p:sp>
        <p:nvSpPr>
          <p:cNvPr id="5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831850" y="4986709"/>
            <a:ext cx="10515600" cy="2947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xmlns="" val="197416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4724399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1362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4724399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9059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endParaRPr lang="cs-CZ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5347854" y="913684"/>
            <a:ext cx="1496291" cy="8313"/>
          </a:xfrm>
          <a:prstGeom prst="line">
            <a:avLst/>
          </a:prstGeom>
          <a:noFill/>
          <a:ln w="63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4724399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476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1000"/>
        </a:spcBef>
        <a:spcAft>
          <a:spcPts val="0"/>
        </a:spcAft>
        <a:buClr>
          <a:srgbClr val="00B0F0"/>
        </a:buClr>
        <a:buFont typeface="Calibri" panose="020F0502020204030204" pitchFamily="34" charset="0"/>
        <a:buChar char="&gt;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12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Calibri" panose="020F0502020204030204" pitchFamily="34" charset="0"/>
        <a:buChar char="&gt;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Calibri" panose="020F0502020204030204" pitchFamily="34" charset="0"/>
        <a:buChar char="&gt;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Calibri" panose="020F0502020204030204" pitchFamily="34" charset="0"/>
        <a:buChar char="&gt;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enata.hofferova@renomia.s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hyperlink" Target="http://www.google.sk/url?sa=i&amp;rct=j&amp;q=&amp;esrc=s&amp;frm=1&amp;source=images&amp;cd=&amp;cad=rja&amp;docid=XEwEJJwrjldLFM&amp;tbnid=f7PI_y9JcKTpoM:&amp;ved=0CAUQjRw&amp;url=http://www.satib.co.za/links/partnerships/&amp;ei=rnnzUsXyLOGP0AW18IDYDg&amp;bvm=bv.60799247,d.ZGU&amp;psig=AFQjCNFPC_kjphmeMLIRgTheFM3Bwj4C8A&amp;ust=1391774507086798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jpe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5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078966"/>
            <a:ext cx="9144000" cy="85328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RENOMIA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373146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KOMPLEXNÉ SLUŽBY V OBLASTI </a:t>
            </a:r>
          </a:p>
          <a:p>
            <a:pPr>
              <a:lnSpc>
                <a:spcPct val="100000"/>
              </a:lnSpc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POISTENIA A RISK MANAGEMENTU</a:t>
            </a:r>
          </a:p>
          <a:p>
            <a:pPr>
              <a:lnSpc>
                <a:spcPct val="100000"/>
              </a:lnSpc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929668" y="60385"/>
            <a:ext cx="1181819" cy="1043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4602268"/>
            <a:ext cx="9144000" cy="853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xmlns="" val="292102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255" y="88288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Poistné</a:t>
            </a:r>
            <a:r>
              <a:rPr lang="cs-CZ" dirty="0"/>
              <a:t> produkty </a:t>
            </a:r>
            <a:r>
              <a:rPr lang="sk-SK" dirty="0"/>
              <a:t>logistika, zasielateľstvo, Doprava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528505" y="1222038"/>
            <a:ext cx="10048768" cy="5042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500"/>
              </a:lnSpc>
            </a:pPr>
            <a:r>
              <a:rPr lang="sk-SK" b="1" dirty="0">
                <a:solidFill>
                  <a:srgbClr val="0098DB"/>
                </a:solidFill>
              </a:rPr>
              <a:t>POISTENIE PREPRAVY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u="sng" dirty="0"/>
              <a:t>Poistenie zodpovednosti zasielateľa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Zasielateľ v pozícii dopravcu – zodpovednosť cudzieho dopravcu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Zasielateľ ako vystavovateľ konosamentu FIATA</a:t>
            </a:r>
          </a:p>
          <a:p>
            <a:pPr lvl="2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Poistenie rizika fantómového dopravcu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u="sng" dirty="0"/>
              <a:t>Poistenie prepravy zásielok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u="sng" dirty="0"/>
              <a:t>Poistenie zodpovednosti diaľničného dopravcu (</a:t>
            </a:r>
            <a:r>
              <a:rPr lang="sk-SK" sz="1600" u="sng" dirty="0" err="1"/>
              <a:t>vnútrošt</a:t>
            </a:r>
            <a:r>
              <a:rPr lang="sk-SK" sz="1600" u="sng" dirty="0"/>
              <a:t>, CMR) – aj cudzí dopravca (</a:t>
            </a:r>
            <a:r>
              <a:rPr lang="sk-SK" sz="1600" u="sng" dirty="0" err="1"/>
              <a:t>poddopravca</a:t>
            </a:r>
            <a:r>
              <a:rPr lang="sk-SK" sz="1600" u="sng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u="sng" dirty="0"/>
              <a:t>Poistenie colného dlhu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u="sng" dirty="0"/>
              <a:t>Poistenie tankovacích kariet</a:t>
            </a:r>
          </a:p>
          <a:p>
            <a:pPr>
              <a:lnSpc>
                <a:spcPts val="2500"/>
              </a:lnSpc>
            </a:pPr>
            <a:r>
              <a:rPr lang="sk-SK" b="1" dirty="0">
                <a:solidFill>
                  <a:srgbClr val="0098DB"/>
                </a:solidFill>
              </a:rPr>
              <a:t>OSTATNÉ DRUHY POISTENIA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dirty="0"/>
              <a:t>Poistenie členov štatutárnych orgánov (D&amp;O)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dirty="0"/>
              <a:t>Poistenie pohľadávok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dirty="0"/>
              <a:t>Poistenie kybernetických rizík (strata údajov), počítačovej kriminality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dirty="0"/>
              <a:t>Cestovné poistenie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dirty="0"/>
              <a:t>Úrazové poistenie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dirty="0"/>
              <a:t>Zodpovednosť zamestnancov voči zamestnávateľovi  .....  a mnohé ďalšie</a:t>
            </a:r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439817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6" name="Grafický objekt 5" descr="Počítač">
            <a:extLst>
              <a:ext uri="{FF2B5EF4-FFF2-40B4-BE49-F238E27FC236}">
                <a16:creationId xmlns:a16="http://schemas.microsoft.com/office/drawing/2014/main" xmlns="" id="{D4D36745-420C-430C-A922-3B53B663F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00114" y="41798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45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39450B-3D76-434F-B7C8-F03FC60E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1325563"/>
          </a:xfrm>
        </p:spPr>
        <p:txBody>
          <a:bodyPr/>
          <a:lstStyle/>
          <a:p>
            <a:r>
              <a:rPr lang="sk-SK" dirty="0"/>
              <a:t>Havarijné poistenie – exkluzívne renomia produkt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A1715CA-19A1-4FEC-BDC2-5F624E41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263563"/>
            <a:ext cx="10515600" cy="487717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Prvých 12 mesiacov poistené ako nové vozidlo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Sprenevera môže byť pripoistená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Flexibilná spoluúčasť, bezkonkurenčná sadzba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 err="1"/>
              <a:t>Vyprosťovacie</a:t>
            </a:r>
            <a:r>
              <a:rPr lang="sk-SK" dirty="0"/>
              <a:t> náklady: 25.000,00 €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Náklady na náhradní prepravu:  25.000,00 €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Náklady na odpratanie a likvidáciu:  25.000,00 €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Náklady na dekontamináciu a likvidáciu odpadu:  25.000,00 €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Samoobhliadky, pripoistenie čelného skla v cene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Škody na pneumatikách do max. 4.000 €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Vlastná oprava hodinová sadzba max. 60,00 €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E6DC376E-5706-4F57-BB36-385A9FE0A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FE4FA1-68B8-49BA-A3D1-36580FD32879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8835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AFF225-70E4-4E5C-9DCE-00B0D1BB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CMR -  poistenie zodpovednosti prepravcu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F1E314C3-1D90-4C24-85D2-68B99FD79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FE4FA1-68B8-49BA-A3D1-36580FD32879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2050" name="Obrázok 1" descr="image001">
            <a:extLst>
              <a:ext uri="{FF2B5EF4-FFF2-40B4-BE49-F238E27FC236}">
                <a16:creationId xmlns:a16="http://schemas.microsoft.com/office/drawing/2014/main" xmlns="" id="{BEDB26F0-E1CD-4113-BF6E-A0852955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897" y="1272512"/>
            <a:ext cx="8164333" cy="461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0356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TEŠÍME SA NA SPOLUPRÁCU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RENOMIA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5EAAE518-153A-407B-B2C8-47E928C9DE8C}"/>
              </a:ext>
            </a:extLst>
          </p:cNvPr>
          <p:cNvSpPr txBox="1"/>
          <p:nvPr/>
        </p:nvSpPr>
        <p:spPr>
          <a:xfrm>
            <a:off x="831850" y="2267645"/>
            <a:ext cx="91259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3775"/>
                </a:solidFill>
              </a:rPr>
              <a:t>Ing. Mgr. Renata Hofferová</a:t>
            </a:r>
            <a:r>
              <a:rPr lang="sk-SK" sz="2000" dirty="0"/>
              <a:t>	</a:t>
            </a:r>
            <a:endParaRPr lang="sk-SK" sz="2000" b="1" dirty="0"/>
          </a:p>
          <a:p>
            <a:r>
              <a:rPr lang="sk-SK" sz="2000" dirty="0"/>
              <a:t>Obchodná riaditeľka		</a:t>
            </a:r>
          </a:p>
          <a:p>
            <a:r>
              <a:rPr lang="sk-SK" dirty="0">
                <a:hlinkClick r:id="rId3"/>
              </a:rPr>
              <a:t>renata.hofferova@renomia.sk</a:t>
            </a:r>
            <a:r>
              <a:rPr lang="sk-SK" dirty="0"/>
              <a:t>	</a:t>
            </a:r>
          </a:p>
          <a:p>
            <a:r>
              <a:rPr lang="sk-SK" dirty="0"/>
              <a:t>Mobil: +421 918 999 266	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16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FAKTY O RENOMIA GROUP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FE4FA1-68B8-49BA-A3D1-36580FD3287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3696636"/>
            <a:ext cx="10515600" cy="23849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indent="-228600">
              <a:lnSpc>
                <a:spcPts val="3000"/>
              </a:lnSpc>
              <a:buClr>
                <a:srgbClr val="00B0F0"/>
              </a:buClr>
              <a:buFont typeface="Calibri" panose="020F0502020204030204" pitchFamily="34" charset="0"/>
              <a:buChar char="&gt;"/>
            </a:pPr>
            <a:r>
              <a:rPr lang="sk-S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RENOMIA GROUP zahŕňa RENOMIA, s.r.o. (SR), RENOMIA, a. s. (ČR), majetkovo prepojené maklérske firmy v zahraničí a členov siete RENOMIA NETWORK</a:t>
            </a:r>
          </a:p>
          <a:p>
            <a:pPr marL="228600" indent="-228600">
              <a:lnSpc>
                <a:spcPts val="3000"/>
              </a:lnSpc>
              <a:buClr>
                <a:srgbClr val="00B0F0"/>
              </a:buClr>
              <a:buFont typeface="Calibri" panose="020F0502020204030204" pitchFamily="34" charset="0"/>
              <a:buChar char="&gt;"/>
            </a:pPr>
            <a:r>
              <a:rPr lang="sk-S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Najväčší poisťovací maklér v strednej a vo východnej Európe, aktívne rozvíja partnerskú sieť RENOMIA EUROPEAN PARTNERS v 31 krajinách</a:t>
            </a:r>
          </a:p>
          <a:p>
            <a:pPr marL="228600" indent="-228600">
              <a:lnSpc>
                <a:spcPts val="3000"/>
              </a:lnSpc>
              <a:buClr>
                <a:srgbClr val="00B0F0"/>
              </a:buClr>
              <a:buFont typeface="Calibri" panose="020F0502020204030204" pitchFamily="34" charset="0"/>
              <a:buChar char="&gt;"/>
            </a:pPr>
            <a:r>
              <a:rPr lang="sk-S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RENOMIA, s.r.o. je jeden z najväčších poisťovacích sprostredkovateľov na Slovensku</a:t>
            </a:r>
            <a:br>
              <a:rPr lang="sk-S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 členom významných slovenských a medzinárodných organizácií</a:t>
            </a:r>
          </a:p>
          <a:p>
            <a:pPr marL="228600" indent="-228600">
              <a:lnSpc>
                <a:spcPts val="3000"/>
              </a:lnSpc>
              <a:buClr>
                <a:srgbClr val="00B0F0"/>
              </a:buClr>
              <a:buFont typeface="Calibri" panose="020F0502020204030204" pitchFamily="34" charset="0"/>
              <a:buChar char="&gt;"/>
            </a:pPr>
            <a:r>
              <a:rPr lang="sk-S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Hájime Vaše záujmy</a:t>
            </a:r>
          </a:p>
          <a:p>
            <a:pPr marL="228600" indent="-228600">
              <a:lnSpc>
                <a:spcPts val="3000"/>
              </a:lnSpc>
              <a:buClr>
                <a:srgbClr val="00B0F0"/>
              </a:buClr>
              <a:buFont typeface="Calibri" panose="020F0502020204030204" pitchFamily="34" charset="0"/>
              <a:buChar char="&gt;"/>
            </a:pPr>
            <a:r>
              <a:rPr lang="sk-S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Rodinná firma</a:t>
            </a:r>
          </a:p>
        </p:txBody>
      </p:sp>
      <p:pic>
        <p:nvPicPr>
          <p:cNvPr id="15" name="Picture 7" descr="http://www.sario.sk/userfiles/image/logos/spp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796" y="2112154"/>
            <a:ext cx="775345" cy="5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ál 15"/>
          <p:cNvSpPr/>
          <p:nvPr/>
        </p:nvSpPr>
        <p:spPr>
          <a:xfrm>
            <a:off x="4227538" y="1569764"/>
            <a:ext cx="1567053" cy="1509449"/>
          </a:xfrm>
          <a:prstGeom prst="ellipse">
            <a:avLst/>
          </a:prstGeom>
          <a:solidFill>
            <a:srgbClr val="E3005E"/>
          </a:solidFill>
          <a:ln w="25400" cap="flat" cmpd="sng" algn="ctr">
            <a:solidFill>
              <a:srgbClr val="E3005E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členmi</a:t>
            </a:r>
          </a:p>
        </p:txBody>
      </p:sp>
      <p:sp>
        <p:nvSpPr>
          <p:cNvPr id="17" name="Ovál 16"/>
          <p:cNvSpPr/>
          <p:nvPr/>
        </p:nvSpPr>
        <p:spPr>
          <a:xfrm>
            <a:off x="6326831" y="1590228"/>
            <a:ext cx="1500268" cy="1509449"/>
          </a:xfrm>
          <a:prstGeom prst="ellipse">
            <a:avLst/>
          </a:prstGeom>
          <a:solidFill>
            <a:srgbClr val="E3005E"/>
          </a:solidFill>
          <a:ln w="25400" cap="flat" cmpd="sng" algn="ctr">
            <a:solidFill>
              <a:srgbClr val="E3005E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Celosvetový servis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703" y="2027193"/>
            <a:ext cx="670988" cy="62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ttp://www.satib.co.za/wp-content/uploads/2013/07/lockt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714" y="2898374"/>
            <a:ext cx="883161" cy="51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47"/>
          <p:cNvCxnSpPr/>
          <p:nvPr/>
        </p:nvCxnSpPr>
        <p:spPr>
          <a:xfrm>
            <a:off x="4018709" y="2345863"/>
            <a:ext cx="208829" cy="0"/>
          </a:xfrm>
          <a:prstGeom prst="line">
            <a:avLst/>
          </a:prstGeom>
          <a:noFill/>
          <a:ln w="25400" cap="flat" cmpd="sng" algn="ctr">
            <a:solidFill>
              <a:srgbClr val="E3005E"/>
            </a:solidFill>
            <a:prstDash val="solid"/>
          </a:ln>
          <a:effectLst/>
        </p:spPr>
      </p:cxnSp>
      <p:cxnSp>
        <p:nvCxnSpPr>
          <p:cNvPr id="21" name="Přímá spojnice 48"/>
          <p:cNvCxnSpPr/>
          <p:nvPr/>
        </p:nvCxnSpPr>
        <p:spPr>
          <a:xfrm>
            <a:off x="7827099" y="2324489"/>
            <a:ext cx="208829" cy="0"/>
          </a:xfrm>
          <a:prstGeom prst="line">
            <a:avLst/>
          </a:prstGeom>
          <a:noFill/>
          <a:ln w="25400" cap="flat" cmpd="sng" algn="ctr">
            <a:solidFill>
              <a:srgbClr val="E3005E"/>
            </a:solidFill>
            <a:prstDash val="solid"/>
          </a:ln>
          <a:effectLst/>
        </p:spPr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314" y="2801635"/>
            <a:ext cx="1652475" cy="6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3295" y="2121337"/>
            <a:ext cx="663443" cy="56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1848" y="1341080"/>
            <a:ext cx="958341" cy="49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http://click2call.sk/sincak/sites/default/files/images/Logo%20SAS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210" y="2184135"/>
            <a:ext cx="808124" cy="4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677" y="1194184"/>
            <a:ext cx="209501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70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RENOMIA GROUP V </a:t>
            </a:r>
            <a:r>
              <a:rPr lang="cs-CZ" dirty="0" err="1"/>
              <a:t>EUrÓPE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E4FA1-68B8-49BA-A3D1-36580FD32879}" type="slidenum">
              <a:rPr kumimoji="0" lang="cs-CZ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838200" y="1201877"/>
            <a:ext cx="10636405" cy="4848446"/>
            <a:chOff x="838200" y="1201877"/>
            <a:chExt cx="10636405" cy="4848446"/>
          </a:xfrm>
        </p:grpSpPr>
        <p:pic>
          <p:nvPicPr>
            <p:cNvPr id="27" name="Obrázok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8200" y="1201877"/>
              <a:ext cx="10636405" cy="4848446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5919495" y="3995565"/>
              <a:ext cx="53329" cy="572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 flipV="1">
              <a:off x="6401634" y="3316027"/>
              <a:ext cx="2247343" cy="719461"/>
            </a:xfrm>
            <a:prstGeom prst="straightConnector1">
              <a:avLst/>
            </a:prstGeom>
            <a:ln w="12700">
              <a:solidFill>
                <a:srgbClr val="283164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ál 6"/>
            <p:cNvSpPr/>
            <p:nvPr/>
          </p:nvSpPr>
          <p:spPr>
            <a:xfrm>
              <a:off x="3790465" y="2995732"/>
              <a:ext cx="1419119" cy="1360050"/>
            </a:xfrm>
            <a:prstGeom prst="ellipse">
              <a:avLst/>
            </a:prstGeom>
            <a:solidFill>
              <a:srgbClr val="E3005E"/>
            </a:solidFill>
            <a:ln>
              <a:solidFill>
                <a:srgbClr val="E300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Česká republika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Brno, České Budějovice,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Liberec, Most, Ostrava,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Pardubice, Plzeň, Praha,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Přerov a 112 </a:t>
              </a:r>
              <a:r>
                <a:rPr kumimoji="0" lang="sk-SK" sz="7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ďalších lokalít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7944061" y="2793221"/>
              <a:ext cx="1035115" cy="1035115"/>
            </a:xfrm>
            <a:prstGeom prst="ellipse">
              <a:avLst/>
            </a:prstGeom>
            <a:solidFill>
              <a:srgbClr val="283164"/>
            </a:solidFill>
            <a:ln>
              <a:solidFill>
                <a:srgbClr val="283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Maďarsko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Budapešť, Debrecen</a:t>
              </a:r>
              <a:endParaRPr kumimoji="0" lang="cs-CZ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9" name="Přímá spojnice se šipkou 8"/>
            <p:cNvCxnSpPr/>
            <p:nvPr/>
          </p:nvCxnSpPr>
          <p:spPr>
            <a:xfrm flipV="1">
              <a:off x="6372397" y="2981818"/>
              <a:ext cx="710843" cy="657857"/>
            </a:xfrm>
            <a:prstGeom prst="straightConnector1">
              <a:avLst/>
            </a:prstGeom>
            <a:ln w="12700">
              <a:solidFill>
                <a:srgbClr val="3A90D6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V="1">
              <a:off x="8120380" y="3269164"/>
              <a:ext cx="657371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 flipH="1">
              <a:off x="5073917" y="3368417"/>
              <a:ext cx="540060" cy="205264"/>
            </a:xfrm>
            <a:prstGeom prst="straightConnector1">
              <a:avLst/>
            </a:prstGeom>
            <a:ln w="12700">
              <a:solidFill>
                <a:srgbClr val="E3005E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>
              <a:cxnSpLocks/>
            </p:cNvCxnSpPr>
            <p:nvPr/>
          </p:nvCxnSpPr>
          <p:spPr>
            <a:xfrm>
              <a:off x="4059219" y="3621965"/>
              <a:ext cx="101469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/>
            <p:cNvSpPr>
              <a:spLocks noChangeAspect="1"/>
            </p:cNvSpPr>
            <p:nvPr/>
          </p:nvSpPr>
          <p:spPr>
            <a:xfrm>
              <a:off x="6557450" y="1333734"/>
              <a:ext cx="1819796" cy="1819796"/>
            </a:xfrm>
            <a:prstGeom prst="ellipse">
              <a:avLst/>
            </a:prstGeom>
            <a:solidFill>
              <a:srgbClr val="3A90D6"/>
            </a:solidFill>
            <a:ln>
              <a:solidFill>
                <a:srgbClr val="3A90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Slovenská republika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Bratislava, Košice, Nitra, Zvolen a 11 </a:t>
              </a:r>
              <a:r>
                <a:rPr kumimoji="0" lang="sk-SK" sz="1100" b="1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ďalších lokalít</a:t>
              </a:r>
            </a:p>
          </p:txBody>
        </p:sp>
        <p:cxnSp>
          <p:nvCxnSpPr>
            <p:cNvPr id="14" name="Přímá spojnice 13"/>
            <p:cNvCxnSpPr>
              <a:cxnSpLocks noChangeAspect="1"/>
            </p:cNvCxnSpPr>
            <p:nvPr/>
          </p:nvCxnSpPr>
          <p:spPr>
            <a:xfrm>
              <a:off x="6841391" y="2243319"/>
              <a:ext cx="12869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/>
            <p:nvPr/>
          </p:nvCxnSpPr>
          <p:spPr>
            <a:xfrm flipV="1">
              <a:off x="7636150" y="3808302"/>
              <a:ext cx="1927956" cy="236393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ál 15"/>
            <p:cNvSpPr/>
            <p:nvPr/>
          </p:nvSpPr>
          <p:spPr>
            <a:xfrm>
              <a:off x="9037820" y="3471049"/>
              <a:ext cx="1035115" cy="10351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Rumunsko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000" b="1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Bukurešť         a 25 ďalších lokalít</a:t>
              </a:r>
            </a:p>
          </p:txBody>
        </p:sp>
        <p:cxnSp>
          <p:nvCxnSpPr>
            <p:cNvPr id="17" name="Přímá spojnice 16"/>
            <p:cNvCxnSpPr/>
            <p:nvPr/>
          </p:nvCxnSpPr>
          <p:spPr>
            <a:xfrm flipV="1">
              <a:off x="9217822" y="3870504"/>
              <a:ext cx="675110" cy="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V="1">
              <a:off x="7471042" y="4762512"/>
              <a:ext cx="922602" cy="172665"/>
            </a:xfrm>
            <a:prstGeom prst="straightConnector1">
              <a:avLst/>
            </a:prstGeom>
            <a:ln w="12700">
              <a:solidFill>
                <a:srgbClr val="003399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ál 18"/>
            <p:cNvSpPr/>
            <p:nvPr/>
          </p:nvSpPr>
          <p:spPr>
            <a:xfrm>
              <a:off x="7945851" y="4302217"/>
              <a:ext cx="1035115" cy="1035115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Bulharsko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Sofie, Varna</a:t>
              </a:r>
            </a:p>
          </p:txBody>
        </p:sp>
        <p:cxnSp>
          <p:nvCxnSpPr>
            <p:cNvPr id="20" name="Přímá spojnice 19"/>
            <p:cNvCxnSpPr/>
            <p:nvPr/>
          </p:nvCxnSpPr>
          <p:spPr>
            <a:xfrm flipV="1">
              <a:off x="8128307" y="4845811"/>
              <a:ext cx="675110" cy="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V="1">
              <a:off x="6163446" y="4335225"/>
              <a:ext cx="506998" cy="375236"/>
            </a:xfrm>
            <a:prstGeom prst="line">
              <a:avLst/>
            </a:prstGeom>
            <a:ln>
              <a:solidFill>
                <a:srgbClr val="00B0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ál 21"/>
            <p:cNvSpPr/>
            <p:nvPr/>
          </p:nvSpPr>
          <p:spPr>
            <a:xfrm>
              <a:off x="5329193" y="4558294"/>
              <a:ext cx="1094170" cy="1058649"/>
            </a:xfrm>
            <a:prstGeom prst="ellipse">
              <a:avLst/>
            </a:prstGeom>
            <a:solidFill>
              <a:srgbClr val="00B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3" name="Přímá spojnice 22"/>
            <p:cNvCxnSpPr/>
            <p:nvPr/>
          </p:nvCxnSpPr>
          <p:spPr>
            <a:xfrm>
              <a:off x="5550609" y="5066041"/>
              <a:ext cx="667706" cy="67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5343947" y="4780584"/>
              <a:ext cx="1485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 Srbsko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343947" y="5072795"/>
              <a:ext cx="10576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  </a:t>
              </a:r>
              <a:r>
                <a:rPr kumimoji="0" lang="cs-CZ" sz="1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Subotica</a:t>
              </a:r>
              <a:endParaRPr kumimoji="0" lang="cs-CZ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ál 25"/>
            <p:cNvSpPr/>
            <p:nvPr/>
          </p:nvSpPr>
          <p:spPr>
            <a:xfrm>
              <a:off x="6607444" y="4284204"/>
              <a:ext cx="126000" cy="126000"/>
            </a:xfrm>
            <a:prstGeom prst="ellipse">
              <a:avLst/>
            </a:prstGeom>
            <a:solidFill>
              <a:srgbClr val="00B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435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SME S VAMI KDEKOĽVEK NA SVETE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E4FA1-68B8-49BA-A3D1-36580FD32879}" type="slidenum">
              <a:rPr kumimoji="0" lang="cs-CZ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243783"/>
            <a:ext cx="10912862" cy="4872038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2597379" y="2694530"/>
            <a:ext cx="2343597" cy="429666"/>
          </a:xfrm>
          <a:prstGeom prst="straightConnector1">
            <a:avLst/>
          </a:prstGeom>
          <a:ln w="12700">
            <a:solidFill>
              <a:srgbClr val="28316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4940976" y="3089037"/>
            <a:ext cx="5345942" cy="2138803"/>
          </a:xfrm>
          <a:prstGeom prst="straightConnector1">
            <a:avLst/>
          </a:prstGeom>
          <a:ln w="12700">
            <a:solidFill>
              <a:srgbClr val="28316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940976" y="3054589"/>
            <a:ext cx="4835349" cy="116220"/>
          </a:xfrm>
          <a:prstGeom prst="straightConnector1">
            <a:avLst/>
          </a:prstGeom>
          <a:ln w="12700">
            <a:solidFill>
              <a:srgbClr val="28316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4940976" y="2629142"/>
            <a:ext cx="2446025" cy="425447"/>
          </a:xfrm>
          <a:prstGeom prst="straightConnector1">
            <a:avLst/>
          </a:prstGeom>
          <a:ln w="12700">
            <a:solidFill>
              <a:srgbClr val="28316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935801" y="3146553"/>
            <a:ext cx="4736147" cy="793884"/>
          </a:xfrm>
          <a:prstGeom prst="straightConnector1">
            <a:avLst/>
          </a:prstGeom>
          <a:ln w="12700">
            <a:solidFill>
              <a:srgbClr val="28316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940976" y="3124196"/>
            <a:ext cx="1745574" cy="181627"/>
          </a:xfrm>
          <a:prstGeom prst="straightConnector1">
            <a:avLst/>
          </a:prstGeom>
          <a:ln w="12700">
            <a:solidFill>
              <a:srgbClr val="28316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983462" y="1891173"/>
            <a:ext cx="1227835" cy="646331"/>
          </a:xfrm>
          <a:prstGeom prst="rect">
            <a:avLst/>
          </a:prstGeom>
          <a:solidFill>
            <a:srgbClr val="28316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USA </a:t>
            </a:r>
            <a:b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POISTENIE SÚČIASTOK DO TLAČIARENSKÝCH STROJOV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951179" y="2014437"/>
            <a:ext cx="1124714" cy="507831"/>
          </a:xfrm>
          <a:prstGeom prst="rect">
            <a:avLst/>
          </a:prstGeom>
          <a:solidFill>
            <a:srgbClr val="28316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GRUZÍNSKO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POISTENIE VODNEJ ELEKTRÁRNE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827658" y="3228325"/>
            <a:ext cx="1644830" cy="507831"/>
          </a:xfrm>
          <a:prstGeom prst="rect">
            <a:avLst/>
          </a:prstGeom>
          <a:solidFill>
            <a:srgbClr val="28316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EGYPT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POISTENIE VÝSTAVBY                   A PREVÁDZKY TOVÁRNE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864354" y="2495925"/>
            <a:ext cx="1236909" cy="507831"/>
          </a:xfrm>
          <a:prstGeom prst="rect">
            <a:avLst/>
          </a:prstGeom>
          <a:solidFill>
            <a:srgbClr val="28316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ČÍNA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POISTENIE SKLADU       S ELEKTRONIKOU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435119" y="4032401"/>
            <a:ext cx="1157484" cy="369332"/>
          </a:xfrm>
          <a:prstGeom prst="rect">
            <a:avLst/>
          </a:prstGeom>
          <a:solidFill>
            <a:srgbClr val="28316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VIETNAM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POISTENIE TOVÁRNE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663224" y="5169989"/>
            <a:ext cx="1331586" cy="646331"/>
          </a:xfrm>
          <a:prstGeom prst="rect">
            <a:avLst/>
          </a:prstGeom>
          <a:solidFill>
            <a:srgbClr val="28316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AUSTRÁLIA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POISTENIE RIADIACEJ JEDNOTKY DIESELOVÝCH AGREGÁTOV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320089" y="3394673"/>
            <a:ext cx="1248235" cy="646331"/>
          </a:xfrm>
          <a:prstGeom prst="rect">
            <a:avLst/>
          </a:prstGeom>
          <a:solidFill>
            <a:srgbClr val="28316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KOLUMBIA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0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poistenie Komponentov vodnej elektrárne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3635831" y="2893376"/>
            <a:ext cx="1305146" cy="1282642"/>
          </a:xfrm>
          <a:prstGeom prst="straightConnector1">
            <a:avLst/>
          </a:prstGeom>
          <a:ln w="12700">
            <a:solidFill>
              <a:srgbClr val="28316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/>
          <p:cNvSpPr/>
          <p:nvPr/>
        </p:nvSpPr>
        <p:spPr>
          <a:xfrm>
            <a:off x="3857624" y="1879423"/>
            <a:ext cx="2121803" cy="2026566"/>
          </a:xfrm>
          <a:prstGeom prst="ellipse">
            <a:avLst/>
          </a:prstGeom>
          <a:solidFill>
            <a:srgbClr val="28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zabezpečujeme služby po celom svete</a:t>
            </a:r>
          </a:p>
        </p:txBody>
      </p:sp>
      <p:sp>
        <p:nvSpPr>
          <p:cNvPr id="20" name="Zástupný symbol pro text 8"/>
          <p:cNvSpPr txBox="1">
            <a:spLocks/>
          </p:cNvSpPr>
          <p:nvPr/>
        </p:nvSpPr>
        <p:spPr>
          <a:xfrm>
            <a:off x="628649" y="4364753"/>
            <a:ext cx="8191500" cy="2135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Font typeface="Calibri" panose="020F0502020204030204" pitchFamily="34" charset="0"/>
              <a:buChar char="&gt;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Calibri" panose="020F0502020204030204" pitchFamily="34" charset="0"/>
              <a:buChar char="&gt;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Calibri" panose="020F0502020204030204" pitchFamily="34" charset="0"/>
              <a:buChar char="&gt;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Calibri" panose="020F0502020204030204" pitchFamily="34" charset="0"/>
              <a:buChar char="&gt;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Osobný prístup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Vysoko kvalitné služby a jednotné štandardy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Znalosť zahraničných trhov a príslušných legislatív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Člen medzinárodných maklérskych sietí</a:t>
            </a:r>
          </a:p>
        </p:txBody>
      </p:sp>
    </p:spTree>
    <p:extLst>
      <p:ext uri="{BB962C8B-B14F-4D97-AF65-F5344CB8AC3E}">
        <p14:creationId xmlns:p14="http://schemas.microsoft.com/office/powerpoint/2010/main" xmlns="" val="195927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ok 37">
            <a:extLst>
              <a:ext uri="{FF2B5EF4-FFF2-40B4-BE49-F238E27FC236}">
                <a16:creationId xmlns:a16="http://schemas.microsoft.com/office/drawing/2014/main" xmlns="" id="{EEC30DFF-8FDD-4A17-99DC-3F20DB97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8"/>
          <a:stretch/>
        </p:blipFill>
        <p:spPr>
          <a:xfrm>
            <a:off x="9273222" y="1232670"/>
            <a:ext cx="1989417" cy="776824"/>
          </a:xfrm>
          <a:prstGeom prst="rect">
            <a:avLst/>
          </a:prstGeom>
        </p:spPr>
      </p:pic>
      <p:pic>
        <p:nvPicPr>
          <p:cNvPr id="45" name="Obrázok 44">
            <a:extLst>
              <a:ext uri="{FF2B5EF4-FFF2-40B4-BE49-F238E27FC236}">
                <a16:creationId xmlns:a16="http://schemas.microsoft.com/office/drawing/2014/main" xmlns="" id="{A275B19A-062D-473B-93CF-50BDA4950B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3322" y="5406182"/>
            <a:ext cx="3065929" cy="78554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0CDC88-DC4C-40C4-B15E-B4C2D2A2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vybraných klientov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0052AFF0-B974-4C02-9587-5796994C4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FE4FA1-68B8-49BA-A3D1-36580FD32879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392CDAD2-F4D3-4985-A6A8-CB5ECD991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4775" y="4300430"/>
            <a:ext cx="2245077" cy="63142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581BB346-5D34-4E6F-8D8A-D75B2CCAF9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5695"/>
          <a:stretch/>
        </p:blipFill>
        <p:spPr>
          <a:xfrm>
            <a:off x="517902" y="1685295"/>
            <a:ext cx="2100719" cy="49227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44080988-FABA-4AD8-8DC2-E3543C222B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87" y="2379259"/>
            <a:ext cx="2245077" cy="52622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7AA50F2C-D2BF-4711-BCD6-DB2D4B65EF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54" y="1196285"/>
            <a:ext cx="1776825" cy="46758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7BE741ED-E2A5-4176-96D5-A6C36D177D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76" y="3672326"/>
            <a:ext cx="1207201" cy="1080793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xmlns="" id="{8AE66BE4-3AE9-483E-8182-C8C6DE20DA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11" y="4931858"/>
            <a:ext cx="1487642" cy="466276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xmlns="" id="{06AE7BCC-C0F0-4FC9-9552-FC8A3EB63E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848" y="2140450"/>
            <a:ext cx="2857500" cy="571500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xmlns="" id="{513DA3E4-39CA-4422-A4AC-D2594842E4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147" y="3672326"/>
            <a:ext cx="1714500" cy="390525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xmlns="" id="{A59089EF-E14A-4CB5-9970-CA88DEBBF822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1350" y="2035649"/>
            <a:ext cx="1924559" cy="405859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xmlns="" id="{9B4A988D-5FB5-4672-88D4-E891CC5103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551" y="1336707"/>
            <a:ext cx="1710859" cy="385908"/>
          </a:xfrm>
          <a:prstGeom prst="rect">
            <a:avLst/>
          </a:prstGeom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xmlns="" id="{4E1F3E48-DEB0-471D-A71E-4670D8BE53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8508" y="1840496"/>
            <a:ext cx="2476558" cy="747640"/>
          </a:xfrm>
          <a:prstGeom prst="rect">
            <a:avLst/>
          </a:prstGeom>
        </p:spPr>
      </p:pic>
      <p:pic>
        <p:nvPicPr>
          <p:cNvPr id="35" name="Obrázok 34">
            <a:extLst>
              <a:ext uri="{FF2B5EF4-FFF2-40B4-BE49-F238E27FC236}">
                <a16:creationId xmlns:a16="http://schemas.microsoft.com/office/drawing/2014/main" xmlns="" id="{7809A769-D4A3-4F91-B4FF-359129536B1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4" t="-10281" b="-1"/>
          <a:stretch/>
        </p:blipFill>
        <p:spPr>
          <a:xfrm>
            <a:off x="3205283" y="4394854"/>
            <a:ext cx="2601043" cy="452197"/>
          </a:xfrm>
          <a:prstGeom prst="rect">
            <a:avLst/>
          </a:prstGeom>
        </p:spPr>
      </p:pic>
      <p:pic>
        <p:nvPicPr>
          <p:cNvPr id="36" name="Obrázok 35">
            <a:extLst>
              <a:ext uri="{FF2B5EF4-FFF2-40B4-BE49-F238E27FC236}">
                <a16:creationId xmlns:a16="http://schemas.microsoft.com/office/drawing/2014/main" xmlns="" id="{6FB024D2-0ACB-4797-BF8F-2DEC02629423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16933" y="2600579"/>
            <a:ext cx="2579256" cy="730409"/>
          </a:xfrm>
          <a:prstGeom prst="rect">
            <a:avLst/>
          </a:prstGeom>
        </p:spPr>
      </p:pic>
      <p:pic>
        <p:nvPicPr>
          <p:cNvPr id="40" name="Obrázok 39">
            <a:extLst>
              <a:ext uri="{FF2B5EF4-FFF2-40B4-BE49-F238E27FC236}">
                <a16:creationId xmlns:a16="http://schemas.microsoft.com/office/drawing/2014/main" xmlns="" id="{27EA42BA-8D81-44C9-BFA6-EE3E51BA9C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926" y="5114912"/>
            <a:ext cx="2036662" cy="1044781"/>
          </a:xfrm>
          <a:prstGeom prst="rect">
            <a:avLst/>
          </a:prstGeom>
        </p:spPr>
      </p:pic>
      <p:pic>
        <p:nvPicPr>
          <p:cNvPr id="42" name="Obrázok 41">
            <a:extLst>
              <a:ext uri="{FF2B5EF4-FFF2-40B4-BE49-F238E27FC236}">
                <a16:creationId xmlns:a16="http://schemas.microsoft.com/office/drawing/2014/main" xmlns="" id="{1F67CA63-E4FF-4EEF-98A4-DA158190FC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429" y="3535427"/>
            <a:ext cx="1614732" cy="1219638"/>
          </a:xfrm>
          <a:prstGeom prst="rect">
            <a:avLst/>
          </a:prstGeom>
        </p:spPr>
      </p:pic>
      <p:pic>
        <p:nvPicPr>
          <p:cNvPr id="44" name="Obrázok 43">
            <a:extLst>
              <a:ext uri="{FF2B5EF4-FFF2-40B4-BE49-F238E27FC236}">
                <a16:creationId xmlns:a16="http://schemas.microsoft.com/office/drawing/2014/main" xmlns="" id="{6B8FC537-5578-491E-9E1E-DF983D007C0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8447" y="2769181"/>
            <a:ext cx="2036680" cy="55181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56B4306D-5DC2-4ADF-9A7F-2971A187F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497" y="1232670"/>
            <a:ext cx="2046616" cy="511654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9010105C-04BF-4DEB-A9D6-99579939BB7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54" y="3072787"/>
            <a:ext cx="2659790" cy="44228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29A0FD2-AD13-432F-959D-38DB0A19764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680" y="5546015"/>
            <a:ext cx="2723987" cy="505884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xmlns="" id="{48A0D3ED-92EE-436D-BE4D-C075C08EED9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974" y="3325793"/>
            <a:ext cx="1877341" cy="863577"/>
          </a:xfrm>
          <a:prstGeom prst="rect">
            <a:avLst/>
          </a:prstGeom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xmlns="" id="{6A6868E5-571F-49B4-8062-41895B2E319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428" y="2822303"/>
            <a:ext cx="1806239" cy="530699"/>
          </a:xfrm>
          <a:prstGeom prst="rect">
            <a:avLst/>
          </a:prstGeom>
        </p:spPr>
      </p:pic>
      <p:pic>
        <p:nvPicPr>
          <p:cNvPr id="34" name="Obrázok 33">
            <a:extLst>
              <a:ext uri="{FF2B5EF4-FFF2-40B4-BE49-F238E27FC236}">
                <a16:creationId xmlns:a16="http://schemas.microsoft.com/office/drawing/2014/main" xmlns="" id="{6725B248-0853-4C0B-BEC0-93CC1E465BB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6561" y="4449633"/>
            <a:ext cx="1257714" cy="836380"/>
          </a:xfrm>
          <a:prstGeom prst="rect">
            <a:avLst/>
          </a:prstGeom>
        </p:spPr>
      </p:pic>
      <p:pic>
        <p:nvPicPr>
          <p:cNvPr id="37" name="Picture 5">
            <a:extLst>
              <a:ext uri="{FF2B5EF4-FFF2-40B4-BE49-F238E27FC236}">
                <a16:creationId xmlns:a16="http://schemas.microsoft.com/office/drawing/2014/main" xmlns="" id="{35210949-F1CF-42F7-A789-C59A8933819B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846" y="5249468"/>
            <a:ext cx="1553801" cy="73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792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ROZUMIEME VÁŠMU PODNIKANIU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467" y="1212847"/>
            <a:ext cx="10710333" cy="4351338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sk-SK" dirty="0"/>
              <a:t>Venujú sa Vám </a:t>
            </a:r>
            <a:r>
              <a:rPr lang="sk-SK" b="1" dirty="0"/>
              <a:t>špecialisti</a:t>
            </a:r>
            <a:r>
              <a:rPr lang="sk-SK" dirty="0"/>
              <a:t> zameraní </a:t>
            </a:r>
            <a:r>
              <a:rPr lang="sk-SK" b="1" dirty="0"/>
              <a:t>na Váš odbor</a:t>
            </a:r>
          </a:p>
          <a:p>
            <a:pPr>
              <a:lnSpc>
                <a:spcPts val="2500"/>
              </a:lnSpc>
            </a:pPr>
            <a:r>
              <a:rPr lang="sk-SK" dirty="0"/>
              <a:t>Poznáme </a:t>
            </a:r>
            <a:r>
              <a:rPr lang="sk-SK" b="1" dirty="0"/>
              <a:t>špecifické riziká </a:t>
            </a:r>
            <a:r>
              <a:rPr lang="sk-SK" dirty="0"/>
              <a:t>Vášho podnikania, </a:t>
            </a:r>
            <a:r>
              <a:rPr lang="sk-SK" b="1" dirty="0"/>
              <a:t>identifikujeme</a:t>
            </a:r>
            <a:r>
              <a:rPr lang="sk-SK" dirty="0"/>
              <a:t> ich a </a:t>
            </a:r>
            <a:r>
              <a:rPr lang="sk-SK" b="1" dirty="0"/>
              <a:t>poistíme</a:t>
            </a:r>
          </a:p>
          <a:p>
            <a:pPr>
              <a:lnSpc>
                <a:spcPts val="2500"/>
              </a:lnSpc>
            </a:pPr>
            <a:r>
              <a:rPr lang="sk-SK" dirty="0"/>
              <a:t>Naši risk manageri </a:t>
            </a:r>
            <a:r>
              <a:rPr lang="sk-SK" b="1" dirty="0"/>
              <a:t>posúdia Vaše riziká </a:t>
            </a:r>
            <a:r>
              <a:rPr lang="sk-SK" dirty="0"/>
              <a:t>a pripravia </a:t>
            </a:r>
            <a:r>
              <a:rPr lang="sk-SK" b="1" dirty="0"/>
              <a:t>rizikovú správu vrátane doporučení </a:t>
            </a:r>
          </a:p>
          <a:p>
            <a:pPr>
              <a:lnSpc>
                <a:spcPts val="2500"/>
              </a:lnSpc>
            </a:pPr>
            <a:r>
              <a:rPr lang="sk-SK" dirty="0"/>
              <a:t>Vieme </a:t>
            </a:r>
            <a:r>
              <a:rPr lang="sk-SK" b="1" dirty="0"/>
              <a:t>vyriešiť škody z Vášho odboru</a:t>
            </a:r>
          </a:p>
          <a:p>
            <a:pPr>
              <a:lnSpc>
                <a:spcPts val="2500"/>
              </a:lnSpc>
            </a:pPr>
            <a:r>
              <a:rPr lang="sk-SK" dirty="0"/>
              <a:t>Naše </a:t>
            </a:r>
            <a:r>
              <a:rPr lang="sk-SK" b="1" dirty="0"/>
              <a:t>právne oddelenie </a:t>
            </a:r>
            <a:r>
              <a:rPr lang="sk-SK" dirty="0"/>
              <a:t>je Vám v otázkach poistenia </a:t>
            </a:r>
            <a:r>
              <a:rPr lang="sk-SK" b="1" dirty="0"/>
              <a:t>k dispozícií</a:t>
            </a:r>
          </a:p>
          <a:p>
            <a:pPr>
              <a:lnSpc>
                <a:spcPts val="2500"/>
              </a:lnSpc>
            </a:pPr>
            <a:r>
              <a:rPr lang="sk-SK" dirty="0"/>
              <a:t>Sledujeme </a:t>
            </a:r>
            <a:r>
              <a:rPr lang="sk-SK" b="1" dirty="0"/>
              <a:t>legislatívne zmeny a trendy</a:t>
            </a:r>
            <a:r>
              <a:rPr lang="sk-SK" dirty="0"/>
              <a:t>, ktoré sa Vás týkajú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4724400" y="6254536"/>
            <a:ext cx="2743200" cy="365125"/>
          </a:xfrm>
        </p:spPr>
        <p:txBody>
          <a:bodyPr/>
          <a:lstStyle/>
          <a:p>
            <a:fld id="{68FE4FA1-68B8-49BA-A3D1-36580FD32879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500589" y="5397259"/>
            <a:ext cx="152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dirty="0">
                <a:solidFill>
                  <a:srgbClr val="969696"/>
                </a:solidFill>
              </a:rPr>
              <a:t>naše špecializované oddelenia sú Vám </a:t>
            </a:r>
          </a:p>
          <a:p>
            <a:pPr algn="ctr"/>
            <a:r>
              <a:rPr lang="sk-SK" sz="1200" dirty="0">
                <a:solidFill>
                  <a:srgbClr val="969696"/>
                </a:solidFill>
              </a:rPr>
              <a:t>k dispozícií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00734" y="5395215"/>
            <a:ext cx="1601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dirty="0">
                <a:solidFill>
                  <a:srgbClr val="969696"/>
                </a:solidFill>
              </a:rPr>
              <a:t>ponúkame školenia </a:t>
            </a:r>
          </a:p>
          <a:p>
            <a:pPr algn="ctr"/>
            <a:r>
              <a:rPr lang="sk-SK" sz="1200" dirty="0">
                <a:solidFill>
                  <a:srgbClr val="969696"/>
                </a:solidFill>
              </a:rPr>
              <a:t>a metodiky zamerané na Vaše potreby</a:t>
            </a:r>
          </a:p>
        </p:txBody>
      </p:sp>
      <p:sp>
        <p:nvSpPr>
          <p:cNvPr id="7" name="Obdélník 6"/>
          <p:cNvSpPr/>
          <p:nvPr/>
        </p:nvSpPr>
        <p:spPr>
          <a:xfrm>
            <a:off x="9660991" y="5394313"/>
            <a:ext cx="1561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dirty="0">
                <a:solidFill>
                  <a:srgbClr val="969696"/>
                </a:solidFill>
              </a:rPr>
              <a:t>pripravujeme </a:t>
            </a:r>
          </a:p>
          <a:p>
            <a:pPr algn="ctr"/>
            <a:r>
              <a:rPr lang="sk-SK" sz="1200" dirty="0">
                <a:solidFill>
                  <a:srgbClr val="969696"/>
                </a:solidFill>
              </a:rPr>
              <a:t>výhodné programy </a:t>
            </a:r>
          </a:p>
          <a:p>
            <a:pPr algn="ctr"/>
            <a:r>
              <a:rPr lang="sk-SK" sz="1200" dirty="0">
                <a:solidFill>
                  <a:srgbClr val="969696"/>
                </a:solidFill>
              </a:rPr>
              <a:t>pre holdingy</a:t>
            </a:r>
          </a:p>
        </p:txBody>
      </p:sp>
      <p:pic>
        <p:nvPicPr>
          <p:cNvPr id="8" name="Picture 2" descr="C:\Users\mheclova\Desktop\ICONS\LOGA_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6243" y="4339470"/>
            <a:ext cx="951355" cy="8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6726" y="4309583"/>
            <a:ext cx="988244" cy="84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039035" y="5394313"/>
            <a:ext cx="1985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dirty="0">
                <a:solidFill>
                  <a:srgbClr val="969696"/>
                </a:solidFill>
              </a:rPr>
              <a:t>máme 210 zvýhodnených dojednaní v prospech klientov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14954" y="5395215"/>
            <a:ext cx="1838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dirty="0">
                <a:solidFill>
                  <a:srgbClr val="969696"/>
                </a:solidFill>
              </a:rPr>
              <a:t>sme Vám </a:t>
            </a:r>
          </a:p>
          <a:p>
            <a:pPr algn="ctr"/>
            <a:r>
              <a:rPr lang="sk-SK" sz="1200" dirty="0">
                <a:solidFill>
                  <a:srgbClr val="969696"/>
                </a:solidFill>
              </a:rPr>
              <a:t>k dispozícií 24 hodín </a:t>
            </a:r>
          </a:p>
          <a:p>
            <a:pPr algn="ctr"/>
            <a:r>
              <a:rPr lang="sk-SK" sz="1200" dirty="0">
                <a:solidFill>
                  <a:srgbClr val="969696"/>
                </a:solidFill>
              </a:rPr>
              <a:t>7 dní v týždni</a:t>
            </a:r>
          </a:p>
        </p:txBody>
      </p:sp>
      <p:pic>
        <p:nvPicPr>
          <p:cNvPr id="12" name="Picture 3" descr="C:\Users\mheclova\Desktop\ICONS\LOGA_24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596" y="4394190"/>
            <a:ext cx="795552" cy="7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075" y="4328330"/>
            <a:ext cx="883685" cy="90513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8353" y="4326289"/>
            <a:ext cx="705442" cy="8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92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V Čom Sa odlišujeme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671749" y="1027906"/>
            <a:ext cx="8191500" cy="418465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500"/>
              </a:lnSpc>
            </a:pPr>
            <a:r>
              <a:rPr lang="sk-SK" dirty="0"/>
              <a:t>Máme vlastných zamestnancov, vlastných likvidátorov pripravených poskytnúť Vám servis 24/7 priamo vo Vašom regióne</a:t>
            </a:r>
          </a:p>
          <a:p>
            <a:pPr>
              <a:lnSpc>
                <a:spcPts val="2500"/>
              </a:lnSpc>
            </a:pPr>
            <a:r>
              <a:rPr lang="sk-SK" dirty="0"/>
              <a:t>Môžete sa spoľahnúť na odborníkov so špecializáciou na Váš odbor vrátane špecializovaných oddelení (RENOMIA Doprava, RENOMIA Trade Credit, RENOMIA BENEFIT a iné)</a:t>
            </a:r>
          </a:p>
          <a:p>
            <a:pPr>
              <a:lnSpc>
                <a:spcPts val="2500"/>
              </a:lnSpc>
            </a:pPr>
            <a:r>
              <a:rPr lang="sk-SK" dirty="0"/>
              <a:t>Detailne poznáme tuzemský aj medzinárodný trh</a:t>
            </a:r>
          </a:p>
          <a:p>
            <a:pPr>
              <a:lnSpc>
                <a:spcPts val="2500"/>
              </a:lnSpc>
            </a:pPr>
            <a:r>
              <a:rPr lang="sk-SK" dirty="0"/>
              <a:t>Risk management</a:t>
            </a:r>
          </a:p>
          <a:p>
            <a:pPr>
              <a:lnSpc>
                <a:spcPts val="2500"/>
              </a:lnSpc>
            </a:pPr>
            <a:r>
              <a:rPr lang="sk-SK" dirty="0" err="1"/>
              <a:t>Extranet</a:t>
            </a:r>
            <a:endParaRPr lang="sk-SK" dirty="0"/>
          </a:p>
          <a:p>
            <a:pPr>
              <a:lnSpc>
                <a:spcPts val="2500"/>
              </a:lnSpc>
            </a:pPr>
            <a:r>
              <a:rPr lang="sk-SK" dirty="0"/>
              <a:t>Máme silnú vyjednávaciu pozíciu</a:t>
            </a:r>
          </a:p>
          <a:p>
            <a:pPr>
              <a:lnSpc>
                <a:spcPts val="2500"/>
              </a:lnSpc>
            </a:pPr>
            <a:r>
              <a:rPr lang="sk-SK" dirty="0"/>
              <a:t>Záujem klienta je pre nás na 1. mieste</a:t>
            </a:r>
          </a:p>
          <a:p>
            <a:pPr>
              <a:lnSpc>
                <a:spcPts val="2500"/>
              </a:lnSpc>
            </a:pPr>
            <a:r>
              <a:rPr lang="sk-SK" dirty="0"/>
              <a:t>Baví nás to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43476" y="4736999"/>
            <a:ext cx="1361014" cy="923330"/>
          </a:xfrm>
          <a:prstGeom prst="rect">
            <a:avLst/>
          </a:prstGeom>
          <a:noFill/>
          <a:ln cmpd="thickThin">
            <a:noFill/>
          </a:ln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969696"/>
                </a:solidFill>
              </a:rPr>
              <a:t>POSLANIE</a:t>
            </a:r>
          </a:p>
          <a:p>
            <a:r>
              <a:rPr lang="sk-SK" b="1" dirty="0">
                <a:solidFill>
                  <a:srgbClr val="969696"/>
                </a:solidFill>
              </a:rPr>
              <a:t>A HODNOTY</a:t>
            </a:r>
          </a:p>
          <a:p>
            <a:r>
              <a:rPr lang="sk-SK" b="1" dirty="0">
                <a:solidFill>
                  <a:srgbClr val="44546A"/>
                </a:solidFill>
              </a:rPr>
              <a:t>RENOMIA</a:t>
            </a:r>
            <a:endParaRPr lang="sk-SK" dirty="0">
              <a:solidFill>
                <a:srgbClr val="44546A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6193617" y="5589240"/>
            <a:ext cx="1788063" cy="0"/>
          </a:xfrm>
          <a:prstGeom prst="line">
            <a:avLst/>
          </a:prstGeom>
          <a:ln w="19050">
            <a:solidFill>
              <a:srgbClr val="1C3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8" t="6209" r="14949"/>
          <a:stretch/>
        </p:blipFill>
        <p:spPr>
          <a:xfrm>
            <a:off x="8132683" y="2968558"/>
            <a:ext cx="3096738" cy="29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85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Využívame najmodernejšiu technológiu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11185"/>
            <a:ext cx="10515600" cy="4372519"/>
          </a:xfrm>
        </p:spPr>
        <p:txBody>
          <a:bodyPr>
            <a:noAutofit/>
          </a:bodyPr>
          <a:lstStyle/>
          <a:p>
            <a:r>
              <a:rPr lang="sk-SK" sz="2200" dirty="0"/>
              <a:t>On-line riešenia pre klientov</a:t>
            </a:r>
          </a:p>
          <a:p>
            <a:r>
              <a:rPr lang="sk-SK" sz="2200" dirty="0"/>
              <a:t>Špecializované portály</a:t>
            </a:r>
            <a:br>
              <a:rPr lang="sk-SK" sz="2200" dirty="0"/>
            </a:br>
            <a:r>
              <a:rPr lang="sk-SK" sz="2200" dirty="0"/>
              <a:t>pre zamestnancov a partnerov klientov</a:t>
            </a:r>
            <a:endParaRPr lang="sk-SK" altLang="cs-CZ" sz="2200" dirty="0"/>
          </a:p>
          <a:p>
            <a:r>
              <a:rPr lang="sk-SK" sz="2200" dirty="0"/>
              <a:t>Ďalšie nástroje pomáhajúce:</a:t>
            </a:r>
          </a:p>
          <a:p>
            <a:pPr lvl="1">
              <a:lnSpc>
                <a:spcPct val="100000"/>
              </a:lnSpc>
            </a:pPr>
            <a:r>
              <a:rPr lang="sk-SK" sz="2200" dirty="0"/>
              <a:t>mať prehľad o poistných </a:t>
            </a:r>
            <a:br>
              <a:rPr lang="sk-SK" sz="2200" dirty="0"/>
            </a:br>
            <a:r>
              <a:rPr lang="sk-SK" sz="2200" dirty="0"/>
              <a:t>zmluvách v zahraničí</a:t>
            </a:r>
          </a:p>
          <a:p>
            <a:pPr lvl="1">
              <a:lnSpc>
                <a:spcPct val="100000"/>
              </a:lnSpc>
            </a:pPr>
            <a:r>
              <a:rPr lang="sk-SK" sz="2200" dirty="0"/>
              <a:t>určiť povodňovú zónu</a:t>
            </a:r>
          </a:p>
          <a:p>
            <a:pPr lvl="1">
              <a:lnSpc>
                <a:spcPct val="100000"/>
              </a:lnSpc>
            </a:pPr>
            <a:r>
              <a:rPr lang="sk-SK" sz="2200" dirty="0"/>
              <a:t>orientovať sa v legislatíve</a:t>
            </a:r>
            <a:br>
              <a:rPr lang="sk-SK" sz="2200" dirty="0"/>
            </a:br>
            <a:r>
              <a:rPr lang="sk-SK" sz="2200" dirty="0"/>
              <a:t>rôznych krajín po celom svete</a:t>
            </a:r>
          </a:p>
          <a:p>
            <a:pPr lvl="1">
              <a:lnSpc>
                <a:spcPct val="100000"/>
              </a:lnSpc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E4FA1-68B8-49BA-A3D1-36580FD32879}" type="slidenum">
              <a:rPr kumimoji="0" lang="cs-CZ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6430883" y="2888331"/>
            <a:ext cx="9387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 DISPOZÍCII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 NA CESTÁCH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3612" y="2271639"/>
            <a:ext cx="4418518" cy="2800469"/>
          </a:xfrm>
          <a:prstGeom prst="rect">
            <a:avLst/>
          </a:prstGeom>
        </p:spPr>
      </p:pic>
      <p:sp>
        <p:nvSpPr>
          <p:cNvPr id="29" name="Ovál 28"/>
          <p:cNvSpPr/>
          <p:nvPr/>
        </p:nvSpPr>
        <p:spPr>
          <a:xfrm>
            <a:off x="6327193" y="1456917"/>
            <a:ext cx="1665185" cy="1665185"/>
          </a:xfrm>
          <a:prstGeom prst="ellipse">
            <a:avLst/>
          </a:prstGeom>
          <a:solidFill>
            <a:srgbClr val="E3005E"/>
          </a:solidFill>
          <a:ln>
            <a:solidFill>
              <a:srgbClr val="E30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ON–LINE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RIEŠENIE PRE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KLIENTOV</a:t>
            </a:r>
          </a:p>
        </p:txBody>
      </p:sp>
      <p:sp>
        <p:nvSpPr>
          <p:cNvPr id="31" name="Ovál 30"/>
          <p:cNvSpPr/>
          <p:nvPr/>
        </p:nvSpPr>
        <p:spPr>
          <a:xfrm>
            <a:off x="6430883" y="4618470"/>
            <a:ext cx="1035115" cy="1035115"/>
          </a:xfrm>
          <a:prstGeom prst="ellipse">
            <a:avLst/>
          </a:prstGeom>
          <a:solidFill>
            <a:srgbClr val="3A90D6"/>
          </a:solidFill>
          <a:ln>
            <a:solidFill>
              <a:srgbClr val="3A9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dirty="0"/>
              <a:t>POISTNÉ</a:t>
            </a:r>
          </a:p>
          <a:p>
            <a:pPr algn="ctr"/>
            <a:r>
              <a:rPr lang="cs-CZ" sz="1400" dirty="0"/>
              <a:t>ZMLUVY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32" name="Ovál 31"/>
          <p:cNvSpPr/>
          <p:nvPr/>
        </p:nvSpPr>
        <p:spPr>
          <a:xfrm>
            <a:off x="7681391" y="4618470"/>
            <a:ext cx="1035115" cy="1035115"/>
          </a:xfrm>
          <a:prstGeom prst="ellipse">
            <a:avLst/>
          </a:prstGeom>
          <a:solidFill>
            <a:srgbClr val="3A90D6"/>
          </a:solidFill>
          <a:ln>
            <a:solidFill>
              <a:srgbClr val="3A9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dirty="0"/>
              <a:t>PLATBY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33" name="Ovál 32"/>
          <p:cNvSpPr/>
          <p:nvPr/>
        </p:nvSpPr>
        <p:spPr>
          <a:xfrm>
            <a:off x="8931898" y="4618470"/>
            <a:ext cx="1035115" cy="1035115"/>
          </a:xfrm>
          <a:prstGeom prst="ellipse">
            <a:avLst/>
          </a:prstGeom>
          <a:solidFill>
            <a:srgbClr val="3A90D6"/>
          </a:solidFill>
          <a:ln>
            <a:solidFill>
              <a:srgbClr val="3A9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dirty="0"/>
              <a:t>ŠKODY</a:t>
            </a:r>
            <a:endParaRPr lang="cs-CZ" sz="1400" b="1" dirty="0">
              <a:solidFill>
                <a:schemeClr val="bg1"/>
              </a:solidFill>
            </a:endParaRPr>
          </a:p>
        </p:txBody>
      </p:sp>
      <p:grpSp>
        <p:nvGrpSpPr>
          <p:cNvPr id="34" name="Skupina 33"/>
          <p:cNvGrpSpPr/>
          <p:nvPr/>
        </p:nvGrpSpPr>
        <p:grpSpPr>
          <a:xfrm>
            <a:off x="6948440" y="3449262"/>
            <a:ext cx="878321" cy="1295686"/>
            <a:chOff x="5318879" y="3429000"/>
            <a:chExt cx="878321" cy="1295686"/>
          </a:xfrm>
        </p:grpSpPr>
        <p:cxnSp>
          <p:nvCxnSpPr>
            <p:cNvPr id="35" name="Přímá spojnice se šipkou 11"/>
            <p:cNvCxnSpPr/>
            <p:nvPr/>
          </p:nvCxnSpPr>
          <p:spPr>
            <a:xfrm flipH="1">
              <a:off x="5319714" y="3429000"/>
              <a:ext cx="877486" cy="547688"/>
            </a:xfrm>
            <a:prstGeom prst="straightConnector1">
              <a:avLst/>
            </a:prstGeom>
            <a:ln w="12700">
              <a:solidFill>
                <a:srgbClr val="3A90D6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24"/>
            <p:cNvCxnSpPr/>
            <p:nvPr/>
          </p:nvCxnSpPr>
          <p:spPr>
            <a:xfrm>
              <a:off x="5318879" y="3969060"/>
              <a:ext cx="0" cy="755626"/>
            </a:xfrm>
            <a:prstGeom prst="line">
              <a:avLst/>
            </a:prstGeom>
            <a:ln w="12700">
              <a:solidFill>
                <a:srgbClr val="3A90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Skupina 36"/>
          <p:cNvGrpSpPr/>
          <p:nvPr/>
        </p:nvGrpSpPr>
        <p:grpSpPr>
          <a:xfrm>
            <a:off x="8050820" y="3449262"/>
            <a:ext cx="148128" cy="1215135"/>
            <a:chOff x="6290307" y="3429000"/>
            <a:chExt cx="148128" cy="1215135"/>
          </a:xfrm>
        </p:grpSpPr>
        <p:cxnSp>
          <p:nvCxnSpPr>
            <p:cNvPr id="57" name="Přímá spojnice se šipkou 14"/>
            <p:cNvCxnSpPr/>
            <p:nvPr/>
          </p:nvCxnSpPr>
          <p:spPr>
            <a:xfrm>
              <a:off x="6290307" y="3429000"/>
              <a:ext cx="145256" cy="471488"/>
            </a:xfrm>
            <a:prstGeom prst="straightConnector1">
              <a:avLst/>
            </a:prstGeom>
            <a:ln w="12700">
              <a:solidFill>
                <a:srgbClr val="3A90D6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19"/>
            <p:cNvCxnSpPr/>
            <p:nvPr/>
          </p:nvCxnSpPr>
          <p:spPr>
            <a:xfrm>
              <a:off x="6438435" y="3888509"/>
              <a:ext cx="0" cy="755626"/>
            </a:xfrm>
            <a:prstGeom prst="line">
              <a:avLst/>
            </a:prstGeom>
            <a:ln w="12700">
              <a:solidFill>
                <a:srgbClr val="3A90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Skupina 59"/>
          <p:cNvGrpSpPr/>
          <p:nvPr/>
        </p:nvGrpSpPr>
        <p:grpSpPr>
          <a:xfrm>
            <a:off x="8282308" y="3449262"/>
            <a:ext cx="1204912" cy="1295686"/>
            <a:chOff x="6376988" y="3429000"/>
            <a:chExt cx="1204912" cy="1295686"/>
          </a:xfrm>
        </p:grpSpPr>
        <p:cxnSp>
          <p:nvCxnSpPr>
            <p:cNvPr id="61" name="Přímá spojnice se šipkou 15"/>
            <p:cNvCxnSpPr/>
            <p:nvPr/>
          </p:nvCxnSpPr>
          <p:spPr>
            <a:xfrm>
              <a:off x="6376988" y="3429000"/>
              <a:ext cx="1204912" cy="550069"/>
            </a:xfrm>
            <a:prstGeom prst="straightConnector1">
              <a:avLst/>
            </a:prstGeom>
            <a:ln w="12700">
              <a:solidFill>
                <a:srgbClr val="3A90D6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23"/>
            <p:cNvCxnSpPr/>
            <p:nvPr/>
          </p:nvCxnSpPr>
          <p:spPr>
            <a:xfrm>
              <a:off x="7572891" y="3969060"/>
              <a:ext cx="0" cy="755626"/>
            </a:xfrm>
            <a:prstGeom prst="line">
              <a:avLst/>
            </a:prstGeom>
            <a:ln w="12700">
              <a:solidFill>
                <a:srgbClr val="3A90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8824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630" y="105278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II. </a:t>
            </a:r>
            <a:r>
              <a:rPr lang="sk-SK" dirty="0"/>
              <a:t>Poistné</a:t>
            </a:r>
            <a:r>
              <a:rPr lang="cs-CZ" dirty="0"/>
              <a:t> produkty </a:t>
            </a:r>
            <a:r>
              <a:rPr lang="sk-SK" dirty="0"/>
              <a:t>logistika, zasielateľstvo, Doprava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819630" y="1439231"/>
            <a:ext cx="10732010" cy="444643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500"/>
              </a:lnSpc>
            </a:pPr>
            <a:r>
              <a:rPr lang="sk-SK" b="1" dirty="0">
                <a:solidFill>
                  <a:srgbClr val="0098DB"/>
                </a:solidFill>
              </a:rPr>
              <a:t>POISTENIE MAJETKU  </a:t>
            </a:r>
            <a:r>
              <a:rPr lang="sk-SK" dirty="0"/>
              <a:t>(budovy, zásoby na sklade a pod...)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sk-SK" sz="1600" dirty="0"/>
              <a:t>Poistné sumy, riziká (</a:t>
            </a:r>
            <a:r>
              <a:rPr lang="sk-SK" sz="1600" dirty="0" err="1"/>
              <a:t>all</a:t>
            </a:r>
            <a:r>
              <a:rPr lang="sk-SK" sz="1600" dirty="0"/>
              <a:t> risk), odchylné dojednania</a:t>
            </a:r>
          </a:p>
          <a:p>
            <a:pPr>
              <a:lnSpc>
                <a:spcPct val="100000"/>
              </a:lnSpc>
            </a:pPr>
            <a:r>
              <a:rPr lang="sk-SK" b="1" dirty="0">
                <a:solidFill>
                  <a:srgbClr val="0098DB"/>
                </a:solidFill>
              </a:rPr>
              <a:t>POISTENIE ZODPOVEDNOSTI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dirty="0"/>
              <a:t>škody na majetku a na zdraví tretích osôb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600" dirty="0" err="1"/>
              <a:t>Sublimity</a:t>
            </a:r>
            <a:r>
              <a:rPr lang="sk-SK" sz="1600" dirty="0"/>
              <a:t>: zodpovednosť z nájmu a prenájmu, čisté finančné škody, regresy, veci prevzaté a užívané, </a:t>
            </a:r>
            <a:r>
              <a:rPr lang="sk-SK" sz="1600" dirty="0" err="1"/>
              <a:t>enviromentálna</a:t>
            </a:r>
            <a:r>
              <a:rPr lang="sk-SK" sz="1600" dirty="0"/>
              <a:t> zodpovednosť...</a:t>
            </a:r>
          </a:p>
          <a:p>
            <a:pPr>
              <a:lnSpc>
                <a:spcPts val="2500"/>
              </a:lnSpc>
            </a:pPr>
            <a:r>
              <a:rPr lang="sk-SK" b="1" dirty="0">
                <a:solidFill>
                  <a:srgbClr val="0098DB"/>
                </a:solidFill>
              </a:rPr>
              <a:t>POISTENIE VOZIDIEL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/>
              <a:t>Povinné zmluvné poistenie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/>
              <a:t>Havarijné poistenie – exkluzívne aj nemecký produkt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/>
              <a:t>Poistenie skiel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/>
              <a:t>Úrazové poistenie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/>
              <a:t>Poistenie batožiny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/>
              <a:t>Poistenie GAP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/>
              <a:t>Asistenčné služby</a:t>
            </a:r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  <a:p>
            <a:pPr>
              <a:lnSpc>
                <a:spcPts val="2500"/>
              </a:lnSpc>
            </a:pPr>
            <a:endParaRPr lang="sk-SK" dirty="0"/>
          </a:p>
        </p:txBody>
      </p:sp>
      <p:pic>
        <p:nvPicPr>
          <p:cNvPr id="5" name="Grafický objekt 4" descr="Továreň">
            <a:extLst>
              <a:ext uri="{FF2B5EF4-FFF2-40B4-BE49-F238E27FC236}">
                <a16:creationId xmlns:a16="http://schemas.microsoft.com/office/drawing/2014/main" xmlns="" id="{0CA53862-3D7F-456C-9A71-AA5BBF090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82735" y="1154072"/>
            <a:ext cx="914400" cy="914400"/>
          </a:xfrm>
          <a:prstGeom prst="rect">
            <a:avLst/>
          </a:prstGeom>
        </p:spPr>
      </p:pic>
      <p:pic>
        <p:nvPicPr>
          <p:cNvPr id="7" name="Grafický objekt 6" descr="Kamión">
            <a:extLst>
              <a:ext uri="{FF2B5EF4-FFF2-40B4-BE49-F238E27FC236}">
                <a16:creationId xmlns:a16="http://schemas.microsoft.com/office/drawing/2014/main" xmlns="" id="{69B8B7CE-9471-4F0D-A67E-1728F81CD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26537" y="4849932"/>
            <a:ext cx="914400" cy="914400"/>
          </a:xfrm>
          <a:prstGeom prst="rect">
            <a:avLst/>
          </a:prstGeom>
        </p:spPr>
      </p:pic>
      <p:pic>
        <p:nvPicPr>
          <p:cNvPr id="9" name="Grafický objekt 8" descr="Auto">
            <a:extLst>
              <a:ext uri="{FF2B5EF4-FFF2-40B4-BE49-F238E27FC236}">
                <a16:creationId xmlns:a16="http://schemas.microsoft.com/office/drawing/2014/main" xmlns="" id="{AA2C985F-D67F-4B71-9364-A8A4AAB3D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45478" y="3108210"/>
            <a:ext cx="914400" cy="914400"/>
          </a:xfrm>
          <a:prstGeom prst="rect">
            <a:avLst/>
          </a:prstGeom>
        </p:spPr>
      </p:pic>
      <p:pic>
        <p:nvPicPr>
          <p:cNvPr id="11" name="Grafický objekt 10" descr="Dom">
            <a:extLst>
              <a:ext uri="{FF2B5EF4-FFF2-40B4-BE49-F238E27FC236}">
                <a16:creationId xmlns:a16="http://schemas.microsoft.com/office/drawing/2014/main" xmlns="" id="{C96797C6-DA8C-4ECB-A536-A0AA1C2962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240937" y="3108210"/>
            <a:ext cx="914400" cy="914400"/>
          </a:xfrm>
          <a:prstGeom prst="rect">
            <a:avLst/>
          </a:prstGeom>
        </p:spPr>
      </p:pic>
      <p:pic>
        <p:nvPicPr>
          <p:cNvPr id="13" name="Grafický objekt 12" descr="Zdravie">
            <a:extLst>
              <a:ext uri="{FF2B5EF4-FFF2-40B4-BE49-F238E27FC236}">
                <a16:creationId xmlns:a16="http://schemas.microsoft.com/office/drawing/2014/main" xmlns="" id="{0ECB7A96-30E3-4BA4-96A5-288A2E27D1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20230" y="4849932"/>
            <a:ext cx="914400" cy="914400"/>
          </a:xfrm>
          <a:prstGeom prst="rect">
            <a:avLst/>
          </a:prstGeom>
        </p:spPr>
      </p:pic>
      <p:pic>
        <p:nvPicPr>
          <p:cNvPr id="15" name="Grafický objekt 14" descr="Mesto">
            <a:extLst>
              <a:ext uri="{FF2B5EF4-FFF2-40B4-BE49-F238E27FC236}">
                <a16:creationId xmlns:a16="http://schemas.microsoft.com/office/drawing/2014/main" xmlns="" id="{7963BB52-E759-4662-BB7D-3C9932A749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3830" y="18009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9691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61223_Prezentace_nova" id="{726CDADA-2695-4C2D-ACF2-929BB6248A4D}" vid="{AEAE7D30-FEC9-4D05-BF89-9B58664B351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161223_Prezentace_nova</Template>
  <TotalTime>5392</TotalTime>
  <Words>667</Words>
  <Application>Microsoft Office PowerPoint</Application>
  <PresentationFormat>Vlastná</PresentationFormat>
  <Paragraphs>187</Paragraphs>
  <Slides>13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Motiv Office</vt:lpstr>
      <vt:lpstr>RENOMIA</vt:lpstr>
      <vt:lpstr>FAKTY O RENOMIA GROUP</vt:lpstr>
      <vt:lpstr>RENOMIA GROUP V EUrÓPE</vt:lpstr>
      <vt:lpstr>SME S VAMI KDEKOĽVEK NA SVETE</vt:lpstr>
      <vt:lpstr>Prehľad vybraných klientov</vt:lpstr>
      <vt:lpstr>ROZUMIEME VÁŠMU PODNIKANIU</vt:lpstr>
      <vt:lpstr>V Čom Sa odlišujeme</vt:lpstr>
      <vt:lpstr>Využívame najmodernejšiu technológiu</vt:lpstr>
      <vt:lpstr>II. Poistné produkty logistika, zasielateľstvo, Doprava</vt:lpstr>
      <vt:lpstr>Poistné produkty logistika, zasielateľstvo, Doprava</vt:lpstr>
      <vt:lpstr>Havarijné poistenie – exkluzívne renomia produkt </vt:lpstr>
      <vt:lpstr>CMR -  poistenie zodpovednosti prepravcu</vt:lpstr>
      <vt:lpstr>TEŠÍME SA NA SPOLUPRÁCU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RENOMIA GROUP</dc:title>
  <dc:creator>Salát Jakub</dc:creator>
  <cp:lastModifiedBy>Katarina Hindrova</cp:lastModifiedBy>
  <cp:revision>174</cp:revision>
  <cp:lastPrinted>2017-08-22T11:39:46Z</cp:lastPrinted>
  <dcterms:created xsi:type="dcterms:W3CDTF">2016-12-23T11:56:25Z</dcterms:created>
  <dcterms:modified xsi:type="dcterms:W3CDTF">2017-11-08T15:19:01Z</dcterms:modified>
</cp:coreProperties>
</file>